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49"/>
  </p:notesMasterIdLst>
  <p:handoutMasterIdLst>
    <p:handoutMasterId r:id="rId50"/>
  </p:handoutMasterIdLst>
  <p:sldIdLst>
    <p:sldId id="258" r:id="rId2"/>
    <p:sldId id="309" r:id="rId3"/>
    <p:sldId id="262" r:id="rId4"/>
    <p:sldId id="343" r:id="rId5"/>
    <p:sldId id="346" r:id="rId6"/>
    <p:sldId id="347" r:id="rId7"/>
    <p:sldId id="348" r:id="rId8"/>
    <p:sldId id="349" r:id="rId9"/>
    <p:sldId id="350" r:id="rId10"/>
    <p:sldId id="263" r:id="rId11"/>
    <p:sldId id="274" r:id="rId12"/>
    <p:sldId id="272" r:id="rId13"/>
    <p:sldId id="296" r:id="rId14"/>
    <p:sldId id="265" r:id="rId15"/>
    <p:sldId id="264" r:id="rId16"/>
    <p:sldId id="269" r:id="rId17"/>
    <p:sldId id="270" r:id="rId18"/>
    <p:sldId id="275" r:id="rId19"/>
    <p:sldId id="326" r:id="rId20"/>
    <p:sldId id="338" r:id="rId21"/>
    <p:sldId id="351" r:id="rId22"/>
    <p:sldId id="353" r:id="rId23"/>
    <p:sldId id="352" r:id="rId24"/>
    <p:sldId id="280" r:id="rId25"/>
    <p:sldId id="285" r:id="rId26"/>
    <p:sldId id="316" r:id="rId27"/>
    <p:sldId id="319" r:id="rId28"/>
    <p:sldId id="321" r:id="rId29"/>
    <p:sldId id="297" r:id="rId30"/>
    <p:sldId id="298" r:id="rId31"/>
    <p:sldId id="299" r:id="rId32"/>
    <p:sldId id="332" r:id="rId33"/>
    <p:sldId id="333" r:id="rId34"/>
    <p:sldId id="334" r:id="rId35"/>
    <p:sldId id="335" r:id="rId36"/>
    <p:sldId id="336" r:id="rId37"/>
    <p:sldId id="337" r:id="rId38"/>
    <p:sldId id="279" r:id="rId39"/>
    <p:sldId id="315" r:id="rId40"/>
    <p:sldId id="342" r:id="rId41"/>
    <p:sldId id="313" r:id="rId42"/>
    <p:sldId id="290" r:id="rId43"/>
    <p:sldId id="300" r:id="rId44"/>
    <p:sldId id="317" r:id="rId45"/>
    <p:sldId id="305" r:id="rId46"/>
    <p:sldId id="354" r:id="rId47"/>
    <p:sldId id="261" r:id="rId48"/>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7030A0"/>
    <a:srgbClr val="99CC00"/>
    <a:srgbClr val="0000FF"/>
    <a:srgbClr val="FF0000"/>
    <a:srgbClr val="33CCCC"/>
    <a:srgbClr val="99CCCC"/>
    <a:srgbClr val="FFFFFF"/>
    <a:srgbClr val="FF9999"/>
    <a:srgbClr val="CC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345" autoAdjust="0"/>
    <p:restoredTop sz="94629" autoAdjust="0"/>
  </p:normalViewPr>
  <p:slideViewPr>
    <p:cSldViewPr>
      <p:cViewPr varScale="1">
        <p:scale>
          <a:sx n="106" d="100"/>
          <a:sy n="106" d="100"/>
        </p:scale>
        <p:origin x="-195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90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1714" name="Rectangle 2"/>
          <p:cNvSpPr>
            <a:spLocks noGrp="1" noChangeArrowheads="1"/>
          </p:cNvSpPr>
          <p:nvPr>
            <p:ph type="hdr" sz="quarter"/>
          </p:nvPr>
        </p:nvSpPr>
        <p:spPr bwMode="auto">
          <a:xfrm>
            <a:off x="0" y="0"/>
            <a:ext cx="3032125"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71715" name="Rectangle 3"/>
          <p:cNvSpPr>
            <a:spLocks noGrp="1" noChangeArrowheads="1"/>
          </p:cNvSpPr>
          <p:nvPr>
            <p:ph type="dt" sz="quarter" idx="1"/>
          </p:nvPr>
        </p:nvSpPr>
        <p:spPr bwMode="auto">
          <a:xfrm>
            <a:off x="3963988" y="0"/>
            <a:ext cx="3032125"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71716" name="Rectangle 4"/>
          <p:cNvSpPr>
            <a:spLocks noGrp="1" noChangeArrowheads="1"/>
          </p:cNvSpPr>
          <p:nvPr>
            <p:ph type="ftr" sz="quarter" idx="2"/>
          </p:nvPr>
        </p:nvSpPr>
        <p:spPr bwMode="auto">
          <a:xfrm>
            <a:off x="0" y="8818563"/>
            <a:ext cx="3032125"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71717" name="Rectangle 5"/>
          <p:cNvSpPr>
            <a:spLocks noGrp="1" noChangeArrowheads="1"/>
          </p:cNvSpPr>
          <p:nvPr>
            <p:ph type="sldNum" sz="quarter" idx="3"/>
          </p:nvPr>
        </p:nvSpPr>
        <p:spPr bwMode="auto">
          <a:xfrm>
            <a:off x="3963988" y="8818563"/>
            <a:ext cx="3032125"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60D9A62E-77D8-4219-A1AE-BA93A94D6F63}" type="slidenum">
              <a:rPr lang="en-US"/>
              <a:pPr/>
              <a:t>‹#›</a:t>
            </a:fld>
            <a:endParaRPr lang="en-US"/>
          </a:p>
        </p:txBody>
      </p:sp>
    </p:spTree>
    <p:extLst>
      <p:ext uri="{BB962C8B-B14F-4D97-AF65-F5344CB8AC3E}">
        <p14:creationId xmlns="" xmlns:p14="http://schemas.microsoft.com/office/powerpoint/2010/main" val="14304072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1DE46E1F-EE64-41E6-8D02-DA1F1E70A6CF}" type="slidenum">
              <a:rPr lang="en-US"/>
              <a:pPr/>
              <a:t>‹#›</a:t>
            </a:fld>
            <a:endParaRPr lang="en-US"/>
          </a:p>
        </p:txBody>
      </p:sp>
    </p:spTree>
    <p:extLst>
      <p:ext uri="{BB962C8B-B14F-4D97-AF65-F5344CB8AC3E}">
        <p14:creationId xmlns="" xmlns:p14="http://schemas.microsoft.com/office/powerpoint/2010/main" val="86284696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74EB2-2446-40BF-8582-6ED10017415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3E43F4-783F-4419-8AB3-5875AED72BF1}" type="slidenum">
              <a:rPr lang="en-US"/>
              <a:pPr/>
              <a:t>2</a:t>
            </a:fld>
            <a:endParaRPr lang="en-US"/>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E86D0F-3C0A-4754-8234-1EFA320163B9}" type="slidenum">
              <a:rPr lang="en-US"/>
              <a:pPr/>
              <a:t>3</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F5077C-DD1A-4253-8325-FF8CBD1918A7}" type="slidenum">
              <a:rPr lang="en-US"/>
              <a:pPr/>
              <a:t>4</a:t>
            </a:fld>
            <a:endParaRPr lang="en-US"/>
          </a:p>
        </p:txBody>
      </p:sp>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A93D80-0705-4BC4-9330-0A558E1E2615}" type="slidenum">
              <a:rPr lang="en-US"/>
              <a:pPr/>
              <a:t>5</a:t>
            </a:fld>
            <a:endParaRPr lang="en-US"/>
          </a:p>
        </p:txBody>
      </p:sp>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451E5A-F40D-4C55-86C5-B8AC1753EF69}" type="slidenum">
              <a:rPr lang="en-US"/>
              <a:pPr/>
              <a:t>10</a:t>
            </a:fld>
            <a:endParaRPr 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277363-6AC4-4EA9-A7CF-07CF2D9E0CB6}" type="slidenum">
              <a:rPr lang="en-US"/>
              <a:pPr/>
              <a:t>11</a:t>
            </a:fld>
            <a:endParaRPr lang="en-US"/>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25FCD3-B31C-42C5-8F32-CFA19A92384A}" type="slidenum">
              <a:rPr lang="en-US"/>
              <a:pPr/>
              <a:t>12</a:t>
            </a:fld>
            <a:endParaRPr lang="en-US"/>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7538C8-7284-43FB-952C-D7E6CCF551C3}" type="slidenum">
              <a:rPr lang="en-US"/>
              <a:pPr/>
              <a:t>13</a:t>
            </a:fld>
            <a:endParaRPr lang="en-US"/>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0869E6-5850-4F68-B7A6-4E6C0A335766}" type="slidenum">
              <a:rPr lang="en-US"/>
              <a:pPr/>
              <a:t>14</a:t>
            </a:fld>
            <a:endParaRPr lang="en-US"/>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991A8B-4FBB-45A6-9A21-7A644F6E1F92}" type="slidenum">
              <a:rPr lang="en-US"/>
              <a:pPr/>
              <a:t>15</a:t>
            </a:fld>
            <a:endParaRPr lang="en-US"/>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2831AE-BEAB-4046-BF16-50AB7CFEC002}" type="slidenum">
              <a:rPr lang="en-US"/>
              <a:pPr/>
              <a:t>16</a:t>
            </a:fld>
            <a:endParaRPr lang="en-US"/>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FF85C3-F1AF-4952-B789-08353AF85501}" type="slidenum">
              <a:rPr lang="en-US"/>
              <a:pPr/>
              <a:t>17</a:t>
            </a:fld>
            <a:endParaRPr lang="en-US"/>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3CEB74-A07B-4C47-BB92-652D5EEF4098}" type="slidenum">
              <a:rPr lang="en-US"/>
              <a:pPr/>
              <a:t>18</a:t>
            </a:fld>
            <a:endParaRPr lang="en-US"/>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E86D0F-3C0A-4754-8234-1EFA320163B9}" type="slidenum">
              <a:rPr lang="en-US"/>
              <a:pPr/>
              <a:t>21</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670237-DD86-46C9-A8EE-D4E1710AB3BF}" type="slidenum">
              <a:rPr lang="en-US"/>
              <a:pPr/>
              <a:t>24</a:t>
            </a:fld>
            <a:endParaRPr 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28676B-C521-4804-A555-AC61EF6E1BFC}" type="slidenum">
              <a:rPr lang="en-US"/>
              <a:pPr/>
              <a:t>25</a:t>
            </a:fld>
            <a:endParaRPr lang="en-US"/>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7D81B2-DEEA-466B-AE7D-AAF24E1177F0}" type="slidenum">
              <a:rPr lang="en-US"/>
              <a:pPr/>
              <a:t>28</a:t>
            </a:fld>
            <a:endParaRPr lang="en-US"/>
          </a:p>
        </p:txBody>
      </p:sp>
      <p:sp>
        <p:nvSpPr>
          <p:cNvPr id="343042" name="Rectangle 2"/>
          <p:cNvSpPr>
            <a:spLocks noGrp="1" noRot="1" noChangeAspect="1" noChangeArrowheads="1" noTextEdit="1"/>
          </p:cNvSpPr>
          <p:nvPr>
            <p:ph type="sldImg"/>
          </p:nvPr>
        </p:nvSpPr>
        <p:spPr>
          <a:ln/>
        </p:spPr>
      </p:sp>
      <p:sp>
        <p:nvSpPr>
          <p:cNvPr id="343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8EA88F-4802-4310-A1BA-C492B45F265B}" type="slidenum">
              <a:rPr lang="en-US"/>
              <a:pPr/>
              <a:t>29</a:t>
            </a:fld>
            <a:endParaRPr lang="en-US"/>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FCDB24-B880-4764-B88D-A449268E971D}" type="slidenum">
              <a:rPr lang="en-US"/>
              <a:pPr/>
              <a:t>30</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FFD377-1634-47AB-8A61-38AD84F4061C}" type="slidenum">
              <a:rPr lang="en-US"/>
              <a:pPr/>
              <a:t>31</a:t>
            </a:fld>
            <a:endParaRPr 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062404-A8C0-446D-AD25-9ED693742B2B}" type="slidenum">
              <a:rPr lang="en-US"/>
              <a:pPr/>
              <a:t>38</a:t>
            </a:fld>
            <a:endParaRPr lang="en-US"/>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5B4DD6-FD40-4606-A2F3-7AE5EFB6F892}" type="slidenum">
              <a:rPr lang="en-US"/>
              <a:pPr/>
              <a:t>39</a:t>
            </a:fld>
            <a:endParaRPr lang="en-US"/>
          </a:p>
        </p:txBody>
      </p:sp>
      <p:sp>
        <p:nvSpPr>
          <p:cNvPr id="331778" name="Rectangle 2"/>
          <p:cNvSpPr>
            <a:spLocks noGrp="1" noRot="1" noChangeAspect="1" noChangeArrowheads="1" noTextEdit="1"/>
          </p:cNvSpPr>
          <p:nvPr>
            <p:ph type="sldImg"/>
          </p:nvPr>
        </p:nvSpPr>
        <p:spPr>
          <a:ln/>
        </p:spPr>
      </p:sp>
      <p:sp>
        <p:nvSpPr>
          <p:cNvPr id="331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DDADC5-DDED-4D95-AB4F-84A9E3B5E7E4}" type="slidenum">
              <a:rPr lang="en-US"/>
              <a:pPr/>
              <a:t>41</a:t>
            </a:fld>
            <a:endParaRPr lang="en-US"/>
          </a:p>
        </p:txBody>
      </p:sp>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B2485C-3B65-4FDB-A137-5531395AA80C}" type="slidenum">
              <a:rPr lang="en-US"/>
              <a:pPr/>
              <a:t>42</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46C6B7-9B3F-4046-842E-7376372B9F32}" type="slidenum">
              <a:rPr lang="en-US"/>
              <a:pPr/>
              <a:t>43</a:t>
            </a:fld>
            <a:endParaRPr lang="en-US"/>
          </a:p>
        </p:txBody>
      </p:sp>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9B5181-C3E2-4647-B39C-522758CD3B35}" type="slidenum">
              <a:rPr lang="en-US"/>
              <a:pPr/>
              <a:t>45</a:t>
            </a:fld>
            <a:endParaRPr lang="en-US"/>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457276DC-D5F0-483A-A828-388A800F5AA8}" type="slidenum">
              <a:rPr lang="en-US"/>
              <a:pPr/>
              <a:t>46</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C2D712-CA6D-4F02-A887-18BFB89B5DFE}" type="slidenum">
              <a:rPr lang="en-US"/>
              <a:pPr/>
              <a:t>47</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pic>
        <p:nvPicPr>
          <p:cNvPr id="4" name="Picture 3"/>
          <p:cNvPicPr>
            <a:picLocks noChangeAspect="1" noChangeArrowheads="1"/>
          </p:cNvPicPr>
          <p:nvPr userDrawn="1"/>
        </p:nvPicPr>
        <p:blipFill>
          <a:blip r:embed="rId2" cstate="print"/>
          <a:srcRect/>
          <a:stretch>
            <a:fillRect/>
          </a:stretch>
        </p:blipFill>
        <p:spPr bwMode="auto">
          <a:xfrm>
            <a:off x="229982" y="880535"/>
            <a:ext cx="8914018" cy="789842"/>
          </a:xfrm>
          <a:prstGeom prst="rect">
            <a:avLst/>
          </a:prstGeom>
          <a:noFill/>
          <a:ln w="9525">
            <a:noFill/>
            <a:miter lim="800000"/>
            <a:headEnd/>
            <a:tailEnd/>
          </a:ln>
          <a:effectLst/>
        </p:spPr>
      </p:pic>
      <p:pic>
        <p:nvPicPr>
          <p:cNvPr id="5" name="Picture 4" descr="Stern"/>
          <p:cNvPicPr>
            <a:picLocks noChangeAspect="1" noChangeArrowheads="1"/>
          </p:cNvPicPr>
          <p:nvPr userDrawn="1"/>
        </p:nvPicPr>
        <p:blipFill>
          <a:blip r:embed="rId3" cstate="print"/>
          <a:srcRect/>
          <a:stretch>
            <a:fillRect/>
          </a:stretch>
        </p:blipFill>
        <p:spPr bwMode="auto">
          <a:xfrm>
            <a:off x="228600" y="0"/>
            <a:ext cx="8915400" cy="876300"/>
          </a:xfrm>
          <a:prstGeom prst="rect">
            <a:avLst/>
          </a:prstGeom>
          <a:noFill/>
        </p:spPr>
      </p:pic>
      <p:sp>
        <p:nvSpPr>
          <p:cNvPr id="6" name="Rectangle 5"/>
          <p:cNvSpPr/>
          <p:nvPr userDrawn="1"/>
        </p:nvSpPr>
        <p:spPr bwMode="auto">
          <a:xfrm>
            <a:off x="228600" y="1701797"/>
            <a:ext cx="8915400" cy="228600"/>
          </a:xfrm>
          <a:prstGeom prst="rect">
            <a:avLst/>
          </a:prstGeom>
          <a:solidFill>
            <a:srgbClr val="7030A0"/>
          </a:solidFill>
          <a:ln w="1905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253108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429041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268365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 xmlns:p14="http://schemas.microsoft.com/office/powerpoint/2010/main" val="327265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50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 xmlns:p14="http://schemas.microsoft.com/office/powerpoint/2010/main" val="72096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2737417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33196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676616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187384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515088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1"/>
          </p:nvPr>
        </p:nvSpPr>
        <p:spPr>
          <a:xfrm>
            <a:off x="1524000" y="6248400"/>
            <a:ext cx="1295400" cy="457200"/>
          </a:xfrm>
          <a:prstGeom prst="rect">
            <a:avLst/>
          </a:prstGeom>
        </p:spPr>
        <p:txBody>
          <a:bodyPr/>
          <a:lstStyle>
            <a:lvl1pPr>
              <a:defRPr/>
            </a:lvl1pPr>
          </a:lstStyle>
          <a:p>
            <a:fld id="{E004E001-28BF-4B1E-A6CB-8FCFE007160B}" type="slidenum">
              <a:rPr lang="en-US"/>
              <a:pPr/>
              <a:t>‹#›</a:t>
            </a:fld>
            <a:endParaRPr lang="en-US"/>
          </a:p>
        </p:txBody>
      </p:sp>
    </p:spTree>
    <p:extLst>
      <p:ext uri="{BB962C8B-B14F-4D97-AF65-F5344CB8AC3E}">
        <p14:creationId xmlns="" xmlns:p14="http://schemas.microsoft.com/office/powerpoint/2010/main" val="1293509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24000" y="1905000"/>
            <a:ext cx="7010400" cy="4114800"/>
          </a:xfrm>
        </p:spPr>
        <p:txBody>
          <a:bodyPr/>
          <a:lstStyle/>
          <a:p>
            <a:endParaRPr lang="en-US"/>
          </a:p>
        </p:txBody>
      </p:sp>
      <p:sp>
        <p:nvSpPr>
          <p:cNvPr id="4" name="Footer Placeholder 3"/>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a:xfrm>
            <a:off x="1524000" y="6248400"/>
            <a:ext cx="1295400" cy="457200"/>
          </a:xfrm>
          <a:prstGeom prst="rect">
            <a:avLst/>
          </a:prstGeom>
        </p:spPr>
        <p:txBody>
          <a:bodyPr/>
          <a:lstStyle>
            <a:lvl1pPr>
              <a:defRPr/>
            </a:lvl1pPr>
          </a:lstStyle>
          <a:p>
            <a:fld id="{9ED99AAF-CB70-44A8-9A44-756D634A7A9A}" type="slidenum">
              <a:rPr lang="en-US"/>
              <a:pPr/>
              <a:t>‹#›</a:t>
            </a:fld>
            <a:endParaRPr lang="en-US"/>
          </a:p>
        </p:txBody>
      </p:sp>
    </p:spTree>
    <p:extLst>
      <p:ext uri="{BB962C8B-B14F-4D97-AF65-F5344CB8AC3E}">
        <p14:creationId xmlns="" xmlns:p14="http://schemas.microsoft.com/office/powerpoint/2010/main" val="3678409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6400800" y="6550223"/>
            <a:ext cx="2743200"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9: Normal Distribution</a:t>
            </a:r>
            <a:endParaRPr lang="en-US" sz="1400"/>
          </a:p>
        </p:txBody>
      </p:sp>
      <p:sp>
        <p:nvSpPr>
          <p:cNvPr id="2" name="Rectangle 1"/>
          <p:cNvSpPr/>
          <p:nvPr userDrawn="1"/>
        </p:nvSpPr>
        <p:spPr>
          <a:xfrm>
            <a:off x="229982" y="6488668"/>
            <a:ext cx="787395" cy="369332"/>
          </a:xfrm>
          <a:prstGeom prst="rect">
            <a:avLst/>
          </a:prstGeom>
        </p:spPr>
        <p:txBody>
          <a:bodyPr wrap="none">
            <a:spAutoFit/>
          </a:bodyPr>
          <a:lstStyle/>
          <a:p>
            <a:fld id="{9ED99AAF-CB70-44A8-9A44-756D634A7A9A}" type="slidenum">
              <a:rPr lang="en-US" b="1" smtClean="0"/>
              <a:pPr/>
              <a:t>‹#›</a:t>
            </a:fld>
            <a:r>
              <a:rPr lang="en-US" b="1" smtClean="0"/>
              <a:t>/</a:t>
            </a:r>
            <a:r>
              <a:rPr lang="en-US" b="1" dirty="0" smtClean="0"/>
              <a:t>47</a:t>
            </a:r>
            <a:endParaRPr lang="en-US" b="1" dirty="0"/>
          </a:p>
        </p:txBody>
      </p:sp>
    </p:spTree>
    <p:extLst>
      <p:ext uri="{BB962C8B-B14F-4D97-AF65-F5344CB8AC3E}">
        <p14:creationId xmlns="" xmlns:p14="http://schemas.microsoft.com/office/powerpoint/2010/main" val="3200799807"/>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Lst>
  <p:timing>
    <p:tnLst>
      <p:par>
        <p:cTn id="1" dur="indefinite" restart="never" nodeType="tmRoot"/>
      </p:par>
    </p:tnLst>
  </p:timing>
  <p:hf hdr="0" ftr="0" dt="0"/>
  <p:txStyles>
    <p:titleStyle>
      <a:lvl1pPr algn="ctr" rtl="0" fontAlgn="base">
        <a:spcBef>
          <a:spcPct val="0"/>
        </a:spcBef>
        <a:spcAft>
          <a:spcPct val="0"/>
        </a:spcAft>
        <a:defRPr sz="3200" b="1">
          <a:solidFill>
            <a:srgbClr val="003399"/>
          </a:solidFill>
          <a:latin typeface="Arial" pitchFamily="34" charset="0"/>
          <a:ea typeface="+mj-ea"/>
          <a:cs typeface="Arial"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Arial" pitchFamily="34" charset="0"/>
          <a:cs typeface="Arial"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Arial" pitchFamily="34" charset="0"/>
          <a:cs typeface="Arial"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5.png"/><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685800" y="2209800"/>
            <a:ext cx="7772400" cy="1470025"/>
          </a:xfrm>
        </p:spPr>
        <p:txBody>
          <a:bodyPr/>
          <a:lstStyle/>
          <a:p>
            <a:r>
              <a:rPr lang="en-US" sz="4800"/>
              <a:t>Statistics and Data Analysis</a:t>
            </a:r>
          </a:p>
        </p:txBody>
      </p:sp>
      <p:sp>
        <p:nvSpPr>
          <p:cNvPr id="158723" name="Rectangle 3"/>
          <p:cNvSpPr>
            <a:spLocks noGrp="1" noChangeArrowheads="1"/>
          </p:cNvSpPr>
          <p:nvPr>
            <p:ph type="subTitle" idx="1"/>
          </p:nvPr>
        </p:nvSpPr>
        <p:spPr/>
        <p:txBody>
          <a:bodyPr/>
          <a:lstStyle/>
          <a:p>
            <a:r>
              <a:rPr lang="en-US" sz="2600"/>
              <a:t>Professor William Greene</a:t>
            </a:r>
          </a:p>
          <a:p>
            <a:r>
              <a:rPr lang="en-US" sz="2600"/>
              <a:t>Stern School of Business</a:t>
            </a:r>
          </a:p>
          <a:p>
            <a:r>
              <a:rPr lang="en-US" sz="2600"/>
              <a:t>IOMS Department</a:t>
            </a:r>
          </a:p>
          <a:p>
            <a:r>
              <a:rPr lang="en-US" sz="2600"/>
              <a:t>Department of Economics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ctrTitle"/>
          </p:nvPr>
        </p:nvSpPr>
        <p:spPr>
          <a:xfrm>
            <a:off x="762000" y="1295400"/>
            <a:ext cx="8001000" cy="1752600"/>
          </a:xfrm>
        </p:spPr>
        <p:txBody>
          <a:bodyPr/>
          <a:lstStyle/>
          <a:p>
            <a:r>
              <a:rPr lang="en-US" sz="4000" dirty="0"/>
              <a:t>Statistics and Data Analysis</a:t>
            </a:r>
          </a:p>
        </p:txBody>
      </p:sp>
      <p:sp>
        <p:nvSpPr>
          <p:cNvPr id="310275" name="Rectangle 3"/>
          <p:cNvSpPr>
            <a:spLocks noChangeArrowheads="1"/>
          </p:cNvSpPr>
          <p:nvPr/>
        </p:nvSpPr>
        <p:spPr bwMode="auto">
          <a:xfrm>
            <a:off x="1600200" y="3048000"/>
            <a:ext cx="6096000" cy="2209800"/>
          </a:xfrm>
          <a:prstGeom prst="rect">
            <a:avLst/>
          </a:prstGeom>
          <a:solidFill>
            <a:srgbClr val="C0C0C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276" name="Text Box 4"/>
          <p:cNvSpPr txBox="1">
            <a:spLocks noChangeArrowheads="1"/>
          </p:cNvSpPr>
          <p:nvPr/>
        </p:nvSpPr>
        <p:spPr bwMode="auto">
          <a:xfrm>
            <a:off x="2438400" y="3581400"/>
            <a:ext cx="4724400" cy="1066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b="1"/>
              <a:t>Part 9 – The Normal</a:t>
            </a:r>
            <a:br>
              <a:rPr lang="en-US" sz="3200" b="1"/>
            </a:br>
            <a:r>
              <a:rPr lang="en-US" sz="3200" b="1"/>
              <a:t>              Distribution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685800" y="1371600"/>
            <a:ext cx="8229600" cy="530225"/>
          </a:xfrm>
        </p:spPr>
        <p:txBody>
          <a:bodyPr/>
          <a:lstStyle/>
          <a:p>
            <a:r>
              <a:rPr lang="en-US"/>
              <a:t>The Normal Distribution</a:t>
            </a:r>
          </a:p>
        </p:txBody>
      </p:sp>
      <p:sp>
        <p:nvSpPr>
          <p:cNvPr id="199683" name="Rectangle 3"/>
          <p:cNvSpPr>
            <a:spLocks noGrp="1" noChangeArrowheads="1"/>
          </p:cNvSpPr>
          <p:nvPr>
            <p:ph idx="1"/>
          </p:nvPr>
        </p:nvSpPr>
        <p:spPr>
          <a:xfrm>
            <a:off x="1066800" y="2133600"/>
            <a:ext cx="7696200" cy="3429000"/>
          </a:xfrm>
        </p:spPr>
        <p:txBody>
          <a:bodyPr/>
          <a:lstStyle/>
          <a:p>
            <a:pPr>
              <a:lnSpc>
                <a:spcPct val="90000"/>
              </a:lnSpc>
            </a:pPr>
            <a:r>
              <a:rPr lang="en-US" sz="2400" dirty="0"/>
              <a:t>Continuous </a:t>
            </a:r>
            <a:r>
              <a:rPr lang="en-US" sz="2400" dirty="0" smtClean="0"/>
              <a:t>Distributions are </a:t>
            </a:r>
            <a:r>
              <a:rPr lang="en-US" sz="2400" dirty="0"/>
              <a:t>m</a:t>
            </a:r>
            <a:r>
              <a:rPr lang="en-US" sz="2400" dirty="0" smtClean="0"/>
              <a:t>odels</a:t>
            </a:r>
            <a:endParaRPr lang="en-US" sz="2400" dirty="0"/>
          </a:p>
          <a:p>
            <a:pPr lvl="1">
              <a:lnSpc>
                <a:spcPct val="90000"/>
              </a:lnSpc>
            </a:pPr>
            <a:r>
              <a:rPr lang="en-US" sz="2400" dirty="0"/>
              <a:t>Application – The Exponential Model</a:t>
            </a:r>
          </a:p>
          <a:p>
            <a:pPr lvl="1">
              <a:lnSpc>
                <a:spcPct val="90000"/>
              </a:lnSpc>
            </a:pPr>
            <a:r>
              <a:rPr lang="en-US" sz="2400" dirty="0"/>
              <a:t>Computing </a:t>
            </a:r>
            <a:r>
              <a:rPr lang="en-US" sz="2400" dirty="0" smtClean="0"/>
              <a:t>Probabilities for Continuous Variables</a:t>
            </a:r>
            <a:endParaRPr lang="en-US" sz="2400" dirty="0"/>
          </a:p>
          <a:p>
            <a:pPr>
              <a:lnSpc>
                <a:spcPct val="90000"/>
              </a:lnSpc>
            </a:pPr>
            <a:r>
              <a:rPr lang="en-US" sz="2400" dirty="0"/>
              <a:t>Normal Distribution Model</a:t>
            </a:r>
          </a:p>
          <a:p>
            <a:pPr lvl="1">
              <a:lnSpc>
                <a:spcPct val="90000"/>
              </a:lnSpc>
            </a:pPr>
            <a:r>
              <a:rPr lang="en-US" sz="2000" dirty="0"/>
              <a:t>Normal Probabilities</a:t>
            </a:r>
          </a:p>
          <a:p>
            <a:pPr lvl="1">
              <a:lnSpc>
                <a:spcPct val="90000"/>
              </a:lnSpc>
            </a:pPr>
            <a:r>
              <a:rPr lang="en-US" sz="2000" dirty="0"/>
              <a:t>Reading the Normal </a:t>
            </a:r>
            <a:r>
              <a:rPr lang="en-US" sz="2000" dirty="0" smtClean="0"/>
              <a:t>Table and </a:t>
            </a:r>
            <a:r>
              <a:rPr lang="en-US" sz="2000" dirty="0"/>
              <a:t>C</a:t>
            </a:r>
            <a:r>
              <a:rPr lang="en-US" sz="2000" dirty="0" smtClean="0"/>
              <a:t>omputing Probabilities</a:t>
            </a:r>
            <a:endParaRPr lang="en-US" sz="2000" dirty="0"/>
          </a:p>
          <a:p>
            <a:pPr>
              <a:lnSpc>
                <a:spcPct val="90000"/>
              </a:lnSpc>
            </a:pPr>
            <a:r>
              <a:rPr lang="en-US" sz="2400" dirty="0" smtClean="0"/>
              <a:t>Applications</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lstStyle/>
          <a:p>
            <a:r>
              <a:rPr lang="en-US" smtClean="0"/>
              <a:t>The Normal </a:t>
            </a:r>
            <a:r>
              <a:rPr lang="en-US"/>
              <a:t>Distribution</a:t>
            </a:r>
          </a:p>
        </p:txBody>
      </p:sp>
      <p:sp>
        <p:nvSpPr>
          <p:cNvPr id="231427" name="Rectangle 3"/>
          <p:cNvSpPr>
            <a:spLocks noGrp="1" noChangeArrowheads="1"/>
          </p:cNvSpPr>
          <p:nvPr>
            <p:ph idx="1"/>
          </p:nvPr>
        </p:nvSpPr>
        <p:spPr>
          <a:xfrm>
            <a:off x="1143000" y="2057400"/>
            <a:ext cx="7010400" cy="3276600"/>
          </a:xfrm>
        </p:spPr>
        <p:txBody>
          <a:bodyPr/>
          <a:lstStyle/>
          <a:p>
            <a:r>
              <a:rPr lang="en-US" sz="2400"/>
              <a:t>The most useful distribution in all branches of statistics and econometrics.</a:t>
            </a:r>
            <a:r>
              <a:rPr lang="en-US" sz="2400">
                <a:solidFill>
                  <a:srgbClr val="FF0000"/>
                </a:solidFill>
              </a:rPr>
              <a:t> </a:t>
            </a:r>
            <a:endParaRPr lang="en-US" sz="2400" smtClean="0">
              <a:solidFill>
                <a:srgbClr val="FF0000"/>
              </a:solidFill>
            </a:endParaRPr>
          </a:p>
          <a:p>
            <a:r>
              <a:rPr lang="en-US" sz="2400" smtClean="0"/>
              <a:t>Strikingly </a:t>
            </a:r>
            <a:r>
              <a:rPr lang="en-US" sz="2400"/>
              <a:t>accurate model for elements of human behavior and interaction</a:t>
            </a:r>
          </a:p>
          <a:p>
            <a:r>
              <a:rPr lang="en-US" sz="2400"/>
              <a:t>Strikingly accurate model for any random outcome that comes about as a sum of small influences.</a:t>
            </a:r>
          </a:p>
        </p:txBody>
      </p:sp>
    </p:spTree>
    <p:extLst>
      <p:ext uri="{BB962C8B-B14F-4D97-AF65-F5344CB8AC3E}">
        <p14:creationId xmlns="" xmlns:p14="http://schemas.microsoft.com/office/powerpoint/2010/main" val="1233265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685800" y="1219200"/>
            <a:ext cx="8229600" cy="530225"/>
          </a:xfrm>
        </p:spPr>
        <p:txBody>
          <a:bodyPr/>
          <a:lstStyle/>
          <a:p>
            <a:r>
              <a:rPr lang="en-US"/>
              <a:t>Applications</a:t>
            </a:r>
          </a:p>
        </p:txBody>
      </p:sp>
      <p:sp>
        <p:nvSpPr>
          <p:cNvPr id="233475" name="Rectangle 3"/>
          <p:cNvSpPr>
            <a:spLocks noGrp="1" noChangeArrowheads="1"/>
          </p:cNvSpPr>
          <p:nvPr>
            <p:ph idx="1"/>
          </p:nvPr>
        </p:nvSpPr>
        <p:spPr>
          <a:xfrm>
            <a:off x="1600200" y="1981200"/>
            <a:ext cx="7010400" cy="3352800"/>
          </a:xfrm>
        </p:spPr>
        <p:txBody>
          <a:bodyPr/>
          <a:lstStyle/>
          <a:p>
            <a:r>
              <a:rPr lang="en-US" sz="2000"/>
              <a:t>Biological measurements of all sorts (not just human mental and physical)</a:t>
            </a:r>
          </a:p>
          <a:p>
            <a:r>
              <a:rPr lang="en-US" sz="2000"/>
              <a:t>Accumulated errors in experiments</a:t>
            </a:r>
          </a:p>
          <a:p>
            <a:r>
              <a:rPr lang="en-US" sz="2000"/>
              <a:t>Numbers of events accumulated in time</a:t>
            </a:r>
          </a:p>
          <a:p>
            <a:pPr lvl="1"/>
            <a:r>
              <a:rPr lang="en-US" sz="2000"/>
              <a:t>Amount of rainfall per interval</a:t>
            </a:r>
          </a:p>
          <a:p>
            <a:pPr lvl="1"/>
            <a:r>
              <a:rPr lang="en-US" sz="2000"/>
              <a:t>Number of stock orders per (longer) interval. (We used the Poisson for short intervals)</a:t>
            </a:r>
          </a:p>
          <a:p>
            <a:pPr lvl="1"/>
            <a:r>
              <a:rPr lang="en-US" sz="2000"/>
              <a:t>Economic aggregates of small terms.</a:t>
            </a:r>
          </a:p>
          <a:p>
            <a:r>
              <a:rPr lang="en-US" sz="2000"/>
              <a:t>And on and </a:t>
            </a:r>
            <a:r>
              <a:rPr lang="en-US" sz="2000" smtClean="0"/>
              <a:t>on…..</a:t>
            </a:r>
            <a:endParaRPr lang="en-US" sz="2000"/>
          </a:p>
        </p:txBody>
      </p:sp>
    </p:spTree>
    <p:extLst>
      <p:ext uri="{BB962C8B-B14F-4D97-AF65-F5344CB8AC3E}">
        <p14:creationId xmlns="" xmlns:p14="http://schemas.microsoft.com/office/powerpoint/2010/main" val="3944849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srcRect/>
          <a:stretch>
            <a:fillRect/>
          </a:stretch>
        </p:blipFill>
        <p:spPr bwMode="auto">
          <a:xfrm>
            <a:off x="2133600" y="914400"/>
            <a:ext cx="4536568" cy="3733800"/>
          </a:xfrm>
          <a:prstGeom prst="rect">
            <a:avLst/>
          </a:prstGeom>
          <a:noFill/>
          <a:ln w="9525">
            <a:noFill/>
            <a:miter lim="800000"/>
            <a:headEnd/>
            <a:tailEnd/>
          </a:ln>
          <a:effectLst/>
        </p:spPr>
      </p:pic>
      <p:pic>
        <p:nvPicPr>
          <p:cNvPr id="359427" name="Picture 3"/>
          <p:cNvPicPr>
            <a:picLocks noChangeAspect="1" noChangeArrowheads="1"/>
          </p:cNvPicPr>
          <p:nvPr/>
        </p:nvPicPr>
        <p:blipFill>
          <a:blip r:embed="rId3"/>
          <a:srcRect/>
          <a:stretch>
            <a:fillRect/>
          </a:stretch>
        </p:blipFill>
        <p:spPr bwMode="auto">
          <a:xfrm>
            <a:off x="2200072" y="4973275"/>
            <a:ext cx="4505528" cy="1427525"/>
          </a:xfrm>
          <a:prstGeom prst="rect">
            <a:avLst/>
          </a:prstGeom>
          <a:noFill/>
          <a:ln w="9525">
            <a:noFill/>
            <a:miter lim="800000"/>
            <a:headEnd/>
            <a:tailEnd/>
          </a:ln>
          <a:effectLst/>
        </p:spPr>
      </p:pic>
      <p:sp>
        <p:nvSpPr>
          <p:cNvPr id="5" name="TextBox 4"/>
          <p:cNvSpPr txBox="1"/>
          <p:nvPr/>
        </p:nvSpPr>
        <p:spPr>
          <a:xfrm>
            <a:off x="2287624" y="4583668"/>
            <a:ext cx="4419600" cy="369332"/>
          </a:xfrm>
          <a:prstGeom prst="rect">
            <a:avLst/>
          </a:prstGeom>
          <a:noFill/>
        </p:spPr>
        <p:txBody>
          <a:bodyPr wrap="square" rtlCol="0">
            <a:spAutoFit/>
          </a:bodyPr>
          <a:lstStyle/>
          <a:p>
            <a:r>
              <a:rPr lang="en-US" dirty="0" smtClean="0">
                <a:sym typeface="Symbol"/>
              </a:rPr>
              <a:t>   </a:t>
            </a:r>
            <a:endParaRPr lang="en-US" dirty="0"/>
          </a:p>
        </p:txBody>
      </p:sp>
      <p:sp>
        <p:nvSpPr>
          <p:cNvPr id="6" name="TextBox 5"/>
          <p:cNvSpPr txBox="1"/>
          <p:nvPr/>
        </p:nvSpPr>
        <p:spPr>
          <a:xfrm>
            <a:off x="6858000" y="2819400"/>
            <a:ext cx="1828800" cy="2308324"/>
          </a:xfrm>
          <a:prstGeom prst="rect">
            <a:avLst/>
          </a:prstGeom>
          <a:noFill/>
        </p:spPr>
        <p:txBody>
          <a:bodyPr wrap="square" rtlCol="0">
            <a:spAutoFit/>
          </a:bodyPr>
          <a:lstStyle/>
          <a:p>
            <a:r>
              <a:rPr lang="en-US" smtClean="0"/>
              <a:t>This is a frequency count of the 1,547,990 scores for students who took the SAT test in 2010.</a:t>
            </a:r>
            <a:endParaRPr lang="en-US"/>
          </a:p>
        </p:txBody>
      </p:sp>
    </p:spTree>
    <p:extLst>
      <p:ext uri="{BB962C8B-B14F-4D97-AF65-F5344CB8AC3E}">
        <p14:creationId xmlns="" xmlns:p14="http://schemas.microsoft.com/office/powerpoint/2010/main" val="1552827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450" name="Picture 2"/>
          <p:cNvPicPr>
            <a:picLocks noChangeAspect="1" noChangeArrowheads="1"/>
          </p:cNvPicPr>
          <p:nvPr/>
        </p:nvPicPr>
        <p:blipFill>
          <a:blip r:embed="rId2"/>
          <a:srcRect/>
          <a:stretch>
            <a:fillRect/>
          </a:stretch>
        </p:blipFill>
        <p:spPr bwMode="auto">
          <a:xfrm>
            <a:off x="1828800" y="1066800"/>
            <a:ext cx="6124575" cy="4295775"/>
          </a:xfrm>
          <a:prstGeom prst="rect">
            <a:avLst/>
          </a:prstGeom>
          <a:noFill/>
          <a:ln w="9525">
            <a:noFill/>
            <a:miter lim="800000"/>
            <a:headEnd/>
            <a:tailEnd/>
          </a:ln>
          <a:effectLst/>
        </p:spPr>
      </p:pic>
      <p:sp>
        <p:nvSpPr>
          <p:cNvPr id="3" name="TextBox 2"/>
          <p:cNvSpPr txBox="1"/>
          <p:nvPr/>
        </p:nvSpPr>
        <p:spPr>
          <a:xfrm>
            <a:off x="1219200" y="5486400"/>
            <a:ext cx="7543800" cy="369332"/>
          </a:xfrm>
          <a:prstGeom prst="rect">
            <a:avLst/>
          </a:prstGeom>
          <a:noFill/>
        </p:spPr>
        <p:txBody>
          <a:bodyPr wrap="square" rtlCol="0">
            <a:spAutoFit/>
          </a:bodyPr>
          <a:lstStyle/>
          <a:p>
            <a:r>
              <a:rPr lang="en-US" smtClean="0"/>
              <a:t>The histogram has 181 bars.  SAT scores are 600, 610, …, 2390, 2400.</a:t>
            </a:r>
            <a:endParaRPr lang="en-US"/>
          </a:p>
        </p:txBody>
      </p:sp>
    </p:spTree>
    <p:extLst>
      <p:ext uri="{BB962C8B-B14F-4D97-AF65-F5344CB8AC3E}">
        <p14:creationId xmlns="" xmlns:p14="http://schemas.microsoft.com/office/powerpoint/2010/main" val="33928177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1474" name="Picture 2"/>
          <p:cNvPicPr>
            <a:picLocks noChangeAspect="1" noChangeArrowheads="1"/>
          </p:cNvPicPr>
          <p:nvPr/>
        </p:nvPicPr>
        <p:blipFill>
          <a:blip r:embed="rId2"/>
          <a:srcRect/>
          <a:stretch>
            <a:fillRect/>
          </a:stretch>
        </p:blipFill>
        <p:spPr bwMode="auto">
          <a:xfrm>
            <a:off x="1981200" y="838200"/>
            <a:ext cx="4022107" cy="5943600"/>
          </a:xfrm>
          <a:prstGeom prst="rect">
            <a:avLst/>
          </a:prstGeom>
          <a:noFill/>
          <a:ln w="9525">
            <a:noFill/>
            <a:miter lim="800000"/>
            <a:headEnd/>
            <a:tailEnd/>
          </a:ln>
          <a:effectLst/>
        </p:spPr>
      </p:pic>
    </p:spTree>
    <p:extLst>
      <p:ext uri="{BB962C8B-B14F-4D97-AF65-F5344CB8AC3E}">
        <p14:creationId xmlns="" xmlns:p14="http://schemas.microsoft.com/office/powerpoint/2010/main" val="32915330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39825"/>
          </a:xfrm>
        </p:spPr>
        <p:txBody>
          <a:bodyPr/>
          <a:lstStyle/>
          <a:p>
            <a:r>
              <a:rPr lang="en-US" smtClean="0"/>
              <a:t>Distribution of 3,226 Birthweights</a:t>
            </a:r>
            <a:br>
              <a:rPr lang="en-US" smtClean="0"/>
            </a:br>
            <a:r>
              <a:rPr lang="en-US" smtClean="0"/>
              <a:t>Mean = 3.39kg, Std.Dev.=0.55kg</a:t>
            </a:r>
            <a:endParaRPr lang="en-US"/>
          </a:p>
        </p:txBody>
      </p:sp>
      <p:pic>
        <p:nvPicPr>
          <p:cNvPr id="3348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924109" y="2057400"/>
            <a:ext cx="5657791" cy="419143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0481137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en-US"/>
              <a:t>Continuous Distributions</a:t>
            </a:r>
          </a:p>
        </p:txBody>
      </p:sp>
      <p:sp>
        <p:nvSpPr>
          <p:cNvPr id="201731" name="Rectangle 3"/>
          <p:cNvSpPr>
            <a:spLocks noGrp="1" noChangeArrowheads="1"/>
          </p:cNvSpPr>
          <p:nvPr>
            <p:ph idx="1"/>
          </p:nvPr>
        </p:nvSpPr>
        <p:spPr>
          <a:xfrm>
            <a:off x="990600" y="1676400"/>
            <a:ext cx="7772400" cy="4114800"/>
          </a:xfrm>
        </p:spPr>
        <p:txBody>
          <a:bodyPr/>
          <a:lstStyle/>
          <a:p>
            <a:pPr>
              <a:lnSpc>
                <a:spcPct val="90000"/>
              </a:lnSpc>
            </a:pPr>
            <a:r>
              <a:rPr lang="en-US" sz="2400" b="1" dirty="0">
                <a:solidFill>
                  <a:srgbClr val="0000FF"/>
                </a:solidFill>
              </a:rPr>
              <a:t>Continuous distributions</a:t>
            </a:r>
            <a:r>
              <a:rPr lang="en-US" sz="2400" dirty="0"/>
              <a:t> are </a:t>
            </a:r>
            <a:r>
              <a:rPr lang="en-US" sz="2400" b="1" i="1" u="sng" dirty="0">
                <a:solidFill>
                  <a:srgbClr val="FF0000"/>
                </a:solidFill>
              </a:rPr>
              <a:t>models</a:t>
            </a:r>
            <a:r>
              <a:rPr lang="en-US" sz="2400" dirty="0"/>
              <a:t> for probabilities of events associated with measurements rather than counts.</a:t>
            </a:r>
          </a:p>
          <a:p>
            <a:pPr>
              <a:lnSpc>
                <a:spcPct val="90000"/>
              </a:lnSpc>
            </a:pPr>
            <a:r>
              <a:rPr lang="en-US" sz="2400" dirty="0"/>
              <a:t>Continuous distributions do not occur in nature the way that discrete </a:t>
            </a:r>
            <a:r>
              <a:rPr lang="en-US" sz="2400" dirty="0" smtClean="0"/>
              <a:t>counting rules </a:t>
            </a:r>
            <a:r>
              <a:rPr lang="en-US" sz="2400" dirty="0"/>
              <a:t>(e.g., binomial) do.</a:t>
            </a:r>
          </a:p>
          <a:p>
            <a:pPr>
              <a:lnSpc>
                <a:spcPct val="90000"/>
              </a:lnSpc>
            </a:pPr>
            <a:r>
              <a:rPr lang="en-US" sz="2400" dirty="0" smtClean="0"/>
              <a:t>The </a:t>
            </a:r>
            <a:r>
              <a:rPr lang="en-US" sz="2400" dirty="0"/>
              <a:t>random variable is a measurement, </a:t>
            </a:r>
            <a:r>
              <a:rPr lang="en-US" sz="2400" dirty="0" smtClean="0"/>
              <a:t>X</a:t>
            </a:r>
            <a:endParaRPr lang="en-US" sz="2400" dirty="0"/>
          </a:p>
          <a:p>
            <a:pPr>
              <a:lnSpc>
                <a:spcPct val="90000"/>
              </a:lnSpc>
            </a:pPr>
            <a:r>
              <a:rPr lang="en-US" sz="2400" dirty="0"/>
              <a:t>The device is a </a:t>
            </a:r>
            <a:r>
              <a:rPr lang="en-US" sz="2400" b="1" dirty="0">
                <a:solidFill>
                  <a:srgbClr val="FF0000"/>
                </a:solidFill>
              </a:rPr>
              <a:t>probability density function</a:t>
            </a:r>
            <a:r>
              <a:rPr lang="en-US" sz="2400" dirty="0"/>
              <a:t>, f(x).</a:t>
            </a:r>
          </a:p>
          <a:p>
            <a:pPr>
              <a:lnSpc>
                <a:spcPct val="90000"/>
              </a:lnSpc>
            </a:pPr>
            <a:r>
              <a:rPr lang="en-US" sz="2400" dirty="0"/>
              <a:t>Probabilities are computed using calculus (and computers)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685800" y="1219200"/>
            <a:ext cx="8229600" cy="530225"/>
          </a:xfrm>
        </p:spPr>
        <p:txBody>
          <a:bodyPr/>
          <a:lstStyle/>
          <a:p>
            <a:r>
              <a:rPr lang="en-US" sz="3600"/>
              <a:t>Application: Light Bulb Lifetimes</a:t>
            </a:r>
          </a:p>
        </p:txBody>
      </p:sp>
      <p:sp>
        <p:nvSpPr>
          <p:cNvPr id="227331" name="Rectangle 3"/>
          <p:cNvSpPr>
            <a:spLocks noGrp="1" noChangeArrowheads="1"/>
          </p:cNvSpPr>
          <p:nvPr>
            <p:ph idx="1"/>
          </p:nvPr>
        </p:nvSpPr>
        <p:spPr>
          <a:xfrm>
            <a:off x="914400" y="1981200"/>
            <a:ext cx="7772400" cy="3429000"/>
          </a:xfrm>
        </p:spPr>
        <p:txBody>
          <a:bodyPr/>
          <a:lstStyle/>
          <a:p>
            <a:r>
              <a:rPr lang="en-US" sz="2400"/>
              <a:t>A box of light bulbs states </a:t>
            </a:r>
            <a:br>
              <a:rPr lang="en-US" sz="2400"/>
            </a:br>
            <a:r>
              <a:rPr lang="en-US" sz="2400"/>
              <a:t>“Average life is </a:t>
            </a:r>
            <a:r>
              <a:rPr lang="en-US" sz="2400" smtClean="0"/>
              <a:t>1500 </a:t>
            </a:r>
            <a:r>
              <a:rPr lang="en-US" sz="2400"/>
              <a:t>hours”</a:t>
            </a:r>
          </a:p>
          <a:p>
            <a:r>
              <a:rPr lang="en-US" sz="2400"/>
              <a:t>P[Fails at </a:t>
            </a:r>
            <a:r>
              <a:rPr lang="en-US" sz="2400" i="1"/>
              <a:t>exactly</a:t>
            </a:r>
            <a:r>
              <a:rPr lang="en-US" sz="2400"/>
              <a:t> </a:t>
            </a:r>
            <a:r>
              <a:rPr lang="en-US" sz="2400" smtClean="0"/>
              <a:t>1500 </a:t>
            </a:r>
            <a:r>
              <a:rPr lang="en-US" sz="2400"/>
              <a:t>hours] is 0.0.  Note, this is exactly </a:t>
            </a:r>
            <a:r>
              <a:rPr lang="en-US" sz="2400" smtClean="0"/>
              <a:t>1500.000000000…, </a:t>
            </a:r>
            <a:r>
              <a:rPr lang="en-US" sz="2400"/>
              <a:t>not </a:t>
            </a:r>
            <a:r>
              <a:rPr lang="en-US" sz="2400" smtClean="0"/>
              <a:t>1500.0000000001</a:t>
            </a:r>
            <a:r>
              <a:rPr lang="en-US" sz="2400"/>
              <a:t>, …</a:t>
            </a:r>
          </a:p>
          <a:p>
            <a:r>
              <a:rPr lang="en-US" sz="2400"/>
              <a:t>P[Fails in an interval (</a:t>
            </a:r>
            <a:r>
              <a:rPr lang="en-US" sz="2400" smtClean="0"/>
              <a:t>1000 </a:t>
            </a:r>
            <a:r>
              <a:rPr lang="en-US" sz="2400"/>
              <a:t>to </a:t>
            </a:r>
            <a:r>
              <a:rPr lang="en-US" sz="2400" smtClean="0"/>
              <a:t>2000</a:t>
            </a:r>
            <a:r>
              <a:rPr lang="en-US" sz="2400"/>
              <a:t>)] is provided by the model (as we now develop).</a:t>
            </a:r>
          </a:p>
          <a:p>
            <a:r>
              <a:rPr lang="en-US" sz="2400"/>
              <a:t>The model being used is </a:t>
            </a:r>
            <a:r>
              <a:rPr lang="en-US" sz="2400" smtClean="0"/>
              <a:t>called the </a:t>
            </a:r>
            <a:r>
              <a:rPr lang="en-US" sz="2400" b="1">
                <a:solidFill>
                  <a:srgbClr val="FF0000"/>
                </a:solidFill>
              </a:rPr>
              <a:t>exponential</a:t>
            </a:r>
            <a:r>
              <a:rPr lang="en-US" sz="2400"/>
              <a:t> </a:t>
            </a:r>
            <a:r>
              <a:rPr lang="en-US" sz="2400" smtClean="0"/>
              <a:t>model</a:t>
            </a:r>
            <a:endParaRPr lang="en-US" sz="24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1219200" y="-152400"/>
            <a:ext cx="7315200" cy="1527175"/>
          </a:xfrm>
        </p:spPr>
        <p:txBody>
          <a:bodyPr/>
          <a:lstStyle/>
          <a:p>
            <a:r>
              <a:rPr lang="en-US" dirty="0"/>
              <a:t>Model for Light Bulb Lifetimes</a:t>
            </a:r>
          </a:p>
        </p:txBody>
      </p:sp>
      <p:pic>
        <p:nvPicPr>
          <p:cNvPr id="223239" name="Picture 7"/>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 y="2667000"/>
            <a:ext cx="6972300" cy="35342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 Box 4"/>
          <p:cNvSpPr txBox="1">
            <a:spLocks noChangeArrowheads="1"/>
          </p:cNvSpPr>
          <p:nvPr/>
        </p:nvSpPr>
        <p:spPr bwMode="auto">
          <a:xfrm>
            <a:off x="457200" y="1524000"/>
            <a:ext cx="4914900" cy="784830"/>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b="1" dirty="0">
                <a:solidFill>
                  <a:srgbClr val="FF0000"/>
                </a:solidFill>
              </a:rPr>
              <a:t>This is the exponential model for lifetimes</a:t>
            </a:r>
            <a:r>
              <a:rPr lang="en-US" b="1" dirty="0" smtClean="0">
                <a:solidFill>
                  <a:srgbClr val="FF0000"/>
                </a:solidFill>
              </a:rPr>
              <a:t>.</a:t>
            </a:r>
          </a:p>
          <a:p>
            <a:pPr>
              <a:spcBef>
                <a:spcPct val="50000"/>
              </a:spcBef>
            </a:pPr>
            <a:r>
              <a:rPr lang="en-US" b="1" dirty="0" smtClean="0">
                <a:solidFill>
                  <a:srgbClr val="FF0000"/>
                </a:solidFill>
              </a:rPr>
              <a:t>The function is the exponential density.  </a:t>
            </a:r>
            <a:endParaRPr lang="el-GR" b="1" dirty="0">
              <a:solidFill>
                <a:srgbClr val="FF0000"/>
              </a:solidFill>
              <a:cs typeface="Arial" charset="0"/>
            </a:endParaRPr>
          </a:p>
        </p:txBody>
      </p:sp>
      <p:graphicFrame>
        <p:nvGraphicFramePr>
          <p:cNvPr id="2" name="Object 1"/>
          <p:cNvGraphicFramePr>
            <a:graphicFrameLocks noChangeAspect="1"/>
          </p:cNvGraphicFramePr>
          <p:nvPr>
            <p:extLst>
              <p:ext uri="{D42A27DB-BD31-4B8C-83A1-F6EECF244321}">
                <p14:modId xmlns="" xmlns:p14="http://schemas.microsoft.com/office/powerpoint/2010/main" val="3797787201"/>
              </p:ext>
            </p:extLst>
          </p:nvPr>
        </p:nvGraphicFramePr>
        <p:xfrm>
          <a:off x="5765800" y="1420813"/>
          <a:ext cx="2744788" cy="990600"/>
        </p:xfrm>
        <a:graphic>
          <a:graphicData uri="http://schemas.openxmlformats.org/presentationml/2006/ole">
            <p:oleObj spid="_x0000_s331783" name="Equation" r:id="rId5" imgW="1688760" imgH="609480" progId="Equation.DSMT4">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a:xfrm>
            <a:off x="533400" y="685800"/>
            <a:ext cx="8382000" cy="688975"/>
          </a:xfrm>
        </p:spPr>
        <p:txBody>
          <a:bodyPr/>
          <a:lstStyle/>
          <a:p>
            <a:r>
              <a:rPr lang="en-US" sz="3200" smtClean="0"/>
              <a:t>Using the Model </a:t>
            </a:r>
            <a:r>
              <a:rPr lang="en-US" sz="3200"/>
              <a:t>for Light Bulb Lifetimes</a:t>
            </a:r>
          </a:p>
        </p:txBody>
      </p:sp>
      <p:pic>
        <p:nvPicPr>
          <p:cNvPr id="282640" name="Picture 16"/>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0" y="2133600"/>
            <a:ext cx="8305800" cy="39313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Text Box 4"/>
          <p:cNvSpPr txBox="1">
            <a:spLocks noChangeArrowheads="1"/>
          </p:cNvSpPr>
          <p:nvPr/>
        </p:nvSpPr>
        <p:spPr bwMode="auto">
          <a:xfrm>
            <a:off x="2476500" y="1524000"/>
            <a:ext cx="4419600" cy="369332"/>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10000"/>
              </a:spcBef>
            </a:pPr>
            <a:r>
              <a:rPr lang="en-US" b="1" smtClean="0">
                <a:solidFill>
                  <a:srgbClr val="FF0000"/>
                </a:solidFill>
                <a:cs typeface="Arial" charset="0"/>
              </a:rPr>
              <a:t>The </a:t>
            </a:r>
            <a:r>
              <a:rPr lang="en-US" b="1">
                <a:solidFill>
                  <a:srgbClr val="FF0000"/>
                </a:solidFill>
                <a:cs typeface="Arial" charset="0"/>
              </a:rPr>
              <a:t>area under the entire curve is 1.0.</a:t>
            </a:r>
            <a:endParaRPr lang="el-GR" b="1">
              <a:solidFill>
                <a:srgbClr val="FF0000"/>
              </a:solidFill>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502761" y="457200"/>
            <a:ext cx="8229600" cy="1139825"/>
          </a:xfrm>
        </p:spPr>
        <p:txBody>
          <a:bodyPr/>
          <a:lstStyle/>
          <a:p>
            <a:r>
              <a:rPr lang="en-US" smtClean="0"/>
              <a:t>A Continuous </a:t>
            </a:r>
            <a:r>
              <a:rPr lang="en-US"/>
              <a:t>Distribution</a:t>
            </a:r>
          </a:p>
        </p:txBody>
      </p:sp>
      <p:pic>
        <p:nvPicPr>
          <p:cNvPr id="206863" name="Picture 1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19200" y="2378557"/>
            <a:ext cx="6929894" cy="34888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 name="Line 5"/>
          <p:cNvSpPr>
            <a:spLocks noChangeShapeType="1"/>
          </p:cNvSpPr>
          <p:nvPr/>
        </p:nvSpPr>
        <p:spPr bwMode="auto">
          <a:xfrm flipV="1">
            <a:off x="3314700" y="5410200"/>
            <a:ext cx="0" cy="3048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Line 6"/>
          <p:cNvSpPr>
            <a:spLocks noChangeShapeType="1"/>
          </p:cNvSpPr>
          <p:nvPr/>
        </p:nvSpPr>
        <p:spPr bwMode="auto">
          <a:xfrm flipV="1">
            <a:off x="4400550" y="5410200"/>
            <a:ext cx="0" cy="3048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Text Box 11"/>
          <p:cNvSpPr txBox="1">
            <a:spLocks noChangeArrowheads="1"/>
          </p:cNvSpPr>
          <p:nvPr/>
        </p:nvSpPr>
        <p:spPr bwMode="auto">
          <a:xfrm>
            <a:off x="4400550" y="3522292"/>
            <a:ext cx="3295650" cy="835025"/>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600" b="1"/>
              <a:t>A partial area will be between 0.0 and 1.0, and will produce a probability</a:t>
            </a:r>
            <a:r>
              <a:rPr lang="en-US" sz="1600" b="1" smtClean="0"/>
              <a:t>.  </a:t>
            </a:r>
            <a:r>
              <a:rPr lang="en-US" sz="1600" b="1" smtClean="0"/>
              <a:t>(here, 0.2498</a:t>
            </a:r>
            <a:r>
              <a:rPr lang="en-US" sz="1600" b="1" smtClean="0"/>
              <a:t>)</a:t>
            </a:r>
            <a:endParaRPr lang="en-US" sz="1600" b="1"/>
          </a:p>
        </p:txBody>
      </p:sp>
      <p:sp>
        <p:nvSpPr>
          <p:cNvPr id="17" name="Text Box 4"/>
          <p:cNvSpPr txBox="1">
            <a:spLocks noChangeArrowheads="1"/>
          </p:cNvSpPr>
          <p:nvPr/>
        </p:nvSpPr>
        <p:spPr bwMode="auto">
          <a:xfrm>
            <a:off x="990600" y="1676400"/>
            <a:ext cx="7387094" cy="523220"/>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400" b="1" dirty="0">
                <a:solidFill>
                  <a:srgbClr val="FF0000"/>
                </a:solidFill>
              </a:rPr>
              <a:t>The probability associated with an interval such as </a:t>
            </a:r>
            <a:r>
              <a:rPr lang="en-US" sz="1400" b="1" dirty="0" smtClean="0">
                <a:solidFill>
                  <a:srgbClr val="FF0000"/>
                </a:solidFill>
              </a:rPr>
              <a:t>1000 </a:t>
            </a:r>
            <a:r>
              <a:rPr lang="en-US" sz="1400" b="1" dirty="0">
                <a:solidFill>
                  <a:srgbClr val="FF0000"/>
                </a:solidFill>
              </a:rPr>
              <a:t>&lt; LIFETIME &lt; </a:t>
            </a:r>
            <a:r>
              <a:rPr lang="en-US" sz="1400" b="1" dirty="0" smtClean="0">
                <a:solidFill>
                  <a:srgbClr val="FF0000"/>
                </a:solidFill>
              </a:rPr>
              <a:t>2000  </a:t>
            </a:r>
            <a:r>
              <a:rPr lang="en-US" sz="1400" b="1" dirty="0">
                <a:solidFill>
                  <a:srgbClr val="FF0000"/>
                </a:solidFill>
              </a:rPr>
              <a:t>equals </a:t>
            </a:r>
            <a:r>
              <a:rPr lang="en-US" sz="1400" b="1" dirty="0" smtClean="0">
                <a:solidFill>
                  <a:srgbClr val="FF0000"/>
                </a:solidFill>
              </a:rPr>
              <a:t/>
            </a:r>
            <a:br>
              <a:rPr lang="en-US" sz="1400" b="1" dirty="0" smtClean="0">
                <a:solidFill>
                  <a:srgbClr val="FF0000"/>
                </a:solidFill>
              </a:rPr>
            </a:br>
            <a:r>
              <a:rPr lang="en-US" sz="1400" b="1" dirty="0" smtClean="0">
                <a:solidFill>
                  <a:srgbClr val="FF0000"/>
                </a:solidFill>
              </a:rPr>
              <a:t>the </a:t>
            </a:r>
            <a:r>
              <a:rPr lang="en-US" sz="1400" b="1" dirty="0">
                <a:solidFill>
                  <a:srgbClr val="FF0000"/>
                </a:solidFill>
              </a:rPr>
              <a:t>area </a:t>
            </a:r>
            <a:r>
              <a:rPr lang="en-US" sz="1400" b="1" dirty="0" smtClean="0">
                <a:solidFill>
                  <a:srgbClr val="FF0000"/>
                </a:solidFill>
              </a:rPr>
              <a:t>under </a:t>
            </a:r>
            <a:r>
              <a:rPr lang="en-US" sz="1400" b="1" dirty="0">
                <a:solidFill>
                  <a:srgbClr val="FF0000"/>
                </a:solidFill>
              </a:rPr>
              <a:t>the curve from the lower limit to the upper.  Requires calculus.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1066800" y="609600"/>
            <a:ext cx="7772400" cy="1139825"/>
          </a:xfrm>
        </p:spPr>
        <p:txBody>
          <a:bodyPr/>
          <a:lstStyle/>
          <a:p>
            <a:r>
              <a:rPr lang="en-US" sz="2800" dirty="0" smtClean="0"/>
              <a:t>The Probability </a:t>
            </a:r>
            <a:r>
              <a:rPr lang="en-US" sz="2800" dirty="0"/>
              <a:t>of a Single </a:t>
            </a:r>
            <a:r>
              <a:rPr lang="en-US" sz="2800" dirty="0" smtClean="0"/>
              <a:t>Value Is Zero</a:t>
            </a:r>
            <a:endParaRPr lang="en-US" sz="2800" dirty="0"/>
          </a:p>
        </p:txBody>
      </p:sp>
      <p:pic>
        <p:nvPicPr>
          <p:cNvPr id="8"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76400" y="1910419"/>
            <a:ext cx="6752208" cy="38045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Line 6"/>
          <p:cNvSpPr>
            <a:spLocks noChangeShapeType="1"/>
          </p:cNvSpPr>
          <p:nvPr/>
        </p:nvSpPr>
        <p:spPr bwMode="auto">
          <a:xfrm flipV="1">
            <a:off x="4772025" y="5181600"/>
            <a:ext cx="0" cy="3810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Text Box 5"/>
          <p:cNvSpPr txBox="1">
            <a:spLocks noChangeArrowheads="1"/>
          </p:cNvSpPr>
          <p:nvPr/>
        </p:nvSpPr>
        <p:spPr bwMode="auto">
          <a:xfrm>
            <a:off x="1905000" y="5819001"/>
            <a:ext cx="6477000" cy="276999"/>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200" b="1" smtClean="0">
                <a:solidFill>
                  <a:srgbClr val="FF0000"/>
                </a:solidFill>
              </a:rPr>
              <a:t>The probability associated with a single point, such as LIFETIME=2000, equals 0.0.</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r>
              <a:rPr lang="en-US" sz="3200" smtClean="0"/>
              <a:t>Probability for a Range of Values</a:t>
            </a:r>
            <a:endParaRPr lang="en-US" sz="3200"/>
          </a:p>
        </p:txBody>
      </p:sp>
      <p:pic>
        <p:nvPicPr>
          <p:cNvPr id="215058" name="Picture 18"/>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10182" y="1504950"/>
            <a:ext cx="5579857" cy="3905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Text Box 15"/>
          <p:cNvSpPr txBox="1">
            <a:spLocks noChangeArrowheads="1"/>
          </p:cNvSpPr>
          <p:nvPr/>
        </p:nvSpPr>
        <p:spPr bwMode="auto">
          <a:xfrm>
            <a:off x="5943600" y="1981200"/>
            <a:ext cx="3048000" cy="3216265"/>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400" b="1" smtClean="0">
                <a:solidFill>
                  <a:srgbClr val="0000FF"/>
                </a:solidFill>
              </a:rPr>
              <a:t>Prob(Life  </a:t>
            </a:r>
            <a:r>
              <a:rPr lang="en-US" sz="1400" b="1" u="sng" smtClean="0">
                <a:solidFill>
                  <a:srgbClr val="0000FF"/>
                </a:solidFill>
              </a:rPr>
              <a:t>&lt;</a:t>
            </a:r>
            <a:r>
              <a:rPr lang="en-US" sz="1400" b="1" smtClean="0">
                <a:solidFill>
                  <a:srgbClr val="0000FF"/>
                </a:solidFill>
              </a:rPr>
              <a:t> 2000)              (.7364)</a:t>
            </a:r>
          </a:p>
          <a:p>
            <a:pPr>
              <a:spcBef>
                <a:spcPct val="50000"/>
              </a:spcBef>
            </a:pPr>
            <a:endParaRPr lang="en-US" sz="1400" b="1" smtClean="0">
              <a:solidFill>
                <a:srgbClr val="0000FF"/>
              </a:solidFill>
            </a:endParaRPr>
          </a:p>
          <a:p>
            <a:pPr>
              <a:spcBef>
                <a:spcPct val="50000"/>
              </a:spcBef>
            </a:pPr>
            <a:r>
              <a:rPr lang="en-US" sz="1400" b="1" smtClean="0">
                <a:solidFill>
                  <a:srgbClr val="0000FF"/>
                </a:solidFill>
              </a:rPr>
              <a:t>Minus</a:t>
            </a:r>
          </a:p>
          <a:p>
            <a:pPr>
              <a:spcBef>
                <a:spcPct val="50000"/>
              </a:spcBef>
            </a:pPr>
            <a:endParaRPr lang="en-US" sz="1400" b="1" smtClean="0">
              <a:solidFill>
                <a:srgbClr val="0000FF"/>
              </a:solidFill>
            </a:endParaRPr>
          </a:p>
          <a:p>
            <a:pPr>
              <a:spcBef>
                <a:spcPct val="50000"/>
              </a:spcBef>
            </a:pPr>
            <a:r>
              <a:rPr lang="en-US" sz="1400" b="1" smtClean="0">
                <a:solidFill>
                  <a:srgbClr val="0000FF"/>
                </a:solidFill>
              </a:rPr>
              <a:t>Prob(Life </a:t>
            </a:r>
            <a:r>
              <a:rPr lang="en-US" sz="1400" b="1" u="sng" smtClean="0">
                <a:solidFill>
                  <a:srgbClr val="0000FF"/>
                </a:solidFill>
              </a:rPr>
              <a:t>&lt;</a:t>
            </a:r>
            <a:r>
              <a:rPr lang="en-US" sz="1400" b="1" smtClean="0">
                <a:solidFill>
                  <a:srgbClr val="0000FF"/>
                </a:solidFill>
              </a:rPr>
              <a:t> 1000)              (.4866)</a:t>
            </a:r>
          </a:p>
          <a:p>
            <a:pPr>
              <a:spcBef>
                <a:spcPct val="50000"/>
              </a:spcBef>
            </a:pPr>
            <a:endParaRPr lang="en-US" sz="1400" b="1">
              <a:solidFill>
                <a:srgbClr val="0000FF"/>
              </a:solidFill>
            </a:endParaRPr>
          </a:p>
          <a:p>
            <a:pPr>
              <a:spcBef>
                <a:spcPct val="50000"/>
              </a:spcBef>
            </a:pPr>
            <a:r>
              <a:rPr lang="en-US" sz="1400" b="1" smtClean="0">
                <a:solidFill>
                  <a:srgbClr val="0000FF"/>
                </a:solidFill>
              </a:rPr>
              <a:t>Equals</a:t>
            </a:r>
          </a:p>
          <a:p>
            <a:pPr>
              <a:spcBef>
                <a:spcPct val="50000"/>
              </a:spcBef>
            </a:pPr>
            <a:endParaRPr lang="en-US" sz="1400" b="1">
              <a:solidFill>
                <a:srgbClr val="0000FF"/>
              </a:solidFill>
            </a:endParaRPr>
          </a:p>
          <a:p>
            <a:pPr>
              <a:spcBef>
                <a:spcPct val="50000"/>
              </a:spcBef>
            </a:pPr>
            <a:r>
              <a:rPr lang="en-US" sz="1400" b="1" smtClean="0">
                <a:solidFill>
                  <a:srgbClr val="0000FF"/>
                </a:solidFill>
              </a:rPr>
              <a:t>Prob(1000 </a:t>
            </a:r>
            <a:r>
              <a:rPr lang="en-US" sz="1400" b="1" u="sng" smtClean="0">
                <a:solidFill>
                  <a:srgbClr val="0000FF"/>
                </a:solidFill>
              </a:rPr>
              <a:t>&lt;</a:t>
            </a:r>
            <a:r>
              <a:rPr lang="en-US" sz="1400" b="1" smtClean="0">
                <a:solidFill>
                  <a:srgbClr val="0000FF"/>
                </a:solidFill>
              </a:rPr>
              <a:t> Life </a:t>
            </a:r>
            <a:r>
              <a:rPr lang="en-US" sz="1400" b="1" u="sng" smtClean="0">
                <a:solidFill>
                  <a:srgbClr val="0000FF"/>
                </a:solidFill>
              </a:rPr>
              <a:t>&lt;</a:t>
            </a:r>
            <a:r>
              <a:rPr lang="en-US" sz="1400" b="1" smtClean="0">
                <a:solidFill>
                  <a:srgbClr val="0000FF"/>
                </a:solidFill>
              </a:rPr>
              <a:t> 2000)  (.2498)</a:t>
            </a:r>
          </a:p>
          <a:p>
            <a:pPr>
              <a:spcBef>
                <a:spcPct val="50000"/>
              </a:spcBef>
            </a:pPr>
            <a:endParaRPr lang="en-US" sz="1400" b="1">
              <a:solidFill>
                <a:srgbClr val="FF0000"/>
              </a:solidFill>
            </a:endParaRPr>
          </a:p>
        </p:txBody>
      </p:sp>
      <p:sp>
        <p:nvSpPr>
          <p:cNvPr id="21" name="Text Box 4"/>
          <p:cNvSpPr txBox="1">
            <a:spLocks noChangeArrowheads="1"/>
          </p:cNvSpPr>
          <p:nvPr/>
        </p:nvSpPr>
        <p:spPr bwMode="auto">
          <a:xfrm>
            <a:off x="304800" y="5436513"/>
            <a:ext cx="7372351" cy="430887"/>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100" b="1">
                <a:solidFill>
                  <a:srgbClr val="FF0000"/>
                </a:solidFill>
              </a:rPr>
              <a:t>The probability associated with an interval such as </a:t>
            </a:r>
            <a:r>
              <a:rPr lang="en-US" sz="1100" b="1" smtClean="0">
                <a:solidFill>
                  <a:srgbClr val="FF0000"/>
                </a:solidFill>
              </a:rPr>
              <a:t>1000 </a:t>
            </a:r>
            <a:r>
              <a:rPr lang="en-US" sz="1100" b="1">
                <a:solidFill>
                  <a:srgbClr val="FF0000"/>
                </a:solidFill>
              </a:rPr>
              <a:t>&lt; LIFETIME &lt; </a:t>
            </a:r>
            <a:r>
              <a:rPr lang="en-US" sz="1100" b="1" smtClean="0">
                <a:solidFill>
                  <a:srgbClr val="FF0000"/>
                </a:solidFill>
              </a:rPr>
              <a:t>2000 </a:t>
            </a:r>
            <a:r>
              <a:rPr lang="en-US" sz="1100" b="1">
                <a:solidFill>
                  <a:srgbClr val="FF0000"/>
                </a:solidFill>
              </a:rPr>
              <a:t>is obtained by computing </a:t>
            </a:r>
            <a:r>
              <a:rPr lang="en-US" sz="1100" b="1" smtClean="0">
                <a:solidFill>
                  <a:srgbClr val="FF0000"/>
                </a:solidFill>
              </a:rPr>
              <a:t>the</a:t>
            </a:r>
            <a:br>
              <a:rPr lang="en-US" sz="1100" b="1" smtClean="0">
                <a:solidFill>
                  <a:srgbClr val="FF0000"/>
                </a:solidFill>
              </a:rPr>
            </a:br>
            <a:r>
              <a:rPr lang="en-US" sz="1100" b="1" smtClean="0">
                <a:solidFill>
                  <a:srgbClr val="FF0000"/>
                </a:solidFill>
              </a:rPr>
              <a:t>entire area to the left </a:t>
            </a:r>
            <a:r>
              <a:rPr lang="en-US" sz="1100" b="1">
                <a:solidFill>
                  <a:srgbClr val="FF0000"/>
                </a:solidFill>
              </a:rPr>
              <a:t>of the upper point (</a:t>
            </a:r>
            <a:r>
              <a:rPr lang="en-US" sz="1100" b="1" smtClean="0">
                <a:solidFill>
                  <a:srgbClr val="FF0000"/>
                </a:solidFill>
              </a:rPr>
              <a:t>2000</a:t>
            </a:r>
            <a:r>
              <a:rPr lang="en-US" sz="1100" b="1">
                <a:solidFill>
                  <a:srgbClr val="FF0000"/>
                </a:solidFill>
              </a:rPr>
              <a:t>) and subtracting the area </a:t>
            </a:r>
            <a:r>
              <a:rPr lang="en-US" sz="1100" b="1" smtClean="0">
                <a:solidFill>
                  <a:srgbClr val="FF0000"/>
                </a:solidFill>
              </a:rPr>
              <a:t>to the left </a:t>
            </a:r>
            <a:r>
              <a:rPr lang="en-US" sz="1100" b="1">
                <a:solidFill>
                  <a:srgbClr val="FF0000"/>
                </a:solidFill>
              </a:rPr>
              <a:t>of the lower point (</a:t>
            </a:r>
            <a:r>
              <a:rPr lang="en-US" sz="1100" b="1" smtClean="0">
                <a:solidFill>
                  <a:srgbClr val="FF0000"/>
                </a:solidFill>
              </a:rPr>
              <a:t>1000</a:t>
            </a:r>
            <a:r>
              <a:rPr lang="en-US" sz="1100" b="1">
                <a:solidFill>
                  <a:srgbClr val="FF0000"/>
                </a:solidFill>
              </a:rPr>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457200" y="533400"/>
            <a:ext cx="8229600" cy="1139825"/>
          </a:xfrm>
        </p:spPr>
        <p:txBody>
          <a:bodyPr/>
          <a:lstStyle/>
          <a:p>
            <a:r>
              <a:rPr lang="en-US" dirty="0"/>
              <a:t>Computing a </a:t>
            </a:r>
            <a:r>
              <a:rPr lang="en-US" dirty="0" smtClean="0"/>
              <a:t>Probability with Minitab</a:t>
            </a:r>
            <a:endParaRPr lang="en-US" dirty="0"/>
          </a:p>
        </p:txBody>
      </p:sp>
      <p:graphicFrame>
        <p:nvGraphicFramePr>
          <p:cNvPr id="217092" name="Object 4"/>
          <p:cNvGraphicFramePr>
            <a:graphicFrameLocks noChangeAspect="1"/>
          </p:cNvGraphicFramePr>
          <p:nvPr>
            <p:extLst>
              <p:ext uri="{D42A27DB-BD31-4B8C-83A1-F6EECF244321}">
                <p14:modId xmlns="" xmlns:p14="http://schemas.microsoft.com/office/powerpoint/2010/main" val="3236321074"/>
              </p:ext>
            </p:extLst>
          </p:nvPr>
        </p:nvGraphicFramePr>
        <p:xfrm>
          <a:off x="400050" y="1981200"/>
          <a:ext cx="2800350" cy="3124200"/>
        </p:xfrm>
        <a:graphic>
          <a:graphicData uri="http://schemas.openxmlformats.org/presentationml/2006/ole">
            <p:oleObj spid="_x0000_s217135" name="Bitmap Image" r:id="rId4" imgW="2800741" imgH="3038095" progId="PBrush">
              <p:embed/>
            </p:oleObj>
          </a:graphicData>
        </a:graphic>
      </p:graphicFrame>
      <p:graphicFrame>
        <p:nvGraphicFramePr>
          <p:cNvPr id="217094" name="Object 6"/>
          <p:cNvGraphicFramePr>
            <a:graphicFrameLocks noChangeAspect="1"/>
          </p:cNvGraphicFramePr>
          <p:nvPr>
            <p:extLst>
              <p:ext uri="{D42A27DB-BD31-4B8C-83A1-F6EECF244321}">
                <p14:modId xmlns="" xmlns:p14="http://schemas.microsoft.com/office/powerpoint/2010/main" val="3716577215"/>
              </p:ext>
            </p:extLst>
          </p:nvPr>
        </p:nvGraphicFramePr>
        <p:xfrm>
          <a:off x="3238500" y="1885950"/>
          <a:ext cx="1562100" cy="3371850"/>
        </p:xfrm>
        <a:graphic>
          <a:graphicData uri="http://schemas.openxmlformats.org/presentationml/2006/ole">
            <p:oleObj spid="_x0000_s217136" name="Bitmap Image" r:id="rId5" imgW="1561905" imgH="3371429" progId="PBrush">
              <p:embed/>
            </p:oleObj>
          </a:graphicData>
        </a:graphic>
      </p:graphicFrame>
      <p:pic>
        <p:nvPicPr>
          <p:cNvPr id="217095" name="Picture 7"/>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800600" y="2076450"/>
            <a:ext cx="4181475" cy="2952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17098" name="Text Box 10"/>
          <p:cNvSpPr txBox="1">
            <a:spLocks noChangeArrowheads="1"/>
          </p:cNvSpPr>
          <p:nvPr/>
        </p:nvSpPr>
        <p:spPr bwMode="auto">
          <a:xfrm>
            <a:off x="381000" y="5410200"/>
            <a:ext cx="8686800" cy="379413"/>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solidFill>
                  <a:srgbClr val="0000FF"/>
                </a:solidFill>
              </a:rPr>
              <a:t>Minitab cannot compute the probability in a range, only from </a:t>
            </a:r>
            <a:r>
              <a:rPr lang="en-US" b="1" smtClean="0">
                <a:solidFill>
                  <a:srgbClr val="0000FF"/>
                </a:solidFill>
              </a:rPr>
              <a:t>zero </a:t>
            </a:r>
            <a:r>
              <a:rPr lang="en-US" b="1">
                <a:solidFill>
                  <a:srgbClr val="0000FF"/>
                </a:solidFill>
              </a:rPr>
              <a:t>to a value.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762000" y="1371600"/>
            <a:ext cx="8229600" cy="530225"/>
          </a:xfrm>
        </p:spPr>
        <p:txBody>
          <a:bodyPr/>
          <a:lstStyle/>
          <a:p>
            <a:r>
              <a:rPr lang="en-US" sz="3200"/>
              <a:t>Applications of the Exponential Model</a:t>
            </a:r>
          </a:p>
        </p:txBody>
      </p:sp>
      <p:sp>
        <p:nvSpPr>
          <p:cNvPr id="229379" name="Rectangle 3"/>
          <p:cNvSpPr>
            <a:spLocks noGrp="1" noChangeArrowheads="1"/>
          </p:cNvSpPr>
          <p:nvPr>
            <p:ph idx="1"/>
          </p:nvPr>
        </p:nvSpPr>
        <p:spPr>
          <a:xfrm>
            <a:off x="914400" y="2362200"/>
            <a:ext cx="7620000" cy="2743200"/>
          </a:xfrm>
        </p:spPr>
        <p:txBody>
          <a:bodyPr/>
          <a:lstStyle/>
          <a:p>
            <a:pPr lvl="1"/>
            <a:r>
              <a:rPr lang="en-US" sz="2000" dirty="0" smtClean="0"/>
              <a:t>Time </a:t>
            </a:r>
            <a:r>
              <a:rPr lang="en-US" sz="2000" dirty="0"/>
              <a:t>between signals arriving at a switch (telephone, message center</a:t>
            </a:r>
            <a:r>
              <a:rPr lang="en-US" sz="2000" dirty="0" smtClean="0"/>
              <a:t>, email server, paging switch…)  </a:t>
            </a:r>
            <a:r>
              <a:rPr lang="en-US" sz="2000" dirty="0"/>
              <a:t>(This is called the “</a:t>
            </a:r>
            <a:r>
              <a:rPr lang="en-US" sz="2000" dirty="0" err="1"/>
              <a:t>interarrival</a:t>
            </a:r>
            <a:r>
              <a:rPr lang="en-US" sz="2000" dirty="0"/>
              <a:t> time.”)</a:t>
            </a:r>
          </a:p>
          <a:p>
            <a:pPr lvl="1"/>
            <a:r>
              <a:rPr lang="en-US" sz="2000" dirty="0"/>
              <a:t>Length of survival of transplant patients.  (Survival time)</a:t>
            </a:r>
          </a:p>
          <a:p>
            <a:pPr lvl="1"/>
            <a:r>
              <a:rPr lang="en-US" sz="2000" dirty="0" smtClean="0"/>
              <a:t>Lengths of spells of unemployment</a:t>
            </a:r>
          </a:p>
          <a:p>
            <a:pPr lvl="1"/>
            <a:r>
              <a:rPr lang="en-US" sz="2000" dirty="0" smtClean="0"/>
              <a:t>Time until failure of electronic components</a:t>
            </a:r>
          </a:p>
          <a:p>
            <a:pPr lvl="1"/>
            <a:r>
              <a:rPr lang="en-US" sz="2000" dirty="0" smtClean="0"/>
              <a:t>Time until consumers use a product warranty</a:t>
            </a:r>
          </a:p>
          <a:p>
            <a:pPr lvl="1"/>
            <a:r>
              <a:rPr lang="en-US" sz="2000" dirty="0" smtClean="0"/>
              <a:t>Lifetimes of light bulbs</a:t>
            </a:r>
            <a:endParaRPr lang="en-US"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04800"/>
            <a:ext cx="5867400" cy="1139825"/>
          </a:xfrm>
        </p:spPr>
        <p:txBody>
          <a:bodyPr/>
          <a:lstStyle/>
          <a:p>
            <a:r>
              <a:rPr lang="en-US" smtClean="0"/>
              <a:t>Lightbulb Lifetimes</a:t>
            </a:r>
            <a:endParaRPr lang="en-US"/>
          </a:p>
        </p:txBody>
      </p:sp>
      <p:pic>
        <p:nvPicPr>
          <p:cNvPr id="24576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3400" y="1600200"/>
            <a:ext cx="3076575" cy="1066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45763"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74426" y="2840052"/>
            <a:ext cx="8563556" cy="24939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00605" y="5791200"/>
            <a:ext cx="8382000" cy="307777"/>
          </a:xfrm>
          <a:prstGeom prst="rect">
            <a:avLst/>
          </a:prstGeom>
          <a:noFill/>
        </p:spPr>
        <p:txBody>
          <a:bodyPr wrap="square" rtlCol="0">
            <a:spAutoFit/>
          </a:bodyPr>
          <a:lstStyle/>
          <a:p>
            <a:r>
              <a:rPr lang="en-US" sz="1400" b="1"/>
              <a:t>http://</a:t>
            </a:r>
            <a:r>
              <a:rPr lang="en-US" sz="1400" b="1" smtClean="0"/>
              <a:t>www.gelighting.com...</a:t>
            </a:r>
            <a:endParaRPr lang="en-US" sz="1400" b="1"/>
          </a:p>
        </p:txBody>
      </p:sp>
      <p:sp>
        <p:nvSpPr>
          <p:cNvPr id="5" name="Rectangle 4"/>
          <p:cNvSpPr/>
          <p:nvPr/>
        </p:nvSpPr>
        <p:spPr bwMode="auto">
          <a:xfrm>
            <a:off x="940038" y="3276600"/>
            <a:ext cx="6400800" cy="228600"/>
          </a:xfrm>
          <a:prstGeom prst="rect">
            <a:avLst/>
          </a:prstGeom>
          <a:solidFill>
            <a:srgbClr val="FF0000">
              <a:alpha val="1607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1905000" y="4724400"/>
            <a:ext cx="2235438" cy="228600"/>
          </a:xfrm>
          <a:prstGeom prst="rect">
            <a:avLst/>
          </a:prstGeom>
          <a:solidFill>
            <a:srgbClr val="FF0000">
              <a:alpha val="588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11935734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78840" y="2438400"/>
            <a:ext cx="7702918" cy="3581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533400" y="990600"/>
            <a:ext cx="8229600" cy="1139825"/>
          </a:xfrm>
        </p:spPr>
        <p:txBody>
          <a:bodyPr/>
          <a:lstStyle/>
          <a:p>
            <a:r>
              <a:rPr lang="en-US" smtClean="0"/>
              <a:t>Median Lifetime</a:t>
            </a:r>
            <a:br>
              <a:rPr lang="en-US" smtClean="0"/>
            </a:br>
            <a:r>
              <a:rPr lang="en-US" smtClean="0"/>
              <a:t>Prob(Lifetime </a:t>
            </a:r>
            <a:r>
              <a:rPr lang="en-US" u="sng" smtClean="0"/>
              <a:t>&lt;</a:t>
            </a:r>
            <a:r>
              <a:rPr lang="en-US" smtClean="0"/>
              <a:t> Median) = 0.5</a:t>
            </a:r>
            <a:endParaRPr lang="en-US"/>
          </a:p>
        </p:txBody>
      </p:sp>
      <p:sp>
        <p:nvSpPr>
          <p:cNvPr id="4" name="Line 6"/>
          <p:cNvSpPr>
            <a:spLocks noChangeShapeType="1"/>
          </p:cNvSpPr>
          <p:nvPr/>
        </p:nvSpPr>
        <p:spPr bwMode="auto">
          <a:xfrm flipV="1">
            <a:off x="3018972" y="5562600"/>
            <a:ext cx="0" cy="381000"/>
          </a:xfrm>
          <a:prstGeom prst="line">
            <a:avLst/>
          </a:prstGeom>
          <a:noFill/>
          <a:ln w="285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 xmlns:p14="http://schemas.microsoft.com/office/powerpoint/2010/main" val="3640398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685800" y="1371600"/>
            <a:ext cx="8229600" cy="530225"/>
          </a:xfrm>
        </p:spPr>
        <p:txBody>
          <a:bodyPr/>
          <a:lstStyle/>
          <a:p>
            <a:r>
              <a:rPr lang="en-US"/>
              <a:t>The Normal Distribution</a:t>
            </a:r>
          </a:p>
        </p:txBody>
      </p:sp>
      <p:sp>
        <p:nvSpPr>
          <p:cNvPr id="199683" name="Rectangle 3"/>
          <p:cNvSpPr>
            <a:spLocks noGrp="1" noChangeArrowheads="1"/>
          </p:cNvSpPr>
          <p:nvPr>
            <p:ph idx="1"/>
          </p:nvPr>
        </p:nvSpPr>
        <p:spPr>
          <a:xfrm>
            <a:off x="2286000" y="2743200"/>
            <a:ext cx="5257800" cy="2133600"/>
          </a:xfrm>
        </p:spPr>
        <p:txBody>
          <a:bodyPr/>
          <a:lstStyle/>
          <a:p>
            <a:pPr>
              <a:lnSpc>
                <a:spcPct val="90000"/>
              </a:lnSpc>
            </a:pPr>
            <a:r>
              <a:rPr lang="en-US" sz="2400" dirty="0" smtClean="0"/>
              <a:t>Normal </a:t>
            </a:r>
            <a:r>
              <a:rPr lang="en-US" sz="2400" dirty="0"/>
              <a:t>Distribution Model</a:t>
            </a:r>
          </a:p>
          <a:p>
            <a:pPr>
              <a:lnSpc>
                <a:spcPct val="90000"/>
              </a:lnSpc>
            </a:pPr>
            <a:r>
              <a:rPr lang="en-US" sz="2400" dirty="0"/>
              <a:t>Normal Probabilities</a:t>
            </a:r>
          </a:p>
          <a:p>
            <a:pPr>
              <a:lnSpc>
                <a:spcPct val="90000"/>
              </a:lnSpc>
            </a:pPr>
            <a:r>
              <a:rPr lang="en-US" sz="2400" dirty="0"/>
              <a:t>Reading the Normal Table</a:t>
            </a:r>
          </a:p>
          <a:p>
            <a:pPr>
              <a:lnSpc>
                <a:spcPct val="90000"/>
              </a:lnSpc>
            </a:pPr>
            <a:r>
              <a:rPr lang="en-US" sz="2400" dirty="0"/>
              <a:t>Computing Normal Probabilities</a:t>
            </a:r>
          </a:p>
          <a:p>
            <a:pPr>
              <a:lnSpc>
                <a:spcPct val="90000"/>
              </a:lnSpc>
            </a:pPr>
            <a:r>
              <a:rPr lang="en-US" sz="2400" dirty="0"/>
              <a:t>Applications</a:t>
            </a:r>
          </a:p>
        </p:txBody>
      </p:sp>
    </p:spTree>
    <p:extLst>
      <p:ext uri="{BB962C8B-B14F-4D97-AF65-F5344CB8AC3E}">
        <p14:creationId xmlns="" xmlns:p14="http://schemas.microsoft.com/office/powerpoint/2010/main" val="32631736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78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05000" y="838200"/>
            <a:ext cx="5105400" cy="50292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 Box 4"/>
          <p:cNvSpPr txBox="1">
            <a:spLocks noChangeArrowheads="1"/>
          </p:cNvSpPr>
          <p:nvPr/>
        </p:nvSpPr>
        <p:spPr bwMode="auto">
          <a:xfrm>
            <a:off x="381000" y="5948363"/>
            <a:ext cx="7772400" cy="376237"/>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t>Try a visit to http://www.netmba.com/statistics/distribution/normal/</a:t>
            </a:r>
          </a:p>
        </p:txBody>
      </p:sp>
    </p:spTree>
    <p:extLst>
      <p:ext uri="{BB962C8B-B14F-4D97-AF65-F5344CB8AC3E}">
        <p14:creationId xmlns="" xmlns:p14="http://schemas.microsoft.com/office/powerpoint/2010/main" val="18021582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1139825"/>
          </a:xfrm>
        </p:spPr>
        <p:txBody>
          <a:bodyPr/>
          <a:lstStyle/>
          <a:p>
            <a:r>
              <a:rPr lang="en-US" sz="2400" dirty="0" smtClean="0"/>
              <a:t>Shape and Placement Depend on the Application</a:t>
            </a:r>
            <a:endParaRPr lang="en-US" sz="2400" dirty="0"/>
          </a:p>
        </p:txBody>
      </p:sp>
      <p:pic>
        <p:nvPicPr>
          <p:cNvPr id="33280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62000" y="2363560"/>
            <a:ext cx="3609975" cy="24193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32803"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876800" y="2176462"/>
            <a:ext cx="3695700" cy="27908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5192835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8" name="Rectangle 4"/>
          <p:cNvSpPr>
            <a:spLocks noGrp="1" noChangeArrowheads="1"/>
          </p:cNvSpPr>
          <p:nvPr>
            <p:ph type="title"/>
          </p:nvPr>
        </p:nvSpPr>
        <p:spPr>
          <a:xfrm>
            <a:off x="479988" y="714968"/>
            <a:ext cx="8229600" cy="1139825"/>
          </a:xfrm>
        </p:spPr>
        <p:txBody>
          <a:bodyPr/>
          <a:lstStyle/>
          <a:p>
            <a:r>
              <a:rPr lang="en-US"/>
              <a:t>The Empirical Rule </a:t>
            </a:r>
            <a:br>
              <a:rPr lang="en-US"/>
            </a:br>
            <a:r>
              <a:rPr lang="en-US"/>
              <a:t>and the Normal Distribution</a:t>
            </a:r>
          </a:p>
        </p:txBody>
      </p:sp>
      <p:pic>
        <p:nvPicPr>
          <p:cNvPr id="241669" name="Picture 5" descr="Standard_deviation_diagram"/>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892893" y="1833429"/>
            <a:ext cx="5410200" cy="2705100"/>
          </a:xfrm>
          <a:prstGeom prst="rect">
            <a:avLst/>
          </a:prstGeom>
          <a:noFill/>
          <a:extLst>
            <a:ext uri="{909E8E84-426E-40DD-AFC4-6F175D3DCCD1}">
              <a14:hiddenFill xmlns="" xmlns:a14="http://schemas.microsoft.com/office/drawing/2010/main">
                <a:solidFill>
                  <a:srgbClr val="FFFFFF"/>
                </a:solidFill>
              </a14:hiddenFill>
            </a:ext>
          </a:extLst>
        </p:spPr>
      </p:pic>
      <p:sp>
        <p:nvSpPr>
          <p:cNvPr id="241670" name="Text Box 6"/>
          <p:cNvSpPr txBox="1">
            <a:spLocks noChangeArrowheads="1"/>
          </p:cNvSpPr>
          <p:nvPr/>
        </p:nvSpPr>
        <p:spPr bwMode="auto">
          <a:xfrm>
            <a:off x="445093" y="4572000"/>
            <a:ext cx="8305800" cy="16256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t>Dark blue is less than one standard deviation from the mean. For the normal distribution, this accounts for about 68% of the set (dark blue) while two standard deviations from the mean (medium and dark blue) account for about 95% and three standard deviations (light, medium, and dark blue) account for about 99.7%.</a:t>
            </a:r>
            <a:r>
              <a:rPr lang="en-US"/>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762000" y="1447800"/>
            <a:ext cx="8229600" cy="530225"/>
          </a:xfrm>
        </p:spPr>
        <p:txBody>
          <a:bodyPr/>
          <a:lstStyle/>
          <a:p>
            <a:r>
              <a:rPr lang="en-US"/>
              <a:t>Computing Probabilities</a:t>
            </a:r>
          </a:p>
        </p:txBody>
      </p:sp>
      <p:sp>
        <p:nvSpPr>
          <p:cNvPr id="256003" name="Rectangle 3"/>
          <p:cNvSpPr>
            <a:spLocks noGrp="1" noChangeArrowheads="1"/>
          </p:cNvSpPr>
          <p:nvPr>
            <p:ph idx="1"/>
          </p:nvPr>
        </p:nvSpPr>
        <p:spPr>
          <a:xfrm>
            <a:off x="1066800" y="2209800"/>
            <a:ext cx="7010400" cy="4114800"/>
          </a:xfrm>
        </p:spPr>
        <p:txBody>
          <a:bodyPr/>
          <a:lstStyle/>
          <a:p>
            <a:r>
              <a:rPr lang="en-US" dirty="0" smtClean="0"/>
              <a:t>P[X </a:t>
            </a:r>
            <a:r>
              <a:rPr lang="en-US" dirty="0"/>
              <a:t>= a specific value] = 0. (Always)</a:t>
            </a:r>
          </a:p>
          <a:p>
            <a:r>
              <a:rPr lang="en-US" dirty="0"/>
              <a:t>P[a </a:t>
            </a:r>
            <a:r>
              <a:rPr lang="en-US" u="sng" dirty="0"/>
              <a:t>&lt;</a:t>
            </a:r>
            <a:r>
              <a:rPr lang="en-US" dirty="0"/>
              <a:t> </a:t>
            </a:r>
            <a:r>
              <a:rPr lang="en-US" dirty="0" smtClean="0"/>
              <a:t>X </a:t>
            </a:r>
            <a:r>
              <a:rPr lang="en-US" u="sng" dirty="0"/>
              <a:t>&lt;</a:t>
            </a:r>
            <a:r>
              <a:rPr lang="en-US" dirty="0"/>
              <a:t> b] = </a:t>
            </a:r>
            <a:r>
              <a:rPr lang="en-US" dirty="0" smtClean="0"/>
              <a:t>P[X </a:t>
            </a:r>
            <a:r>
              <a:rPr lang="en-US" u="sng" dirty="0"/>
              <a:t>&lt;</a:t>
            </a:r>
            <a:r>
              <a:rPr lang="en-US" dirty="0"/>
              <a:t> b] – </a:t>
            </a:r>
            <a:r>
              <a:rPr lang="en-US" dirty="0" smtClean="0"/>
              <a:t>P[X </a:t>
            </a:r>
            <a:r>
              <a:rPr lang="en-US" u="sng" dirty="0"/>
              <a:t>&lt;</a:t>
            </a:r>
            <a:r>
              <a:rPr lang="en-US" dirty="0"/>
              <a:t> a]</a:t>
            </a:r>
          </a:p>
          <a:p>
            <a:r>
              <a:rPr lang="en-US" dirty="0"/>
              <a:t>(Note, for continuous distributions, </a:t>
            </a:r>
            <a:br>
              <a:rPr lang="en-US" dirty="0"/>
            </a:br>
            <a:r>
              <a:rPr lang="en-US" dirty="0"/>
              <a:t>&lt; and </a:t>
            </a:r>
            <a:r>
              <a:rPr lang="en-US" u="sng" dirty="0"/>
              <a:t>&lt;</a:t>
            </a:r>
            <a:r>
              <a:rPr lang="en-US" dirty="0"/>
              <a:t> are the same because of the first point above.)</a:t>
            </a:r>
          </a:p>
        </p:txBody>
      </p:sp>
      <p:sp>
        <p:nvSpPr>
          <p:cNvPr id="2" name="Rectangle 1"/>
          <p:cNvSpPr/>
          <p:nvPr/>
        </p:nvSpPr>
        <p:spPr bwMode="auto">
          <a:xfrm>
            <a:off x="990600" y="2743200"/>
            <a:ext cx="6096000" cy="533400"/>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4" name="Rectangle 4"/>
          <p:cNvSpPr>
            <a:spLocks noGrp="1" noChangeArrowheads="1"/>
          </p:cNvSpPr>
          <p:nvPr>
            <p:ph type="title"/>
          </p:nvPr>
        </p:nvSpPr>
        <p:spPr>
          <a:xfrm>
            <a:off x="1524000" y="609600"/>
            <a:ext cx="7010400" cy="1066800"/>
          </a:xfrm>
        </p:spPr>
        <p:txBody>
          <a:bodyPr/>
          <a:lstStyle/>
          <a:p>
            <a:r>
              <a:rPr lang="en-US" sz="2400"/>
              <a:t>Textbooks Provide Tables of Areas </a:t>
            </a:r>
            <a:r>
              <a:rPr lang="en-US" sz="2400" smtClean="0"/>
              <a:t/>
            </a:r>
            <a:br>
              <a:rPr lang="en-US" sz="2400" smtClean="0"/>
            </a:br>
            <a:r>
              <a:rPr lang="en-US" sz="2400" smtClean="0"/>
              <a:t>for </a:t>
            </a:r>
            <a:r>
              <a:rPr lang="en-US" sz="2400"/>
              <a:t>the Standard Normal</a:t>
            </a:r>
          </a:p>
        </p:txBody>
      </p:sp>
      <p:pic>
        <p:nvPicPr>
          <p:cNvPr id="332805"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81000" y="1752600"/>
            <a:ext cx="4572000" cy="4187825"/>
          </a:xfrm>
          <a:prstGeom prst="rect">
            <a:avLst/>
          </a:prstGeom>
          <a:noFill/>
          <a:extLst>
            <a:ext uri="{909E8E84-426E-40DD-AFC4-6F175D3DCCD1}">
              <a14:hiddenFill xmlns="" xmlns:a14="http://schemas.microsoft.com/office/drawing/2010/main">
                <a:solidFill>
                  <a:srgbClr val="FFFFFF"/>
                </a:solidFill>
              </a14:hiddenFill>
            </a:ext>
          </a:extLst>
        </p:spPr>
      </p:pic>
      <p:sp>
        <p:nvSpPr>
          <p:cNvPr id="332807" name="Text Box 7"/>
          <p:cNvSpPr txBox="1">
            <a:spLocks noChangeArrowheads="1"/>
          </p:cNvSpPr>
          <p:nvPr/>
        </p:nvSpPr>
        <p:spPr bwMode="auto">
          <a:xfrm>
            <a:off x="5043443" y="1828800"/>
            <a:ext cx="3948157" cy="1615827"/>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b="1"/>
              <a:t>Econometric Analysis, WHG, </a:t>
            </a:r>
            <a:r>
              <a:rPr lang="en-US" b="1" smtClean="0"/>
              <a:t>2012, </a:t>
            </a:r>
            <a:r>
              <a:rPr lang="en-US" b="1"/>
              <a:t>Appendix </a:t>
            </a:r>
            <a:r>
              <a:rPr lang="en-US" b="1" smtClean="0"/>
              <a:t>G</a:t>
            </a:r>
            <a:endParaRPr lang="en-US" b="1"/>
          </a:p>
          <a:p>
            <a:pPr>
              <a:spcBef>
                <a:spcPct val="50000"/>
              </a:spcBef>
            </a:pPr>
            <a:r>
              <a:rPr lang="en-US" b="1" smtClean="0"/>
              <a:t>Note </a:t>
            </a:r>
            <a:r>
              <a:rPr lang="en-US" b="1"/>
              <a:t>that values are only given for z ranging from 0.00 to 3.99.  No values are given for negative z.</a:t>
            </a:r>
          </a:p>
        </p:txBody>
      </p:sp>
      <p:sp>
        <p:nvSpPr>
          <p:cNvPr id="6" name="Text Box 7"/>
          <p:cNvSpPr txBox="1">
            <a:spLocks noChangeArrowheads="1"/>
          </p:cNvSpPr>
          <p:nvPr/>
        </p:nvSpPr>
        <p:spPr bwMode="auto">
          <a:xfrm>
            <a:off x="5052968" y="3631585"/>
            <a:ext cx="3948157" cy="1477328"/>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b="1" smtClean="0">
                <a:solidFill>
                  <a:srgbClr val="0000FF"/>
                </a:solidFill>
              </a:rPr>
              <a:t>There is no simple formula for computing areas under the normal density (curve) as there is for the exponential.  It is done using computers and approximations.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p:txBody>
          <a:bodyPr/>
          <a:lstStyle/>
          <a:p>
            <a:r>
              <a:rPr lang="en-US" dirty="0"/>
              <a:t>Computing Probabilities</a:t>
            </a:r>
          </a:p>
        </p:txBody>
      </p:sp>
      <p:sp>
        <p:nvSpPr>
          <p:cNvPr id="337923" name="Rectangle 3"/>
          <p:cNvSpPr>
            <a:spLocks noGrp="1" noChangeArrowheads="1"/>
          </p:cNvSpPr>
          <p:nvPr>
            <p:ph idx="1"/>
          </p:nvPr>
        </p:nvSpPr>
        <p:spPr>
          <a:xfrm>
            <a:off x="1066800" y="2057400"/>
            <a:ext cx="7620000" cy="3581400"/>
          </a:xfrm>
        </p:spPr>
        <p:txBody>
          <a:bodyPr/>
          <a:lstStyle/>
          <a:p>
            <a:r>
              <a:rPr lang="en-US" dirty="0"/>
              <a:t>Standard Normal Tables give probabilities when </a:t>
            </a:r>
            <a:r>
              <a:rPr lang="el-GR" dirty="0">
                <a:cs typeface="Arial" charset="0"/>
              </a:rPr>
              <a:t>μ</a:t>
            </a:r>
            <a:r>
              <a:rPr lang="en-US" dirty="0">
                <a:cs typeface="Arial" charset="0"/>
              </a:rPr>
              <a:t> = 0 and </a:t>
            </a:r>
            <a:r>
              <a:rPr lang="el-GR" dirty="0">
                <a:cs typeface="Arial" charset="0"/>
              </a:rPr>
              <a:t>σ</a:t>
            </a:r>
            <a:r>
              <a:rPr lang="en-US" dirty="0">
                <a:cs typeface="Arial" charset="0"/>
              </a:rPr>
              <a:t> = 1.</a:t>
            </a:r>
          </a:p>
          <a:p>
            <a:r>
              <a:rPr lang="en-US" dirty="0">
                <a:cs typeface="Arial" charset="0"/>
              </a:rPr>
              <a:t>For other cases, do we need another table?</a:t>
            </a:r>
          </a:p>
          <a:p>
            <a:r>
              <a:rPr lang="en-US" dirty="0">
                <a:cs typeface="Arial" charset="0"/>
              </a:rPr>
              <a:t>Probabilities for other cases are obtained by “standardizing.”</a:t>
            </a:r>
          </a:p>
          <a:p>
            <a:pPr lvl="1"/>
            <a:r>
              <a:rPr lang="en-US" dirty="0">
                <a:cs typeface="Arial" charset="0"/>
              </a:rPr>
              <a:t>Standardized variable is </a:t>
            </a:r>
            <a:r>
              <a:rPr lang="en-US" dirty="0" smtClean="0">
                <a:cs typeface="Arial" charset="0"/>
              </a:rPr>
              <a:t>Z </a:t>
            </a:r>
            <a:r>
              <a:rPr lang="en-US" dirty="0">
                <a:cs typeface="Arial" charset="0"/>
              </a:rPr>
              <a:t>= </a:t>
            </a:r>
            <a:r>
              <a:rPr lang="en-US" dirty="0" smtClean="0">
                <a:cs typeface="Arial" charset="0"/>
              </a:rPr>
              <a:t>(X </a:t>
            </a:r>
            <a:r>
              <a:rPr lang="en-US" dirty="0">
                <a:cs typeface="Arial" charset="0"/>
              </a:rPr>
              <a:t>– </a:t>
            </a:r>
            <a:r>
              <a:rPr lang="el-GR" dirty="0">
                <a:cs typeface="Arial" charset="0"/>
              </a:rPr>
              <a:t>μ</a:t>
            </a:r>
            <a:r>
              <a:rPr lang="en-US" dirty="0">
                <a:cs typeface="Arial" charset="0"/>
              </a:rPr>
              <a:t>)/ </a:t>
            </a:r>
            <a:r>
              <a:rPr lang="el-GR" dirty="0">
                <a:cs typeface="Arial" charset="0"/>
              </a:rPr>
              <a:t>σ</a:t>
            </a:r>
            <a:endParaRPr lang="en-US" dirty="0">
              <a:cs typeface="Arial" charset="0"/>
            </a:endParaRPr>
          </a:p>
          <a:p>
            <a:pPr lvl="1"/>
            <a:r>
              <a:rPr lang="en-US" dirty="0">
                <a:cs typeface="Arial" charset="0"/>
              </a:rPr>
              <a:t>Z</a:t>
            </a:r>
            <a:r>
              <a:rPr lang="en-US" dirty="0" smtClean="0">
                <a:cs typeface="Arial" charset="0"/>
              </a:rPr>
              <a:t> </a:t>
            </a:r>
            <a:r>
              <a:rPr lang="en-US" dirty="0">
                <a:cs typeface="Arial" charset="0"/>
              </a:rPr>
              <a:t>has mean 0 and standard deviation 1</a:t>
            </a:r>
            <a:endParaRPr lang="el-GR" dirty="0">
              <a:cs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a:xfrm>
            <a:off x="1524000" y="190500"/>
            <a:ext cx="7467600" cy="1527175"/>
          </a:xfrm>
        </p:spPr>
        <p:txBody>
          <a:bodyPr/>
          <a:lstStyle/>
          <a:p>
            <a:r>
              <a:rPr lang="en-US" sz="3200"/>
              <a:t>Standard Normal Density</a:t>
            </a:r>
          </a:p>
        </p:txBody>
      </p:sp>
      <p:pic>
        <p:nvPicPr>
          <p:cNvPr id="342022" name="Picture 6"/>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5800" y="1905000"/>
            <a:ext cx="7820526" cy="396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a:xfrm>
            <a:off x="1524000" y="190500"/>
            <a:ext cx="7467600" cy="1527175"/>
          </a:xfrm>
        </p:spPr>
        <p:txBody>
          <a:bodyPr/>
          <a:lstStyle/>
          <a:p>
            <a:r>
              <a:rPr lang="en-US" sz="3200"/>
              <a:t>Only Half </a:t>
            </a:r>
            <a:r>
              <a:rPr lang="en-US" sz="3200" smtClean="0"/>
              <a:t>of the </a:t>
            </a:r>
            <a:r>
              <a:rPr lang="en-US" sz="3200"/>
              <a:t>Table Is Needed</a:t>
            </a:r>
          </a:p>
        </p:txBody>
      </p:sp>
      <p:pic>
        <p:nvPicPr>
          <p:cNvPr id="284697" name="Picture 2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03418" y="1981200"/>
            <a:ext cx="7465749" cy="403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Text Box 11"/>
          <p:cNvSpPr txBox="1">
            <a:spLocks noChangeArrowheads="1"/>
          </p:cNvSpPr>
          <p:nvPr/>
        </p:nvSpPr>
        <p:spPr bwMode="auto">
          <a:xfrm>
            <a:off x="2133600" y="5486400"/>
            <a:ext cx="2819400" cy="276999"/>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200" b="1"/>
              <a:t>The </a:t>
            </a:r>
            <a:r>
              <a:rPr lang="en-US" sz="1200" b="1" smtClean="0"/>
              <a:t>area to </a:t>
            </a:r>
            <a:r>
              <a:rPr lang="en-US" sz="1200" b="1"/>
              <a:t>left of 0.0 is exactly 0.5.</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a:xfrm>
            <a:off x="838200" y="990600"/>
            <a:ext cx="7467600" cy="727075"/>
          </a:xfrm>
        </p:spPr>
        <p:txBody>
          <a:bodyPr/>
          <a:lstStyle/>
          <a:p>
            <a:r>
              <a:rPr lang="en-US" sz="3200"/>
              <a:t>Only Half </a:t>
            </a:r>
            <a:r>
              <a:rPr lang="en-US" sz="3200" smtClean="0"/>
              <a:t>of the </a:t>
            </a:r>
            <a:r>
              <a:rPr lang="en-US" sz="3200"/>
              <a:t>Table Is Needed</a:t>
            </a:r>
          </a:p>
        </p:txBody>
      </p:sp>
      <p:pic>
        <p:nvPicPr>
          <p:cNvPr id="286749" name="Picture 29"/>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24000" y="1835829"/>
            <a:ext cx="6124575" cy="349114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7" name="Line 13"/>
          <p:cNvSpPr>
            <a:spLocks noChangeShapeType="1"/>
          </p:cNvSpPr>
          <p:nvPr/>
        </p:nvSpPr>
        <p:spPr bwMode="auto">
          <a:xfrm>
            <a:off x="4819650" y="1835829"/>
            <a:ext cx="0" cy="281940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Line 17"/>
          <p:cNvSpPr>
            <a:spLocks noChangeShapeType="1"/>
          </p:cNvSpPr>
          <p:nvPr/>
        </p:nvSpPr>
        <p:spPr bwMode="auto">
          <a:xfrm flipV="1">
            <a:off x="6086475" y="3893229"/>
            <a:ext cx="0" cy="76200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Text Box 14"/>
          <p:cNvSpPr txBox="1">
            <a:spLocks noChangeArrowheads="1"/>
          </p:cNvSpPr>
          <p:nvPr/>
        </p:nvSpPr>
        <p:spPr bwMode="auto">
          <a:xfrm>
            <a:off x="1219200" y="5479694"/>
            <a:ext cx="6981825" cy="338554"/>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600" b="1"/>
              <a:t>The area left of 1.60 is exactly 0.5 plus the area between 0.0 and 1.60.</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a:xfrm>
            <a:off x="1524000" y="190500"/>
            <a:ext cx="6553200" cy="1527175"/>
          </a:xfrm>
        </p:spPr>
        <p:txBody>
          <a:bodyPr/>
          <a:lstStyle/>
          <a:p>
            <a:r>
              <a:rPr lang="en-US"/>
              <a:t>Areas Left of Negative Z</a:t>
            </a:r>
          </a:p>
        </p:txBody>
      </p:sp>
      <p:pic>
        <p:nvPicPr>
          <p:cNvPr id="288803" name="Picture 3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0" y="2057400"/>
            <a:ext cx="7696200" cy="152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ext Box 24"/>
          <p:cNvSpPr txBox="1">
            <a:spLocks noChangeArrowheads="1"/>
          </p:cNvSpPr>
          <p:nvPr/>
        </p:nvSpPr>
        <p:spPr bwMode="auto">
          <a:xfrm>
            <a:off x="3048000" y="3609201"/>
            <a:ext cx="3276600" cy="276999"/>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200" b="1"/>
              <a:t>Area left of -1.6 equals area right of +1.6.</a:t>
            </a:r>
          </a:p>
        </p:txBody>
      </p:sp>
      <p:pic>
        <p:nvPicPr>
          <p:cNvPr id="288804" name="Picture 36"/>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61975" y="4048125"/>
            <a:ext cx="7696200" cy="1514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8" name="Text Box 25"/>
          <p:cNvSpPr txBox="1">
            <a:spLocks noChangeArrowheads="1"/>
          </p:cNvSpPr>
          <p:nvPr/>
        </p:nvSpPr>
        <p:spPr bwMode="auto">
          <a:xfrm>
            <a:off x="2743200" y="5742801"/>
            <a:ext cx="4038600" cy="276999"/>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200" b="1"/>
              <a:t>Area right of +1.6 equals </a:t>
            </a:r>
            <a:r>
              <a:rPr lang="en-US" sz="1200" b="1" smtClean="0"/>
              <a:t>1 </a:t>
            </a:r>
            <a:r>
              <a:rPr lang="en-US" sz="1200" b="1"/>
              <a:t>– area </a:t>
            </a:r>
            <a:r>
              <a:rPr lang="en-US" sz="1200" b="1" smtClean="0"/>
              <a:t>to the left of  </a:t>
            </a:r>
            <a:r>
              <a:rPr lang="en-US" sz="1200" b="1"/>
              <a:t>+1.6.</a:t>
            </a:r>
          </a:p>
        </p:txBody>
      </p:sp>
      <p:cxnSp>
        <p:nvCxnSpPr>
          <p:cNvPr id="3" name="Straight Arrow Connector 2"/>
          <p:cNvCxnSpPr/>
          <p:nvPr/>
        </p:nvCxnSpPr>
        <p:spPr bwMode="auto">
          <a:xfrm flipH="1">
            <a:off x="6781800" y="1752600"/>
            <a:ext cx="1066800" cy="1219200"/>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1" name="Straight Arrow Connector 30"/>
          <p:cNvCxnSpPr/>
          <p:nvPr/>
        </p:nvCxnSpPr>
        <p:spPr bwMode="auto">
          <a:xfrm flipH="1">
            <a:off x="6629400" y="3733800"/>
            <a:ext cx="1066800" cy="1219200"/>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 name="Straight Arrow Connector 4"/>
          <p:cNvCxnSpPr/>
          <p:nvPr/>
        </p:nvCxnSpPr>
        <p:spPr bwMode="auto">
          <a:xfrm>
            <a:off x="1371600" y="1752600"/>
            <a:ext cx="1066800" cy="1143000"/>
          </a:xfrm>
          <a:prstGeom prst="straightConnector1">
            <a:avLst/>
          </a:prstGeom>
          <a:solidFill>
            <a:schemeClr val="accent1"/>
          </a:solidFill>
          <a:ln w="57150" cap="flat" cmpd="sng" algn="ctr">
            <a:solidFill>
              <a:schemeClr val="tx1"/>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5760" y="1371600"/>
            <a:ext cx="4572000" cy="418782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5257800" y="2057400"/>
            <a:ext cx="3429000" cy="369332"/>
          </a:xfrm>
          <a:prstGeom prst="rect">
            <a:avLst/>
          </a:prstGeom>
          <a:noFill/>
        </p:spPr>
        <p:txBody>
          <a:bodyPr wrap="square" rtlCol="0">
            <a:spAutoFit/>
          </a:bodyPr>
          <a:lstStyle/>
          <a:p>
            <a:r>
              <a:rPr lang="en-US" dirty="0" err="1" smtClean="0"/>
              <a:t>Prob</a:t>
            </a:r>
            <a:r>
              <a:rPr lang="en-US" dirty="0" smtClean="0"/>
              <a:t>(Z </a:t>
            </a:r>
            <a:r>
              <a:rPr lang="en-US" u="sng" dirty="0" smtClean="0"/>
              <a:t>&lt;</a:t>
            </a:r>
            <a:r>
              <a:rPr lang="en-US" dirty="0" smtClean="0"/>
              <a:t> 1.03)  = .8485  </a:t>
            </a:r>
            <a:endParaRPr lang="en-US" dirty="0"/>
          </a:p>
        </p:txBody>
      </p:sp>
      <p:pic>
        <p:nvPicPr>
          <p:cNvPr id="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57799" y="2895599"/>
            <a:ext cx="3131317" cy="2663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7" name="Straight Connector 6"/>
          <p:cNvCxnSpPr/>
          <p:nvPr/>
        </p:nvCxnSpPr>
        <p:spPr bwMode="auto">
          <a:xfrm>
            <a:off x="426720" y="313436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23622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19812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457200" y="299212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2" name="Oval 11"/>
          <p:cNvSpPr/>
          <p:nvPr/>
        </p:nvSpPr>
        <p:spPr bwMode="auto">
          <a:xfrm>
            <a:off x="1905000" y="2895600"/>
            <a:ext cx="533400" cy="384513"/>
          </a:xfrm>
          <a:prstGeom prst="ellipse">
            <a:avLst/>
          </a:prstGeom>
          <a:solidFill>
            <a:srgbClr val="99CC00">
              <a:alpha val="902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7361069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5760" y="1371600"/>
            <a:ext cx="4572000" cy="418782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5257800" y="2057400"/>
            <a:ext cx="3429000" cy="369332"/>
          </a:xfrm>
          <a:prstGeom prst="rect">
            <a:avLst/>
          </a:prstGeom>
          <a:noFill/>
        </p:spPr>
        <p:txBody>
          <a:bodyPr wrap="square" rtlCol="0">
            <a:spAutoFit/>
          </a:bodyPr>
          <a:lstStyle/>
          <a:p>
            <a:r>
              <a:rPr lang="en-US" dirty="0" err="1" smtClean="0"/>
              <a:t>Prob</a:t>
            </a:r>
            <a:r>
              <a:rPr lang="en-US" dirty="0" smtClean="0"/>
              <a:t>(Z </a:t>
            </a:r>
            <a:r>
              <a:rPr lang="en-US" u="sng" dirty="0" smtClean="0"/>
              <a:t>&gt;</a:t>
            </a:r>
            <a:r>
              <a:rPr lang="en-US" dirty="0" smtClean="0"/>
              <a:t> 0.45)  = 1 - .6736  </a:t>
            </a:r>
            <a:endParaRPr lang="en-US" dirty="0"/>
          </a:p>
        </p:txBody>
      </p:sp>
      <p:cxnSp>
        <p:nvCxnSpPr>
          <p:cNvPr id="7" name="Straight Connector 6"/>
          <p:cNvCxnSpPr/>
          <p:nvPr/>
        </p:nvCxnSpPr>
        <p:spPr bwMode="auto">
          <a:xfrm>
            <a:off x="426720" y="243840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32766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28194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457200" y="228600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pic>
        <p:nvPicPr>
          <p:cNvPr id="12"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74663" y="2590800"/>
            <a:ext cx="3416351" cy="29686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Oval 12"/>
          <p:cNvSpPr/>
          <p:nvPr/>
        </p:nvSpPr>
        <p:spPr bwMode="auto">
          <a:xfrm>
            <a:off x="2763520" y="2189480"/>
            <a:ext cx="533400" cy="384513"/>
          </a:xfrm>
          <a:prstGeom prst="ellipse">
            <a:avLst/>
          </a:prstGeom>
          <a:solidFill>
            <a:srgbClr val="99CC00">
              <a:alpha val="902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18079145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5760" y="1371600"/>
            <a:ext cx="4572000" cy="418782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5029200" y="1447800"/>
            <a:ext cx="3886200" cy="1200329"/>
          </a:xfrm>
          <a:prstGeom prst="rect">
            <a:avLst/>
          </a:prstGeom>
          <a:noFill/>
        </p:spPr>
        <p:txBody>
          <a:bodyPr wrap="square" rtlCol="0">
            <a:spAutoFit/>
          </a:bodyPr>
          <a:lstStyle/>
          <a:p>
            <a:r>
              <a:rPr lang="en-US" b="1" dirty="0" err="1" smtClean="0"/>
              <a:t>Prob</a:t>
            </a:r>
            <a:r>
              <a:rPr lang="en-US" b="1" dirty="0" smtClean="0"/>
              <a:t>(Z &lt; -1.36)  = </a:t>
            </a:r>
            <a:r>
              <a:rPr lang="en-US" b="1" dirty="0" err="1" smtClean="0"/>
              <a:t>Prob</a:t>
            </a:r>
            <a:r>
              <a:rPr lang="en-US" b="1" dirty="0" smtClean="0"/>
              <a:t>(Z </a:t>
            </a:r>
            <a:r>
              <a:rPr lang="en-US" b="1" u="sng" dirty="0"/>
              <a:t>&gt;</a:t>
            </a:r>
            <a:r>
              <a:rPr lang="en-US" b="1" dirty="0"/>
              <a:t> +1.36)</a:t>
            </a:r>
            <a:br>
              <a:rPr lang="en-US" b="1" dirty="0"/>
            </a:br>
            <a:r>
              <a:rPr lang="en-US" b="1" dirty="0"/>
              <a:t>                          </a:t>
            </a:r>
            <a:r>
              <a:rPr lang="en-US" b="1" dirty="0" smtClean="0"/>
              <a:t> = </a:t>
            </a:r>
            <a:r>
              <a:rPr lang="en-US" b="1" dirty="0"/>
              <a:t>1 - .9131 </a:t>
            </a:r>
            <a:r>
              <a:rPr lang="en-US" b="1" dirty="0" smtClean="0"/>
              <a:t/>
            </a:r>
            <a:br>
              <a:rPr lang="en-US" b="1" dirty="0" smtClean="0"/>
            </a:br>
            <a:r>
              <a:rPr lang="en-US" b="1" dirty="0" smtClean="0"/>
              <a:t>                           = </a:t>
            </a:r>
            <a:r>
              <a:rPr lang="en-US" b="1" dirty="0"/>
              <a:t>.0869</a:t>
            </a:r>
          </a:p>
          <a:p>
            <a:endParaRPr lang="en-US" dirty="0"/>
          </a:p>
        </p:txBody>
      </p:sp>
      <p:cxnSp>
        <p:nvCxnSpPr>
          <p:cNvPr id="7" name="Straight Connector 6"/>
          <p:cNvCxnSpPr/>
          <p:nvPr/>
        </p:nvCxnSpPr>
        <p:spPr bwMode="auto">
          <a:xfrm>
            <a:off x="426720" y="352552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36576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32766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457200" y="335280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3" name="Oval 12"/>
          <p:cNvSpPr/>
          <p:nvPr/>
        </p:nvSpPr>
        <p:spPr bwMode="auto">
          <a:xfrm>
            <a:off x="3190240" y="3252767"/>
            <a:ext cx="533400" cy="384513"/>
          </a:xfrm>
          <a:prstGeom prst="ellipse">
            <a:avLst/>
          </a:prstGeom>
          <a:solidFill>
            <a:srgbClr val="99CC00">
              <a:alpha val="902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pic>
        <p:nvPicPr>
          <p:cNvPr id="14"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08997" y="2667000"/>
            <a:ext cx="3369723" cy="2892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179036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5760" y="1371600"/>
            <a:ext cx="4572000" cy="418782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5029200" y="1447800"/>
            <a:ext cx="3886200" cy="923330"/>
          </a:xfrm>
          <a:prstGeom prst="rect">
            <a:avLst/>
          </a:prstGeom>
          <a:noFill/>
        </p:spPr>
        <p:txBody>
          <a:bodyPr wrap="square" rtlCol="0">
            <a:spAutoFit/>
          </a:bodyPr>
          <a:lstStyle/>
          <a:p>
            <a:r>
              <a:rPr lang="en-US" b="1" dirty="0" err="1" smtClean="0"/>
              <a:t>Prob</a:t>
            </a:r>
            <a:r>
              <a:rPr lang="en-US" b="1" dirty="0" smtClean="0"/>
              <a:t>(Z </a:t>
            </a:r>
            <a:r>
              <a:rPr lang="en-US" b="1" u="sng" dirty="0"/>
              <a:t>&gt;</a:t>
            </a:r>
            <a:r>
              <a:rPr lang="en-US" b="1" dirty="0"/>
              <a:t> -1.78) = </a:t>
            </a:r>
            <a:r>
              <a:rPr lang="en-US" b="1" dirty="0" err="1" smtClean="0"/>
              <a:t>Prob</a:t>
            </a:r>
            <a:r>
              <a:rPr lang="en-US" b="1" dirty="0" smtClean="0"/>
              <a:t>(Z </a:t>
            </a:r>
            <a:r>
              <a:rPr lang="en-US" b="1" u="sng" dirty="0"/>
              <a:t>&lt;</a:t>
            </a:r>
            <a:r>
              <a:rPr lang="en-US" b="1" dirty="0"/>
              <a:t> + 1.78</a:t>
            </a:r>
            <a:r>
              <a:rPr lang="en-US" b="1" dirty="0" smtClean="0"/>
              <a:t>)</a:t>
            </a:r>
            <a:br>
              <a:rPr lang="en-US" b="1" dirty="0" smtClean="0"/>
            </a:br>
            <a:r>
              <a:rPr lang="en-US" b="1" dirty="0" smtClean="0"/>
              <a:t>                          </a:t>
            </a:r>
            <a:r>
              <a:rPr lang="en-US" b="1" dirty="0"/>
              <a:t>= .9625</a:t>
            </a:r>
          </a:p>
          <a:p>
            <a:endParaRPr lang="en-US" dirty="0"/>
          </a:p>
        </p:txBody>
      </p:sp>
      <p:cxnSp>
        <p:nvCxnSpPr>
          <p:cNvPr id="7" name="Straight Connector 6"/>
          <p:cNvCxnSpPr/>
          <p:nvPr/>
        </p:nvCxnSpPr>
        <p:spPr bwMode="auto">
          <a:xfrm>
            <a:off x="426720" y="401320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54152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41148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457200" y="384556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3" name="Oval 12"/>
          <p:cNvSpPr/>
          <p:nvPr/>
        </p:nvSpPr>
        <p:spPr bwMode="auto">
          <a:xfrm>
            <a:off x="4051300" y="3728936"/>
            <a:ext cx="533400" cy="384513"/>
          </a:xfrm>
          <a:prstGeom prst="ellipse">
            <a:avLst/>
          </a:prstGeom>
          <a:solidFill>
            <a:srgbClr val="99CC00">
              <a:alpha val="902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pic>
        <p:nvPicPr>
          <p:cNvPr id="12"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81363" y="2588098"/>
            <a:ext cx="3560816" cy="30507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896461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5760" y="1371600"/>
            <a:ext cx="4572000" cy="418782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5029200" y="1447800"/>
            <a:ext cx="4038600" cy="1200329"/>
          </a:xfrm>
          <a:prstGeom prst="rect">
            <a:avLst/>
          </a:prstGeom>
          <a:noFill/>
        </p:spPr>
        <p:txBody>
          <a:bodyPr wrap="square" rtlCol="0">
            <a:spAutoFit/>
          </a:bodyPr>
          <a:lstStyle/>
          <a:p>
            <a:r>
              <a:rPr lang="en-US" b="1" dirty="0" err="1"/>
              <a:t>Prob</a:t>
            </a:r>
            <a:r>
              <a:rPr lang="en-US" b="1" dirty="0"/>
              <a:t>(-.5 </a:t>
            </a:r>
            <a:r>
              <a:rPr lang="en-US" b="1" u="sng" dirty="0"/>
              <a:t>&lt;</a:t>
            </a:r>
            <a:r>
              <a:rPr lang="en-US" b="1" dirty="0"/>
              <a:t> </a:t>
            </a:r>
            <a:r>
              <a:rPr lang="en-US" b="1" dirty="0" smtClean="0"/>
              <a:t>Z </a:t>
            </a:r>
            <a:r>
              <a:rPr lang="en-US" b="1" u="sng" dirty="0"/>
              <a:t>&lt;</a:t>
            </a:r>
            <a:r>
              <a:rPr lang="en-US" b="1" dirty="0"/>
              <a:t> 1.15) = </a:t>
            </a:r>
            <a:r>
              <a:rPr lang="en-US" b="1" dirty="0" err="1" smtClean="0"/>
              <a:t>Prob</a:t>
            </a:r>
            <a:r>
              <a:rPr lang="en-US" b="1" dirty="0" smtClean="0"/>
              <a:t>(Z </a:t>
            </a:r>
            <a:r>
              <a:rPr lang="en-US" b="1" u="sng" dirty="0"/>
              <a:t>&lt;</a:t>
            </a:r>
            <a:r>
              <a:rPr lang="en-US" b="1" dirty="0"/>
              <a:t> 1.15)</a:t>
            </a:r>
          </a:p>
          <a:p>
            <a:r>
              <a:rPr lang="en-US" b="1" dirty="0"/>
              <a:t>                                  - </a:t>
            </a:r>
            <a:r>
              <a:rPr lang="en-US" b="1" dirty="0" err="1" smtClean="0"/>
              <a:t>Prob</a:t>
            </a:r>
            <a:r>
              <a:rPr lang="en-US" b="1" dirty="0" smtClean="0"/>
              <a:t>(Z </a:t>
            </a:r>
            <a:r>
              <a:rPr lang="en-US" b="1" u="sng" dirty="0"/>
              <a:t>&lt;</a:t>
            </a:r>
            <a:r>
              <a:rPr lang="en-US" b="1" dirty="0"/>
              <a:t> -.5)</a:t>
            </a:r>
          </a:p>
          <a:p>
            <a:r>
              <a:rPr lang="en-US" b="1" dirty="0"/>
              <a:t>            = .8749 – (1 - .6915) = .5664</a:t>
            </a:r>
          </a:p>
          <a:p>
            <a:endParaRPr lang="en-US" dirty="0"/>
          </a:p>
        </p:txBody>
      </p:sp>
      <p:cxnSp>
        <p:nvCxnSpPr>
          <p:cNvPr id="7" name="Straight Connector 6"/>
          <p:cNvCxnSpPr/>
          <p:nvPr/>
        </p:nvCxnSpPr>
        <p:spPr bwMode="auto">
          <a:xfrm>
            <a:off x="426720" y="312420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32766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6858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457200" y="254508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3" name="Oval 12"/>
          <p:cNvSpPr/>
          <p:nvPr/>
        </p:nvSpPr>
        <p:spPr bwMode="auto">
          <a:xfrm>
            <a:off x="2773680" y="3014007"/>
            <a:ext cx="533400" cy="384513"/>
          </a:xfrm>
          <a:prstGeom prst="ellipse">
            <a:avLst/>
          </a:prstGeom>
          <a:solidFill>
            <a:srgbClr val="99CC00">
              <a:alpha val="902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pic>
        <p:nvPicPr>
          <p:cNvPr id="14"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76283" y="2836043"/>
            <a:ext cx="3475497" cy="29551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15" name="Straight Connector 14"/>
          <p:cNvCxnSpPr/>
          <p:nvPr/>
        </p:nvCxnSpPr>
        <p:spPr bwMode="auto">
          <a:xfrm>
            <a:off x="457200" y="239268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28194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1097280" y="1755776"/>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8" name="Oval 17"/>
          <p:cNvSpPr/>
          <p:nvPr/>
        </p:nvSpPr>
        <p:spPr bwMode="auto">
          <a:xfrm>
            <a:off x="609600" y="2282487"/>
            <a:ext cx="533400" cy="384513"/>
          </a:xfrm>
          <a:prstGeom prst="ellipse">
            <a:avLst/>
          </a:prstGeom>
          <a:solidFill>
            <a:srgbClr val="FF0000">
              <a:alpha val="902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19" name="Straight Connector 18"/>
          <p:cNvCxnSpPr/>
          <p:nvPr/>
        </p:nvCxnSpPr>
        <p:spPr bwMode="auto">
          <a:xfrm>
            <a:off x="457200" y="327660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 xmlns:p14="http://schemas.microsoft.com/office/powerpoint/2010/main" val="37277548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5760" y="1371600"/>
            <a:ext cx="4572000" cy="418782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5029200" y="1447800"/>
            <a:ext cx="4038600" cy="1200329"/>
          </a:xfrm>
          <a:prstGeom prst="rect">
            <a:avLst/>
          </a:prstGeom>
          <a:noFill/>
        </p:spPr>
        <p:txBody>
          <a:bodyPr wrap="square" rtlCol="0">
            <a:spAutoFit/>
          </a:bodyPr>
          <a:lstStyle/>
          <a:p>
            <a:r>
              <a:rPr lang="en-US" b="1" dirty="0" err="1"/>
              <a:t>Prob</a:t>
            </a:r>
            <a:r>
              <a:rPr lang="en-US" b="1" dirty="0" smtClean="0"/>
              <a:t>(.18 </a:t>
            </a:r>
            <a:r>
              <a:rPr lang="en-US" b="1" u="sng" dirty="0"/>
              <a:t>&lt;</a:t>
            </a:r>
            <a:r>
              <a:rPr lang="en-US" b="1" dirty="0"/>
              <a:t> </a:t>
            </a:r>
            <a:r>
              <a:rPr lang="en-US" b="1" dirty="0" smtClean="0"/>
              <a:t>Z </a:t>
            </a:r>
            <a:r>
              <a:rPr lang="en-US" b="1" u="sng" dirty="0"/>
              <a:t>&lt;</a:t>
            </a:r>
            <a:r>
              <a:rPr lang="en-US" b="1" dirty="0"/>
              <a:t> </a:t>
            </a:r>
            <a:r>
              <a:rPr lang="en-US" b="1" dirty="0" smtClean="0"/>
              <a:t>1.67) </a:t>
            </a:r>
            <a:r>
              <a:rPr lang="en-US" b="1" dirty="0"/>
              <a:t>= </a:t>
            </a:r>
            <a:r>
              <a:rPr lang="en-US" b="1" dirty="0" err="1" smtClean="0"/>
              <a:t>Prob</a:t>
            </a:r>
            <a:r>
              <a:rPr lang="en-US" b="1" dirty="0" smtClean="0"/>
              <a:t>(Z</a:t>
            </a:r>
            <a:r>
              <a:rPr lang="en-US" b="1" u="sng" dirty="0" smtClean="0"/>
              <a:t>&lt;</a:t>
            </a:r>
            <a:r>
              <a:rPr lang="en-US" b="1" dirty="0" smtClean="0"/>
              <a:t> 1.67)</a:t>
            </a:r>
            <a:endParaRPr lang="en-US" b="1" dirty="0"/>
          </a:p>
          <a:p>
            <a:r>
              <a:rPr lang="en-US" b="1" dirty="0"/>
              <a:t>                                  - </a:t>
            </a:r>
            <a:r>
              <a:rPr lang="en-US" b="1" dirty="0" err="1" smtClean="0"/>
              <a:t>Prob</a:t>
            </a:r>
            <a:r>
              <a:rPr lang="en-US" b="1" dirty="0" smtClean="0"/>
              <a:t>(Z </a:t>
            </a:r>
            <a:r>
              <a:rPr lang="en-US" b="1" u="sng" dirty="0" smtClean="0"/>
              <a:t>&lt;</a:t>
            </a:r>
            <a:r>
              <a:rPr lang="en-US" b="1" dirty="0" smtClean="0"/>
              <a:t> 0.18)</a:t>
            </a:r>
            <a:endParaRPr lang="en-US" b="1" dirty="0"/>
          </a:p>
          <a:p>
            <a:r>
              <a:rPr lang="en-US" b="1" dirty="0"/>
              <a:t>            = </a:t>
            </a:r>
            <a:r>
              <a:rPr lang="en-US" b="1" dirty="0" smtClean="0"/>
              <a:t>.9525 –5714 </a:t>
            </a:r>
            <a:r>
              <a:rPr lang="en-US" b="1" dirty="0"/>
              <a:t>= </a:t>
            </a:r>
            <a:r>
              <a:rPr lang="en-US" b="1" dirty="0" smtClean="0"/>
              <a:t>.3811</a:t>
            </a:r>
            <a:endParaRPr lang="en-US" b="1" dirty="0"/>
          </a:p>
          <a:p>
            <a:endParaRPr lang="en-US" dirty="0"/>
          </a:p>
        </p:txBody>
      </p:sp>
      <p:cxnSp>
        <p:nvCxnSpPr>
          <p:cNvPr id="7" name="Straight Connector 6"/>
          <p:cNvCxnSpPr/>
          <p:nvPr/>
        </p:nvCxnSpPr>
        <p:spPr bwMode="auto">
          <a:xfrm>
            <a:off x="426720" y="373380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148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41910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457200" y="190500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3" name="Oval 12"/>
          <p:cNvSpPr/>
          <p:nvPr/>
        </p:nvSpPr>
        <p:spPr bwMode="auto">
          <a:xfrm>
            <a:off x="3644900" y="3656012"/>
            <a:ext cx="533400" cy="384513"/>
          </a:xfrm>
          <a:prstGeom prst="ellipse">
            <a:avLst/>
          </a:prstGeom>
          <a:solidFill>
            <a:srgbClr val="99CC00">
              <a:alpha val="902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15" name="Straight Connector 14"/>
          <p:cNvCxnSpPr/>
          <p:nvPr/>
        </p:nvCxnSpPr>
        <p:spPr bwMode="auto">
          <a:xfrm>
            <a:off x="457200" y="205740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3733800" y="1752600"/>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4495800" y="1755776"/>
            <a:ext cx="0" cy="3806824"/>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8" name="Oval 17"/>
          <p:cNvSpPr/>
          <p:nvPr/>
        </p:nvSpPr>
        <p:spPr bwMode="auto">
          <a:xfrm>
            <a:off x="4097020" y="1771799"/>
            <a:ext cx="533400" cy="384513"/>
          </a:xfrm>
          <a:prstGeom prst="ellipse">
            <a:avLst/>
          </a:prstGeom>
          <a:solidFill>
            <a:srgbClr val="FF0000">
              <a:alpha val="902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19" name="Straight Connector 18"/>
          <p:cNvCxnSpPr/>
          <p:nvPr/>
        </p:nvCxnSpPr>
        <p:spPr bwMode="auto">
          <a:xfrm>
            <a:off x="457200" y="3876040"/>
            <a:ext cx="448056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pic>
        <p:nvPicPr>
          <p:cNvPr id="336899"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105400" y="2667001"/>
            <a:ext cx="3640237" cy="299019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6844666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6" name="Rectangle 4"/>
          <p:cNvSpPr>
            <a:spLocks noGrp="1" noChangeArrowheads="1"/>
          </p:cNvSpPr>
          <p:nvPr>
            <p:ph type="title"/>
          </p:nvPr>
        </p:nvSpPr>
        <p:spPr>
          <a:xfrm>
            <a:off x="457200" y="457200"/>
            <a:ext cx="8229600" cy="1139825"/>
          </a:xfrm>
        </p:spPr>
        <p:txBody>
          <a:bodyPr/>
          <a:lstStyle/>
          <a:p>
            <a:r>
              <a:rPr lang="en-US"/>
              <a:t>Normal </a:t>
            </a:r>
            <a:r>
              <a:rPr lang="en-US" smtClean="0"/>
              <a:t>Distributions</a:t>
            </a:r>
            <a:endParaRPr lang="en-US"/>
          </a:p>
        </p:txBody>
      </p:sp>
      <p:graphicFrame>
        <p:nvGraphicFramePr>
          <p:cNvPr id="238597" name="Object 5"/>
          <p:cNvGraphicFramePr>
            <a:graphicFrameLocks noChangeAspect="1"/>
          </p:cNvGraphicFramePr>
          <p:nvPr/>
        </p:nvGraphicFramePr>
        <p:xfrm>
          <a:off x="468313" y="1674813"/>
          <a:ext cx="5703887" cy="4268787"/>
        </p:xfrm>
        <a:graphic>
          <a:graphicData uri="http://schemas.openxmlformats.org/presentationml/2006/ole">
            <p:oleObj spid="_x0000_s238619" name="Bitmap Image" r:id="rId4" imgW="7752381" imgH="5800000" progId="PBrush">
              <p:embed/>
            </p:oleObj>
          </a:graphicData>
        </a:graphic>
      </p:graphicFrame>
      <p:sp>
        <p:nvSpPr>
          <p:cNvPr id="238598" name="Text Box 6"/>
          <p:cNvSpPr txBox="1">
            <a:spLocks noChangeArrowheads="1"/>
          </p:cNvSpPr>
          <p:nvPr/>
        </p:nvSpPr>
        <p:spPr bwMode="auto">
          <a:xfrm>
            <a:off x="6248400" y="2670175"/>
            <a:ext cx="2667000" cy="1749425"/>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The scale and location (on the horizontal axis) depend on </a:t>
            </a:r>
            <a:r>
              <a:rPr lang="el-GR" b="1" dirty="0">
                <a:cs typeface="Arial" charset="0"/>
              </a:rPr>
              <a:t>μ</a:t>
            </a:r>
            <a:r>
              <a:rPr lang="en-US" b="1" dirty="0">
                <a:cs typeface="Arial" charset="0"/>
              </a:rPr>
              <a:t> and </a:t>
            </a:r>
            <a:r>
              <a:rPr lang="el-GR" b="1" dirty="0">
                <a:cs typeface="Arial" charset="0"/>
              </a:rPr>
              <a:t>σ</a:t>
            </a:r>
            <a:r>
              <a:rPr lang="en-US" b="1" dirty="0">
                <a:cs typeface="Arial" charset="0"/>
              </a:rPr>
              <a:t>.  The shape of the distribution is always the same. (Bell curve)</a:t>
            </a:r>
            <a:endParaRPr lang="el-GR" b="1" dirty="0">
              <a:cs typeface="Arial"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a:xfrm>
            <a:off x="1295400" y="457200"/>
            <a:ext cx="7391400" cy="1527175"/>
          </a:xfrm>
        </p:spPr>
        <p:txBody>
          <a:bodyPr/>
          <a:lstStyle/>
          <a:p>
            <a:r>
              <a:rPr lang="en-US" smtClean="0"/>
              <a:t>Computing </a:t>
            </a:r>
            <a:r>
              <a:rPr lang="en-US"/>
              <a:t>Normal </a:t>
            </a:r>
            <a:r>
              <a:rPr lang="en-US" smtClean="0"/>
              <a:t>Probabilities when </a:t>
            </a:r>
            <a:r>
              <a:rPr lang="en-US" smtClean="0">
                <a:sym typeface="Symbol"/>
              </a:rPr>
              <a:t> is not 0 and  is not 1</a:t>
            </a:r>
            <a:endParaRPr lang="en-US"/>
          </a:p>
        </p:txBody>
      </p:sp>
      <p:graphicFrame>
        <p:nvGraphicFramePr>
          <p:cNvPr id="330755" name="Object 3"/>
          <p:cNvGraphicFramePr>
            <a:graphicFrameLocks noChangeAspect="1"/>
          </p:cNvGraphicFramePr>
          <p:nvPr>
            <p:extLst>
              <p:ext uri="{D42A27DB-BD31-4B8C-83A1-F6EECF244321}">
                <p14:modId xmlns="" xmlns:p14="http://schemas.microsoft.com/office/powerpoint/2010/main" val="3548398904"/>
              </p:ext>
            </p:extLst>
          </p:nvPr>
        </p:nvGraphicFramePr>
        <p:xfrm>
          <a:off x="1143000" y="2133600"/>
          <a:ext cx="7259523" cy="3429000"/>
        </p:xfrm>
        <a:graphic>
          <a:graphicData uri="http://schemas.openxmlformats.org/presentationml/2006/ole">
            <p:oleObj spid="_x0000_s330774" name="Equation" r:id="rId4" imgW="3200400" imgH="1511280" progId="Equation.DSMT4">
              <p:embed/>
            </p:oleObj>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00200"/>
            <a:ext cx="8229600" cy="530225"/>
          </a:xfrm>
        </p:spPr>
        <p:txBody>
          <a:bodyPr/>
          <a:lstStyle/>
          <a:p>
            <a:r>
              <a:rPr lang="en-US" dirty="0" smtClean="0"/>
              <a:t>Some Benchmark Values</a:t>
            </a:r>
            <a:br>
              <a:rPr lang="en-US" dirty="0" smtClean="0"/>
            </a:br>
            <a:r>
              <a:rPr lang="en-US" dirty="0" smtClean="0"/>
              <a:t>(You should remember these.)</a:t>
            </a:r>
            <a:endParaRPr lang="en-US" dirty="0"/>
          </a:p>
        </p:txBody>
      </p:sp>
      <p:sp>
        <p:nvSpPr>
          <p:cNvPr id="3" name="Content Placeholder 2"/>
          <p:cNvSpPr>
            <a:spLocks noGrp="1"/>
          </p:cNvSpPr>
          <p:nvPr>
            <p:ph idx="1"/>
          </p:nvPr>
        </p:nvSpPr>
        <p:spPr>
          <a:xfrm>
            <a:off x="1828800" y="2667000"/>
            <a:ext cx="5410200" cy="2625725"/>
          </a:xfrm>
        </p:spPr>
        <p:txBody>
          <a:bodyPr/>
          <a:lstStyle/>
          <a:p>
            <a:r>
              <a:rPr lang="en-US" dirty="0" err="1" smtClean="0"/>
              <a:t>Prob</a:t>
            </a:r>
            <a:r>
              <a:rPr lang="en-US" dirty="0" smtClean="0"/>
              <a:t>(Z  </a:t>
            </a:r>
            <a:r>
              <a:rPr lang="en-US" u="sng" dirty="0" smtClean="0"/>
              <a:t>&gt;</a:t>
            </a:r>
            <a:r>
              <a:rPr lang="en-US" dirty="0" smtClean="0"/>
              <a:t> 1.96)  	=  .025</a:t>
            </a:r>
          </a:p>
          <a:p>
            <a:r>
              <a:rPr lang="en-US" dirty="0" err="1" smtClean="0"/>
              <a:t>Prob</a:t>
            </a:r>
            <a:r>
              <a:rPr lang="en-US" dirty="0" smtClean="0"/>
              <a:t>(|Z|  </a:t>
            </a:r>
            <a:r>
              <a:rPr lang="en-US" u="sng" dirty="0" smtClean="0"/>
              <a:t>&gt;</a:t>
            </a:r>
            <a:r>
              <a:rPr lang="en-US" dirty="0" smtClean="0"/>
              <a:t>  1.96)  	=  .05</a:t>
            </a:r>
          </a:p>
          <a:p>
            <a:r>
              <a:rPr lang="en-US" dirty="0" err="1" smtClean="0"/>
              <a:t>Prob</a:t>
            </a:r>
            <a:r>
              <a:rPr lang="en-US" dirty="0" smtClean="0"/>
              <a:t>(|Z|  </a:t>
            </a:r>
            <a:r>
              <a:rPr lang="en-US" u="sng" dirty="0" smtClean="0"/>
              <a:t>&gt;</a:t>
            </a:r>
            <a:r>
              <a:rPr lang="en-US" dirty="0" smtClean="0"/>
              <a:t>  2)  		~  .05</a:t>
            </a:r>
          </a:p>
          <a:p>
            <a:r>
              <a:rPr lang="en-US" dirty="0" err="1" smtClean="0"/>
              <a:t>Prob</a:t>
            </a:r>
            <a:r>
              <a:rPr lang="en-US" dirty="0" smtClean="0"/>
              <a:t>(Z </a:t>
            </a:r>
            <a:r>
              <a:rPr lang="en-US" u="sng" dirty="0" smtClean="0"/>
              <a:t>&lt;</a:t>
            </a:r>
            <a:r>
              <a:rPr lang="en-US" dirty="0" smtClean="0"/>
              <a:t> 1)  		=  .8413</a:t>
            </a:r>
          </a:p>
          <a:p>
            <a:r>
              <a:rPr lang="en-US" dirty="0" err="1" smtClean="0"/>
              <a:t>Prob</a:t>
            </a:r>
            <a:r>
              <a:rPr lang="en-US" dirty="0" smtClean="0"/>
              <a:t>(Z </a:t>
            </a:r>
            <a:r>
              <a:rPr lang="en-US" u="sng" dirty="0" smtClean="0"/>
              <a:t>&gt;</a:t>
            </a:r>
            <a:r>
              <a:rPr lang="en-US" dirty="0" smtClean="0"/>
              <a:t> 1)		=  .1587</a:t>
            </a:r>
            <a:endParaRPr lang="en-US" dirty="0"/>
          </a:p>
        </p:txBody>
      </p:sp>
    </p:spTree>
    <p:extLst>
      <p:ext uri="{BB962C8B-B14F-4D97-AF65-F5344CB8AC3E}">
        <p14:creationId xmlns="" xmlns:p14="http://schemas.microsoft.com/office/powerpoint/2010/main" val="3795405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a:xfrm>
            <a:off x="1371600" y="685800"/>
            <a:ext cx="7010400" cy="1527175"/>
          </a:xfrm>
        </p:spPr>
        <p:txBody>
          <a:bodyPr/>
          <a:lstStyle/>
          <a:p>
            <a:r>
              <a:rPr lang="en-US"/>
              <a:t>Computing Probabilities by Standardizing: Example</a:t>
            </a:r>
          </a:p>
        </p:txBody>
      </p:sp>
      <p:graphicFrame>
        <p:nvGraphicFramePr>
          <p:cNvPr id="326659" name="Object 3"/>
          <p:cNvGraphicFramePr>
            <a:graphicFrameLocks noChangeAspect="1"/>
          </p:cNvGraphicFramePr>
          <p:nvPr>
            <p:extLst>
              <p:ext uri="{D42A27DB-BD31-4B8C-83A1-F6EECF244321}">
                <p14:modId xmlns="" xmlns:p14="http://schemas.microsoft.com/office/powerpoint/2010/main" val="1795708180"/>
              </p:ext>
            </p:extLst>
          </p:nvPr>
        </p:nvGraphicFramePr>
        <p:xfrm>
          <a:off x="2720975" y="2438400"/>
          <a:ext cx="4235450" cy="3352800"/>
        </p:xfrm>
        <a:graphic>
          <a:graphicData uri="http://schemas.openxmlformats.org/presentationml/2006/ole">
            <p:oleObj spid="_x0000_s326678" name="Equation" r:id="rId4" imgW="2374560" imgH="1879560" progId="Equation.DSMT4">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a:xfrm>
            <a:off x="1447800" y="381000"/>
            <a:ext cx="7391400" cy="1104900"/>
          </a:xfrm>
        </p:spPr>
        <p:txBody>
          <a:bodyPr/>
          <a:lstStyle/>
          <a:p>
            <a:r>
              <a:rPr lang="en-US" smtClean="0"/>
              <a:t>Computing </a:t>
            </a:r>
            <a:r>
              <a:rPr lang="en-US"/>
              <a:t>Normal Probabilities</a:t>
            </a:r>
          </a:p>
        </p:txBody>
      </p:sp>
      <p:sp>
        <p:nvSpPr>
          <p:cNvPr id="270339" name="Rectangle 3"/>
          <p:cNvSpPr>
            <a:spLocks noGrp="1" noChangeArrowheads="1"/>
          </p:cNvSpPr>
          <p:nvPr>
            <p:ph idx="1"/>
          </p:nvPr>
        </p:nvSpPr>
        <p:spPr>
          <a:xfrm>
            <a:off x="1447800" y="1524000"/>
            <a:ext cx="7010400" cy="1371600"/>
          </a:xfrm>
        </p:spPr>
        <p:txBody>
          <a:bodyPr/>
          <a:lstStyle/>
          <a:p>
            <a:pPr>
              <a:buFont typeface="Wingdings" pitchFamily="2" charset="2"/>
              <a:buNone/>
            </a:pPr>
            <a:r>
              <a:rPr lang="en-US" sz="2000"/>
              <a:t>     If SAT scores </a:t>
            </a:r>
            <a:r>
              <a:rPr lang="en-US" sz="2000" smtClean="0"/>
              <a:t>were </a:t>
            </a:r>
            <a:r>
              <a:rPr lang="en-US" sz="2000"/>
              <a:t>scaled to have a normal distribution with mean </a:t>
            </a:r>
            <a:r>
              <a:rPr lang="en-US" sz="2000" smtClean="0"/>
              <a:t>1500 </a:t>
            </a:r>
            <a:r>
              <a:rPr lang="en-US" sz="2000"/>
              <a:t>and standard </a:t>
            </a:r>
            <a:r>
              <a:rPr lang="en-US" sz="2000" smtClean="0"/>
              <a:t>deviation of 300</a:t>
            </a:r>
            <a:r>
              <a:rPr lang="en-US" sz="2000"/>
              <a:t>, what proportion of students would be expected to score between </a:t>
            </a:r>
            <a:r>
              <a:rPr lang="en-US" sz="2000" smtClean="0"/>
              <a:t>1350 </a:t>
            </a:r>
            <a:r>
              <a:rPr lang="en-US" sz="2000"/>
              <a:t>and </a:t>
            </a:r>
            <a:r>
              <a:rPr lang="en-US" sz="2000" smtClean="0"/>
              <a:t>1800</a:t>
            </a:r>
            <a:r>
              <a:rPr lang="en-US" sz="2000"/>
              <a:t>?</a:t>
            </a:r>
          </a:p>
        </p:txBody>
      </p:sp>
      <p:graphicFrame>
        <p:nvGraphicFramePr>
          <p:cNvPr id="270340" name="Object 4"/>
          <p:cNvGraphicFramePr>
            <a:graphicFrameLocks noChangeAspect="1"/>
          </p:cNvGraphicFramePr>
          <p:nvPr>
            <p:extLst>
              <p:ext uri="{D42A27DB-BD31-4B8C-83A1-F6EECF244321}">
                <p14:modId xmlns="" xmlns:p14="http://schemas.microsoft.com/office/powerpoint/2010/main" val="4271510513"/>
              </p:ext>
            </p:extLst>
          </p:nvPr>
        </p:nvGraphicFramePr>
        <p:xfrm>
          <a:off x="1833563" y="2971800"/>
          <a:ext cx="5935662" cy="3048000"/>
        </p:xfrm>
        <a:graphic>
          <a:graphicData uri="http://schemas.openxmlformats.org/presentationml/2006/ole">
            <p:oleObj spid="_x0000_s270361" name="Equation" r:id="rId4" imgW="4495800" imgH="2260600" progId="Equation.DSMT4">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a:xfrm>
            <a:off x="990600" y="228601"/>
            <a:ext cx="7467600" cy="381000"/>
          </a:xfrm>
        </p:spPr>
        <p:txBody>
          <a:bodyPr/>
          <a:lstStyle/>
          <a:p>
            <a:r>
              <a:rPr lang="en-US" sz="2000" b="1"/>
              <a:t>Modern Computer Programs Make the Tables </a:t>
            </a:r>
            <a:r>
              <a:rPr lang="en-US" sz="2000" b="1" smtClean="0"/>
              <a:t>Unnecessary</a:t>
            </a:r>
            <a:endParaRPr lang="en-US" sz="2000" b="1"/>
          </a:p>
        </p:txBody>
      </p:sp>
      <p:pic>
        <p:nvPicPr>
          <p:cNvPr id="357377" name="Picture 1"/>
          <p:cNvPicPr>
            <a:picLocks noChangeAspect="1" noChangeArrowheads="1"/>
          </p:cNvPicPr>
          <p:nvPr/>
        </p:nvPicPr>
        <p:blipFill>
          <a:blip r:embed="rId3"/>
          <a:srcRect/>
          <a:stretch>
            <a:fillRect/>
          </a:stretch>
        </p:blipFill>
        <p:spPr bwMode="auto">
          <a:xfrm>
            <a:off x="847725" y="609600"/>
            <a:ext cx="6848475" cy="3886200"/>
          </a:xfrm>
          <a:prstGeom prst="rect">
            <a:avLst/>
          </a:prstGeom>
          <a:noFill/>
          <a:ln w="9525">
            <a:noFill/>
            <a:miter lim="800000"/>
            <a:headEnd/>
            <a:tailEnd/>
          </a:ln>
          <a:effectLst/>
        </p:spPr>
      </p:pic>
      <p:sp>
        <p:nvSpPr>
          <p:cNvPr id="6" name="Text Box 6"/>
          <p:cNvSpPr txBox="1">
            <a:spLocks noChangeArrowheads="1"/>
          </p:cNvSpPr>
          <p:nvPr/>
        </p:nvSpPr>
        <p:spPr bwMode="auto">
          <a:xfrm>
            <a:off x="2590800" y="1295400"/>
            <a:ext cx="1371600" cy="16033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t>Now calculate</a:t>
            </a:r>
          </a:p>
          <a:p>
            <a:pPr>
              <a:spcBef>
                <a:spcPct val="50000"/>
              </a:spcBef>
            </a:pPr>
            <a:r>
              <a:rPr lang="en-US" b="1" smtClean="0"/>
              <a:t>0.841344 </a:t>
            </a:r>
            <a:r>
              <a:rPr lang="en-US" b="1"/>
              <a:t>– </a:t>
            </a:r>
            <a:r>
              <a:rPr lang="en-US" b="1" smtClean="0"/>
              <a:t>0.308538 </a:t>
            </a:r>
            <a:r>
              <a:rPr lang="en-US" b="1"/>
              <a:t>= </a:t>
            </a:r>
            <a:r>
              <a:rPr lang="en-US" b="1" smtClean="0"/>
              <a:t>0.532806</a:t>
            </a:r>
            <a:endParaRPr lang="en-US" b="1"/>
          </a:p>
        </p:txBody>
      </p:sp>
      <p:pic>
        <p:nvPicPr>
          <p:cNvPr id="357378" name="Picture 2"/>
          <p:cNvPicPr>
            <a:picLocks noChangeAspect="1" noChangeArrowheads="1"/>
          </p:cNvPicPr>
          <p:nvPr/>
        </p:nvPicPr>
        <p:blipFill>
          <a:blip r:embed="rId4"/>
          <a:srcRect/>
          <a:stretch>
            <a:fillRect/>
          </a:stretch>
        </p:blipFill>
        <p:spPr bwMode="auto">
          <a:xfrm>
            <a:off x="914400" y="4470400"/>
            <a:ext cx="6477000" cy="2159000"/>
          </a:xfrm>
          <a:prstGeom prst="rect">
            <a:avLst/>
          </a:prstGeom>
          <a:noFill/>
          <a:ln w="9525">
            <a:noFill/>
            <a:miter lim="800000"/>
            <a:headEnd/>
            <a:tailEnd/>
          </a:ln>
          <a:effectLst/>
        </p:spPr>
      </p:pic>
      <p:sp>
        <p:nvSpPr>
          <p:cNvPr id="8" name="TextBox 7"/>
          <p:cNvSpPr txBox="1"/>
          <p:nvPr/>
        </p:nvSpPr>
        <p:spPr>
          <a:xfrm>
            <a:off x="3276600" y="5715000"/>
            <a:ext cx="1447800" cy="369332"/>
          </a:xfrm>
          <a:prstGeom prst="rect">
            <a:avLst/>
          </a:prstGeom>
          <a:noFill/>
        </p:spPr>
        <p:txBody>
          <a:bodyPr wrap="square" rtlCol="0">
            <a:spAutoFit/>
          </a:bodyPr>
          <a:lstStyle/>
          <a:p>
            <a:r>
              <a:rPr lang="en-US" smtClean="0"/>
              <a:t>Not Minitab</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a:xfrm>
            <a:off x="435123" y="612775"/>
            <a:ext cx="8229600" cy="1139825"/>
          </a:xfrm>
        </p:spPr>
        <p:txBody>
          <a:bodyPr/>
          <a:lstStyle/>
          <a:p>
            <a:r>
              <a:rPr lang="en-US"/>
              <a:t>Application of </a:t>
            </a:r>
            <a:br>
              <a:rPr lang="en-US"/>
            </a:br>
            <a:r>
              <a:rPr lang="en-US"/>
              <a:t>Normal Probabilities</a:t>
            </a:r>
          </a:p>
        </p:txBody>
      </p:sp>
      <p:sp>
        <p:nvSpPr>
          <p:cNvPr id="334853" name="Text Box 5"/>
          <p:cNvSpPr txBox="1">
            <a:spLocks noChangeArrowheads="1"/>
          </p:cNvSpPr>
          <p:nvPr/>
        </p:nvSpPr>
        <p:spPr bwMode="auto">
          <a:xfrm>
            <a:off x="457200" y="1752600"/>
            <a:ext cx="8229600" cy="45243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sz="1600" dirty="0">
                <a:solidFill>
                  <a:schemeClr val="tx2"/>
                </a:solidFill>
              </a:rPr>
              <a:t>     </a:t>
            </a:r>
            <a:r>
              <a:rPr lang="en-US" sz="1600" b="1" dirty="0"/>
              <a:t>Suppose that an automobile muffler is designed so that its lifetime (in months) is approximately normally distributed with mean 26.4 months and standard deviation 3.8 months. The manufacturer has decided to use a marketing strategy in which the muffler is covered by warranty for 18 months</a:t>
            </a:r>
            <a:r>
              <a:rPr lang="en-US" sz="1600" b="1"/>
              <a:t>. </a:t>
            </a:r>
            <a:r>
              <a:rPr lang="en-US" sz="1600" b="1" smtClean="0"/>
              <a:t>  Approximately </a:t>
            </a:r>
            <a:r>
              <a:rPr lang="en-US" sz="1600" b="1" dirty="0"/>
              <a:t>what proportion of the mufflers will fail the warranty?</a:t>
            </a:r>
          </a:p>
          <a:p>
            <a:r>
              <a:rPr lang="en-US" sz="1600" b="1" dirty="0"/>
              <a:t>     Note the correspondence between the probability that a single muffler will die before 18 months and the proportion of the whole population of mufflers that will die before 18 months. We treat these two notions as equivalent. Then, letting X</a:t>
            </a:r>
            <a:r>
              <a:rPr lang="en-US" sz="1600" b="1" i="1" dirty="0"/>
              <a:t> </a:t>
            </a:r>
            <a:r>
              <a:rPr lang="en-US" sz="1600" b="1" dirty="0"/>
              <a:t>denote the random lifetime of a muffler</a:t>
            </a:r>
            <a:r>
              <a:rPr lang="en-US" sz="1600" b="1" dirty="0" smtClean="0"/>
              <a:t>,</a:t>
            </a:r>
          </a:p>
          <a:p>
            <a:endParaRPr lang="en-US" sz="1600" b="1" dirty="0"/>
          </a:p>
          <a:p>
            <a:r>
              <a:rPr lang="en-US" sz="1600" b="1" dirty="0">
                <a:solidFill>
                  <a:srgbClr val="0000FF"/>
                </a:solidFill>
              </a:rPr>
              <a:t>	P[ X </a:t>
            </a:r>
            <a:r>
              <a:rPr lang="en-US" sz="1600" b="1" u="sng" dirty="0">
                <a:solidFill>
                  <a:srgbClr val="0000FF"/>
                </a:solidFill>
              </a:rPr>
              <a:t>&lt;</a:t>
            </a:r>
            <a:r>
              <a:rPr lang="en-US" sz="1600" b="1" dirty="0">
                <a:solidFill>
                  <a:srgbClr val="0000FF"/>
                </a:solidFill>
              </a:rPr>
              <a:t> 18 ] = p[(X-26.4)/3.8 </a:t>
            </a:r>
            <a:r>
              <a:rPr lang="en-US" sz="1600" b="1" u="sng" dirty="0">
                <a:solidFill>
                  <a:srgbClr val="0000FF"/>
                </a:solidFill>
              </a:rPr>
              <a:t>&lt;</a:t>
            </a:r>
            <a:r>
              <a:rPr lang="en-US" sz="1600" b="1" dirty="0">
                <a:solidFill>
                  <a:srgbClr val="0000FF"/>
                </a:solidFill>
              </a:rPr>
              <a:t> (18-26.4)/3.8]</a:t>
            </a:r>
          </a:p>
          <a:p>
            <a:r>
              <a:rPr lang="en-US" sz="1600" b="1" dirty="0">
                <a:solidFill>
                  <a:srgbClr val="0000FF"/>
                </a:solidFill>
              </a:rPr>
              <a:t>	                  ≈ P[ </a:t>
            </a:r>
            <a:r>
              <a:rPr lang="en-US" sz="1600" b="1" i="1" dirty="0">
                <a:solidFill>
                  <a:srgbClr val="0000FF"/>
                </a:solidFill>
              </a:rPr>
              <a:t>Z </a:t>
            </a:r>
            <a:r>
              <a:rPr lang="en-US" sz="1600" b="1" dirty="0">
                <a:solidFill>
                  <a:srgbClr val="0000FF"/>
                </a:solidFill>
              </a:rPr>
              <a:t>&lt; -2.21 ] </a:t>
            </a:r>
          </a:p>
          <a:p>
            <a:r>
              <a:rPr lang="en-US" sz="1600" b="1" dirty="0">
                <a:solidFill>
                  <a:srgbClr val="0000FF"/>
                </a:solidFill>
              </a:rPr>
              <a:t>	                  = P[ </a:t>
            </a:r>
            <a:r>
              <a:rPr lang="en-US" sz="1600" b="1" i="1" dirty="0">
                <a:solidFill>
                  <a:srgbClr val="0000FF"/>
                </a:solidFill>
              </a:rPr>
              <a:t>Z </a:t>
            </a:r>
            <a:r>
              <a:rPr lang="en-US" sz="1600" b="1" dirty="0">
                <a:solidFill>
                  <a:srgbClr val="0000FF"/>
                </a:solidFill>
              </a:rPr>
              <a:t>&gt; +2.21 ]</a:t>
            </a:r>
          </a:p>
          <a:p>
            <a:r>
              <a:rPr lang="en-US" sz="1600" b="1" dirty="0">
                <a:solidFill>
                  <a:srgbClr val="0000FF"/>
                </a:solidFill>
              </a:rPr>
              <a:t>	                  = </a:t>
            </a:r>
            <a:r>
              <a:rPr lang="en-US" sz="1600" b="1" dirty="0" smtClean="0">
                <a:solidFill>
                  <a:srgbClr val="0000FF"/>
                </a:solidFill>
              </a:rPr>
              <a:t>1 </a:t>
            </a:r>
            <a:r>
              <a:rPr lang="en-US" sz="1600" b="1" dirty="0">
                <a:solidFill>
                  <a:srgbClr val="0000FF"/>
                </a:solidFill>
              </a:rPr>
              <a:t>- P[ </a:t>
            </a:r>
            <a:r>
              <a:rPr lang="en-US" sz="1600" b="1" i="1" dirty="0" smtClean="0">
                <a:solidFill>
                  <a:srgbClr val="0000FF"/>
                </a:solidFill>
              </a:rPr>
              <a:t>Z </a:t>
            </a:r>
            <a:r>
              <a:rPr lang="en-US" sz="1600" b="1" dirty="0">
                <a:solidFill>
                  <a:srgbClr val="0000FF"/>
                </a:solidFill>
              </a:rPr>
              <a:t>≤ 2.21 ] </a:t>
            </a:r>
          </a:p>
          <a:p>
            <a:r>
              <a:rPr lang="en-US" sz="1600" b="1" dirty="0">
                <a:solidFill>
                  <a:srgbClr val="0000FF"/>
                </a:solidFill>
              </a:rPr>
              <a:t>	                  = </a:t>
            </a:r>
            <a:r>
              <a:rPr lang="en-US" sz="1600" b="1" dirty="0" smtClean="0">
                <a:solidFill>
                  <a:srgbClr val="0000FF"/>
                </a:solidFill>
              </a:rPr>
              <a:t>1 </a:t>
            </a:r>
            <a:r>
              <a:rPr lang="en-US" sz="1600" b="1" dirty="0">
                <a:solidFill>
                  <a:srgbClr val="0000FF"/>
                </a:solidFill>
              </a:rPr>
              <a:t>- </a:t>
            </a:r>
            <a:r>
              <a:rPr lang="en-US" sz="1600" b="1" dirty="0" smtClean="0">
                <a:solidFill>
                  <a:srgbClr val="0000FF"/>
                </a:solidFill>
              </a:rPr>
              <a:t>0.9864 </a:t>
            </a:r>
            <a:endParaRPr lang="en-US" sz="1600" b="1" dirty="0">
              <a:solidFill>
                <a:srgbClr val="0000FF"/>
              </a:solidFill>
            </a:endParaRPr>
          </a:p>
          <a:p>
            <a:r>
              <a:rPr lang="en-US" sz="1600" b="1" dirty="0">
                <a:solidFill>
                  <a:srgbClr val="0000FF"/>
                </a:solidFill>
              </a:rPr>
              <a:t>	                  = 0.0136 (You could get here directly using Minitab.)</a:t>
            </a:r>
          </a:p>
          <a:p>
            <a:endParaRPr lang="en-US" sz="1600" b="1" dirty="0" smtClean="0"/>
          </a:p>
          <a:p>
            <a:r>
              <a:rPr lang="en-US" sz="1600" b="1" dirty="0" smtClean="0"/>
              <a:t>From </a:t>
            </a:r>
            <a:r>
              <a:rPr lang="en-US" sz="1600" b="1" dirty="0"/>
              <a:t>the manufacturer’s point of view, there is not </a:t>
            </a:r>
            <a:r>
              <a:rPr lang="en-US" sz="1600" b="1" dirty="0" smtClean="0"/>
              <a:t>much </a:t>
            </a:r>
            <a:r>
              <a:rPr lang="en-US" sz="1600" b="1" dirty="0"/>
              <a:t>risk in this warranty.</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a:xfrm>
            <a:off x="1524000" y="304800"/>
            <a:ext cx="7315200" cy="1181100"/>
          </a:xfrm>
        </p:spPr>
        <p:txBody>
          <a:bodyPr/>
          <a:lstStyle/>
          <a:p>
            <a:r>
              <a:rPr lang="en-US"/>
              <a:t>A Normal Probability Problem</a:t>
            </a:r>
          </a:p>
        </p:txBody>
      </p:sp>
      <p:sp>
        <p:nvSpPr>
          <p:cNvPr id="303107" name="Rectangle 3"/>
          <p:cNvSpPr>
            <a:spLocks noGrp="1" noChangeArrowheads="1"/>
          </p:cNvSpPr>
          <p:nvPr>
            <p:ph idx="1"/>
          </p:nvPr>
        </p:nvSpPr>
        <p:spPr>
          <a:xfrm>
            <a:off x="1219200" y="1600200"/>
            <a:ext cx="7010400" cy="4114800"/>
          </a:xfrm>
        </p:spPr>
        <p:txBody>
          <a:bodyPr/>
          <a:lstStyle/>
          <a:p>
            <a:pPr>
              <a:buFont typeface="Wingdings" pitchFamily="2" charset="2"/>
              <a:buNone/>
            </a:pPr>
            <a:r>
              <a:rPr lang="en-US" sz="2000"/>
              <a:t>    </a:t>
            </a:r>
            <a:r>
              <a:rPr lang="en-US" sz="1800"/>
              <a:t>The amount of cash demanded in a bank each day is normally distributed with mean $10M (million) and standard deviation $3.5M.  If they keep $15M on hand, what is the probability that they will run out of money for the customers?  Let $X = the demand.  The question asks for the Probability that $X will exceed $15M.</a:t>
            </a:r>
          </a:p>
        </p:txBody>
      </p:sp>
      <p:graphicFrame>
        <p:nvGraphicFramePr>
          <p:cNvPr id="303108" name="Object 4"/>
          <p:cNvGraphicFramePr>
            <a:graphicFrameLocks noChangeAspect="1"/>
          </p:cNvGraphicFramePr>
          <p:nvPr>
            <p:extLst>
              <p:ext uri="{D42A27DB-BD31-4B8C-83A1-F6EECF244321}">
                <p14:modId xmlns="" xmlns:p14="http://schemas.microsoft.com/office/powerpoint/2010/main" val="3680200038"/>
              </p:ext>
            </p:extLst>
          </p:nvPr>
        </p:nvGraphicFramePr>
        <p:xfrm>
          <a:off x="2400300" y="3524250"/>
          <a:ext cx="5067300" cy="2007177"/>
        </p:xfrm>
        <a:graphic>
          <a:graphicData uri="http://schemas.openxmlformats.org/presentationml/2006/ole">
            <p:oleObj spid="_x0000_s303127" name="Equation" r:id="rId4" imgW="3429000" imgH="1358900" progId="Equation.DSMT4">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a:xfrm>
            <a:off x="1066800" y="381000"/>
            <a:ext cx="7315200" cy="1066799"/>
          </a:xfrm>
        </p:spPr>
        <p:txBody>
          <a:bodyPr/>
          <a:lstStyle/>
          <a:p>
            <a:pPr algn="l" eaLnBrk="1" hangingPunct="1"/>
            <a:r>
              <a:rPr lang="en-US" b="1" smtClean="0">
                <a:solidFill>
                  <a:srgbClr val="0000FF"/>
                </a:solidFill>
              </a:rPr>
              <a:t>‘Nonnormality’ comes in two forms in observed data</a:t>
            </a:r>
            <a:endParaRPr lang="en-US" b="1" dirty="0" smtClean="0">
              <a:solidFill>
                <a:srgbClr val="0000FF"/>
              </a:solidFill>
            </a:endParaRPr>
          </a:p>
        </p:txBody>
      </p:sp>
      <p:pic>
        <p:nvPicPr>
          <p:cNvPr id="2" name="Picture 6"/>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362200" y="2419480"/>
            <a:ext cx="4038600" cy="20763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219200" y="1524000"/>
            <a:ext cx="7543800" cy="646331"/>
          </a:xfrm>
          <a:prstGeom prst="rect">
            <a:avLst/>
          </a:prstGeom>
          <a:noFill/>
        </p:spPr>
        <p:txBody>
          <a:bodyPr wrap="square" rtlCol="0">
            <a:spAutoFit/>
          </a:bodyPr>
          <a:lstStyle/>
          <a:p>
            <a:r>
              <a:rPr lang="en-US" b="1" smtClean="0"/>
              <a:t>Skewness</a:t>
            </a:r>
            <a:r>
              <a:rPr lang="en-US" smtClean="0"/>
              <a:t>:  Size variables such as Assets or Sales of businesses, or income/wealth of individuals.</a:t>
            </a:r>
            <a:endParaRPr lang="en-US"/>
          </a:p>
        </p:txBody>
      </p:sp>
      <p:sp>
        <p:nvSpPr>
          <p:cNvPr id="14" name="TextBox 13"/>
          <p:cNvSpPr txBox="1"/>
          <p:nvPr/>
        </p:nvSpPr>
        <p:spPr>
          <a:xfrm>
            <a:off x="1219200" y="4687669"/>
            <a:ext cx="7543800" cy="923330"/>
          </a:xfrm>
          <a:prstGeom prst="rect">
            <a:avLst/>
          </a:prstGeom>
          <a:noFill/>
        </p:spPr>
        <p:txBody>
          <a:bodyPr wrap="square" rtlCol="0">
            <a:spAutoFit/>
          </a:bodyPr>
          <a:lstStyle/>
          <a:p>
            <a:r>
              <a:rPr lang="en-US" b="1" smtClean="0"/>
              <a:t>Kurtosis:  </a:t>
            </a:r>
            <a:r>
              <a:rPr lang="en-US" smtClean="0"/>
              <a:t>Essentially ‘thick tails.’  Seemingly outlying observations are more common than would be expected from a normal distribution.  Financial data such as exchange rates sometimes behave this way.</a:t>
            </a: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US"/>
              <a:t>Summary</a:t>
            </a:r>
          </a:p>
        </p:txBody>
      </p:sp>
      <p:sp>
        <p:nvSpPr>
          <p:cNvPr id="197635" name="Rectangle 3"/>
          <p:cNvSpPr>
            <a:spLocks noGrp="1" noChangeArrowheads="1"/>
          </p:cNvSpPr>
          <p:nvPr>
            <p:ph idx="1"/>
          </p:nvPr>
        </p:nvSpPr>
        <p:spPr>
          <a:xfrm>
            <a:off x="1371600" y="1676400"/>
            <a:ext cx="7239000" cy="4114800"/>
          </a:xfrm>
        </p:spPr>
        <p:txBody>
          <a:bodyPr/>
          <a:lstStyle/>
          <a:p>
            <a:pPr>
              <a:lnSpc>
                <a:spcPct val="90000"/>
              </a:lnSpc>
            </a:pPr>
            <a:r>
              <a:rPr lang="en-US" sz="2100"/>
              <a:t>Continuous Distributions</a:t>
            </a:r>
          </a:p>
          <a:p>
            <a:pPr lvl="1">
              <a:lnSpc>
                <a:spcPct val="90000"/>
              </a:lnSpc>
            </a:pPr>
            <a:r>
              <a:rPr lang="en-US" sz="2000"/>
              <a:t>Models of reality</a:t>
            </a:r>
          </a:p>
          <a:p>
            <a:pPr lvl="1">
              <a:lnSpc>
                <a:spcPct val="90000"/>
              </a:lnSpc>
            </a:pPr>
            <a:r>
              <a:rPr lang="en-US" sz="2000"/>
              <a:t>The density function</a:t>
            </a:r>
          </a:p>
          <a:p>
            <a:pPr lvl="1">
              <a:lnSpc>
                <a:spcPct val="90000"/>
              </a:lnSpc>
            </a:pPr>
            <a:r>
              <a:rPr lang="en-US" sz="2000"/>
              <a:t>Computing probabilities as differences of cumulative probabilities</a:t>
            </a:r>
          </a:p>
          <a:p>
            <a:pPr lvl="1">
              <a:lnSpc>
                <a:spcPct val="90000"/>
              </a:lnSpc>
            </a:pPr>
            <a:r>
              <a:rPr lang="en-US" sz="2000"/>
              <a:t>Application to light bulb lifetimes</a:t>
            </a:r>
          </a:p>
          <a:p>
            <a:pPr>
              <a:lnSpc>
                <a:spcPct val="90000"/>
              </a:lnSpc>
            </a:pPr>
            <a:r>
              <a:rPr lang="en-US" sz="2100"/>
              <a:t>Normal Distribution</a:t>
            </a:r>
          </a:p>
          <a:p>
            <a:pPr lvl="1">
              <a:lnSpc>
                <a:spcPct val="90000"/>
              </a:lnSpc>
            </a:pPr>
            <a:r>
              <a:rPr lang="en-US" sz="2000"/>
              <a:t>Background</a:t>
            </a:r>
          </a:p>
          <a:p>
            <a:pPr lvl="1">
              <a:lnSpc>
                <a:spcPct val="90000"/>
              </a:lnSpc>
            </a:pPr>
            <a:r>
              <a:rPr lang="en-US" sz="2000"/>
              <a:t>Density function depends on </a:t>
            </a:r>
            <a:r>
              <a:rPr lang="el-GR" sz="2000">
                <a:cs typeface="Arial" charset="0"/>
              </a:rPr>
              <a:t>μ</a:t>
            </a:r>
            <a:r>
              <a:rPr lang="en-US" sz="2000">
                <a:cs typeface="Arial" charset="0"/>
              </a:rPr>
              <a:t> and </a:t>
            </a:r>
            <a:r>
              <a:rPr lang="el-GR" sz="2000">
                <a:cs typeface="Arial" charset="0"/>
              </a:rPr>
              <a:t>σ</a:t>
            </a:r>
            <a:endParaRPr lang="en-US" sz="2000">
              <a:cs typeface="Arial" charset="0"/>
            </a:endParaRPr>
          </a:p>
          <a:p>
            <a:pPr lvl="1">
              <a:lnSpc>
                <a:spcPct val="90000"/>
              </a:lnSpc>
            </a:pPr>
            <a:r>
              <a:rPr lang="en-US" sz="2000">
                <a:cs typeface="Arial" charset="0"/>
              </a:rPr>
              <a:t>The empirical rule</a:t>
            </a:r>
          </a:p>
          <a:p>
            <a:pPr lvl="1">
              <a:lnSpc>
                <a:spcPct val="90000"/>
              </a:lnSpc>
            </a:pPr>
            <a:r>
              <a:rPr lang="en-US" sz="2000">
                <a:cs typeface="Arial" charset="0"/>
              </a:rPr>
              <a:t>Standard normal distribution</a:t>
            </a:r>
          </a:p>
          <a:p>
            <a:pPr lvl="1">
              <a:lnSpc>
                <a:spcPct val="90000"/>
              </a:lnSpc>
            </a:pPr>
            <a:r>
              <a:rPr lang="en-US" sz="2000">
                <a:cs typeface="Arial" charset="0"/>
              </a:rPr>
              <a:t>Computing normal probabilities with tables and tools</a:t>
            </a:r>
            <a:endParaRPr lang="el-GR" sz="2000">
              <a:cs typeface="Arial"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4206</TotalTime>
  <Words>1385</Words>
  <Application>Microsoft Office PowerPoint</Application>
  <PresentationFormat>On-screen Show (4:3)</PresentationFormat>
  <Paragraphs>191</Paragraphs>
  <Slides>47</Slides>
  <Notes>29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47</vt:i4>
      </vt:variant>
    </vt:vector>
  </HeadingPairs>
  <TitlesOfParts>
    <vt:vector size="50" baseType="lpstr">
      <vt:lpstr>1_Level</vt:lpstr>
      <vt:lpstr>Equation</vt:lpstr>
      <vt:lpstr>Bitmap Image</vt:lpstr>
      <vt:lpstr>Statistics and Data Analysis</vt:lpstr>
      <vt:lpstr>Statistics and Data Analysis</vt:lpstr>
      <vt:lpstr>The Normal Distribution</vt:lpstr>
      <vt:lpstr>The Normal Distribution</vt:lpstr>
      <vt:lpstr>Applications</vt:lpstr>
      <vt:lpstr>Slide 6</vt:lpstr>
      <vt:lpstr>Slide 7</vt:lpstr>
      <vt:lpstr>Slide 8</vt:lpstr>
      <vt:lpstr>Distribution of 3,226 Birthweights Mean = 3.39kg, Std.Dev.=0.55kg</vt:lpstr>
      <vt:lpstr>Continuous Distributions</vt:lpstr>
      <vt:lpstr>Application: Light Bulb Lifetimes</vt:lpstr>
      <vt:lpstr>Model for Light Bulb Lifetimes</vt:lpstr>
      <vt:lpstr>Using the Model for Light Bulb Lifetimes</vt:lpstr>
      <vt:lpstr>A Continuous Distribution</vt:lpstr>
      <vt:lpstr>The Probability of a Single Value Is Zero</vt:lpstr>
      <vt:lpstr>Probability for a Range of Values</vt:lpstr>
      <vt:lpstr>Computing a Probability with Minitab</vt:lpstr>
      <vt:lpstr>Applications of the Exponential Model</vt:lpstr>
      <vt:lpstr>Lightbulb Lifetimes</vt:lpstr>
      <vt:lpstr>Median Lifetime Prob(Lifetime &lt; Median) = 0.5</vt:lpstr>
      <vt:lpstr>The Normal Distribution</vt:lpstr>
      <vt:lpstr>Slide 22</vt:lpstr>
      <vt:lpstr>Shape and Placement Depend on the Application</vt:lpstr>
      <vt:lpstr>The Empirical Rule  and the Normal Distribution</vt:lpstr>
      <vt:lpstr>Computing Probabilities</vt:lpstr>
      <vt:lpstr>Textbooks Provide Tables of Areas  for the Standard Normal</vt:lpstr>
      <vt:lpstr>Computing Probabilities</vt:lpstr>
      <vt:lpstr>Standard Normal Density</vt:lpstr>
      <vt:lpstr>Only Half of the Table Is Needed</vt:lpstr>
      <vt:lpstr>Only Half of the Table Is Needed</vt:lpstr>
      <vt:lpstr>Areas Left of Negative Z</vt:lpstr>
      <vt:lpstr>Slide 32</vt:lpstr>
      <vt:lpstr>Slide 33</vt:lpstr>
      <vt:lpstr>Slide 34</vt:lpstr>
      <vt:lpstr>Slide 35</vt:lpstr>
      <vt:lpstr>Slide 36</vt:lpstr>
      <vt:lpstr>Slide 37</vt:lpstr>
      <vt:lpstr>Normal Distributions</vt:lpstr>
      <vt:lpstr>Computing Normal Probabilities when  is not 0 and  is not 1</vt:lpstr>
      <vt:lpstr>Some Benchmark Values (You should remember these.)</vt:lpstr>
      <vt:lpstr>Computing Probabilities by Standardizing: Example</vt:lpstr>
      <vt:lpstr>Computing Normal Probabilities</vt:lpstr>
      <vt:lpstr>Modern Computer Programs Make the Tables Unnecessary</vt:lpstr>
      <vt:lpstr>Application of  Normal Probabilities</vt:lpstr>
      <vt:lpstr>A Normal Probability Problem</vt:lpstr>
      <vt:lpstr>‘Nonnormality’ comes in two forms in observed data</vt:lpstr>
      <vt:lpstr>Summary</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102</cp:revision>
  <dcterms:created xsi:type="dcterms:W3CDTF">2007-07-27T17:18:39Z</dcterms:created>
  <dcterms:modified xsi:type="dcterms:W3CDTF">2015-08-06T01:36:21Z</dcterms:modified>
</cp:coreProperties>
</file>