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35"/>
  </p:notesMasterIdLst>
  <p:handoutMasterIdLst>
    <p:handoutMasterId r:id="rId36"/>
  </p:handoutMasterIdLst>
  <p:sldIdLst>
    <p:sldId id="258" r:id="rId2"/>
    <p:sldId id="289" r:id="rId3"/>
    <p:sldId id="330" r:id="rId4"/>
    <p:sldId id="314" r:id="rId5"/>
    <p:sldId id="264" r:id="rId6"/>
    <p:sldId id="274" r:id="rId7"/>
    <p:sldId id="279" r:id="rId8"/>
    <p:sldId id="294" r:id="rId9"/>
    <p:sldId id="298" r:id="rId10"/>
    <p:sldId id="323" r:id="rId11"/>
    <p:sldId id="312" r:id="rId12"/>
    <p:sldId id="311" r:id="rId13"/>
    <p:sldId id="262" r:id="rId14"/>
    <p:sldId id="280" r:id="rId15"/>
    <p:sldId id="302" r:id="rId16"/>
    <p:sldId id="297" r:id="rId17"/>
    <p:sldId id="328" r:id="rId18"/>
    <p:sldId id="316" r:id="rId19"/>
    <p:sldId id="327" r:id="rId20"/>
    <p:sldId id="318" r:id="rId21"/>
    <p:sldId id="325" r:id="rId22"/>
    <p:sldId id="320" r:id="rId23"/>
    <p:sldId id="321" r:id="rId24"/>
    <p:sldId id="322" r:id="rId25"/>
    <p:sldId id="282" r:id="rId26"/>
    <p:sldId id="283" r:id="rId27"/>
    <p:sldId id="329" r:id="rId28"/>
    <p:sldId id="284" r:id="rId29"/>
    <p:sldId id="285" r:id="rId30"/>
    <p:sldId id="286" r:id="rId31"/>
    <p:sldId id="313" r:id="rId32"/>
    <p:sldId id="287" r:id="rId33"/>
    <p:sldId id="261" r:id="rId34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FF9999"/>
    <a:srgbClr val="009900"/>
    <a:srgbClr val="FF0000"/>
    <a:srgbClr val="99CCCC"/>
    <a:srgbClr val="FFFFF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979" autoAdjust="0"/>
    <p:restoredTop sz="94660"/>
  </p:normalViewPr>
  <p:slideViewPr>
    <p:cSldViewPr>
      <p:cViewPr>
        <p:scale>
          <a:sx n="75" d="100"/>
          <a:sy n="75" d="100"/>
        </p:scale>
        <p:origin x="-219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4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4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F1EFE00D-9364-40C9-A249-ABD194B976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738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5CF35EA2-2369-47EB-BFEF-C61DF913C5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3745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EE351A-97F5-4D55-A7DC-1A338F3CA395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2525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D8814-D4DC-403F-9A26-CD2682152932}" type="slidenum">
              <a:rPr lang="en-US"/>
              <a:pPr/>
              <a:t>2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9D6A0-A5FD-4173-9F2C-88328EB3291D}" type="slidenum">
              <a:rPr lang="en-US"/>
              <a:pPr/>
              <a:t>4</a:t>
            </a:fld>
            <a:endParaRPr lang="en-US"/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2767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47C90A-FF65-4EE0-B093-CD5322D11A3C}" type="slidenum">
              <a:rPr lang="en-US"/>
              <a:pPr/>
              <a:t>5</a:t>
            </a:fld>
            <a:endParaRPr lang="en-US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4453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4801F0-6EBB-483D-86B2-6855E781BA39}" type="slidenum">
              <a:rPr lang="en-US"/>
              <a:pPr/>
              <a:t>6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337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04E5F-198C-4BEF-9D2C-2AD8F247EA47}" type="slidenum">
              <a:rPr lang="en-US"/>
              <a:pPr/>
              <a:t>7</a:t>
            </a:fld>
            <a:endParaRPr lang="en-US"/>
          </a:p>
        </p:txBody>
      </p:sp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0542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448064-F3F7-4C97-8284-2BF7CE1607AB}" type="slidenum">
              <a:rPr lang="en-US"/>
              <a:pPr/>
              <a:t>8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1375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44FCA-9C8B-4DE7-BAC4-FD5B942449D1}" type="slidenum">
              <a:rPr lang="en-US"/>
              <a:pPr/>
              <a:t>9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322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C6B844-E7A9-4027-85EB-D6B003796364}" type="slidenum">
              <a:rPr lang="en-US"/>
              <a:pPr/>
              <a:t>11</a:t>
            </a:fld>
            <a:endParaRPr lang="en-US"/>
          </a:p>
        </p:txBody>
      </p:sp>
      <p:sp>
        <p:nvSpPr>
          <p:cNvPr id="372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372739" name="Notes Placeholder 2"/>
          <p:cNvSpPr>
            <a:spLocks noGrp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</p:spPr>
        <p:txBody>
          <a:bodyPr lIns="93023" tIns="46511" rIns="93023" bIns="46511"/>
          <a:lstStyle/>
          <a:p>
            <a:endParaRPr lang="en-US"/>
          </a:p>
        </p:txBody>
      </p:sp>
      <p:sp>
        <p:nvSpPr>
          <p:cNvPr id="372740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3" tIns="46511" rIns="93023" bIns="46511" anchor="b"/>
          <a:lstStyle>
            <a:lvl1pPr defTabSz="930275">
              <a:defRPr>
                <a:solidFill>
                  <a:schemeClr val="tx1"/>
                </a:solidFill>
                <a:latin typeface="Arial" charset="0"/>
              </a:defRPr>
            </a:lvl1pPr>
            <a:lvl2pPr marL="715963" indent="-276225" defTabSz="930275">
              <a:defRPr>
                <a:solidFill>
                  <a:schemeClr val="tx1"/>
                </a:solidFill>
                <a:latin typeface="Arial" charset="0"/>
              </a:defRPr>
            </a:lvl2pPr>
            <a:lvl3pPr marL="1100138" indent="-220663" defTabSz="930275">
              <a:defRPr>
                <a:solidFill>
                  <a:schemeClr val="tx1"/>
                </a:solidFill>
                <a:latin typeface="Arial" charset="0"/>
              </a:defRPr>
            </a:lvl3pPr>
            <a:lvl4pPr marL="1539875" indent="-220663" defTabSz="930275">
              <a:defRPr>
                <a:solidFill>
                  <a:schemeClr val="tx1"/>
                </a:solidFill>
                <a:latin typeface="Arial" charset="0"/>
              </a:defRPr>
            </a:lvl4pPr>
            <a:lvl5pPr marL="1979613" indent="-219075" defTabSz="930275">
              <a:defRPr>
                <a:solidFill>
                  <a:schemeClr val="tx1"/>
                </a:solidFill>
                <a:latin typeface="Arial" charset="0"/>
              </a:defRPr>
            </a:lvl5pPr>
            <a:lvl6pPr marL="24368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940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512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84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0FEAC91-92AC-421D-8D1E-894DF64F00BB}" type="slidenum">
              <a:rPr lang="en-US" sz="1200">
                <a:latin typeface="Times New Roman" pitchFamily="18" charset="0"/>
                <a:cs typeface="Arial" charset="0"/>
              </a:rPr>
              <a:pPr algn="r" eaLnBrk="1" hangingPunct="1"/>
              <a:t>11</a:t>
            </a:fld>
            <a:endParaRPr lang="en-US" sz="120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985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25A43-1E2F-460B-98A6-A4E1695B2E29}" type="slidenum">
              <a:rPr lang="en-US"/>
              <a:pPr/>
              <a:t>12</a:t>
            </a:fld>
            <a:endParaRPr lang="en-US"/>
          </a:p>
        </p:txBody>
      </p:sp>
      <p:sp>
        <p:nvSpPr>
          <p:cNvPr id="370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370691" name="Notes Placeholder 2"/>
          <p:cNvSpPr>
            <a:spLocks noGrp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</p:spPr>
        <p:txBody>
          <a:bodyPr lIns="93023" tIns="46511" rIns="93023" bIns="46511"/>
          <a:lstStyle/>
          <a:p>
            <a:endParaRPr lang="en-US"/>
          </a:p>
        </p:txBody>
      </p:sp>
      <p:sp>
        <p:nvSpPr>
          <p:cNvPr id="370692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3" tIns="46511" rIns="93023" bIns="46511" anchor="b"/>
          <a:lstStyle>
            <a:lvl1pPr defTabSz="930275">
              <a:defRPr>
                <a:solidFill>
                  <a:schemeClr val="tx1"/>
                </a:solidFill>
                <a:latin typeface="Arial" charset="0"/>
              </a:defRPr>
            </a:lvl1pPr>
            <a:lvl2pPr marL="715963" indent="-276225" defTabSz="930275">
              <a:defRPr>
                <a:solidFill>
                  <a:schemeClr val="tx1"/>
                </a:solidFill>
                <a:latin typeface="Arial" charset="0"/>
              </a:defRPr>
            </a:lvl2pPr>
            <a:lvl3pPr marL="1100138" indent="-220663" defTabSz="930275">
              <a:defRPr>
                <a:solidFill>
                  <a:schemeClr val="tx1"/>
                </a:solidFill>
                <a:latin typeface="Arial" charset="0"/>
              </a:defRPr>
            </a:lvl3pPr>
            <a:lvl4pPr marL="1539875" indent="-220663" defTabSz="930275">
              <a:defRPr>
                <a:solidFill>
                  <a:schemeClr val="tx1"/>
                </a:solidFill>
                <a:latin typeface="Arial" charset="0"/>
              </a:defRPr>
            </a:lvl4pPr>
            <a:lvl5pPr marL="1979613" indent="-219075" defTabSz="930275">
              <a:defRPr>
                <a:solidFill>
                  <a:schemeClr val="tx1"/>
                </a:solidFill>
                <a:latin typeface="Arial" charset="0"/>
              </a:defRPr>
            </a:lvl5pPr>
            <a:lvl6pPr marL="24368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940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512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84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1C100EA-5790-4146-8F6D-7388256DC541}" type="slidenum">
              <a:rPr lang="en-US" sz="1200">
                <a:latin typeface="Times New Roman" pitchFamily="18" charset="0"/>
                <a:cs typeface="Arial" charset="0"/>
              </a:rPr>
              <a:pPr algn="r" eaLnBrk="1" hangingPunct="1"/>
              <a:t>12</a:t>
            </a:fld>
            <a:endParaRPr lang="en-US" sz="120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3331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8118D-83BB-493F-A5B2-60D05FCF85DE}" type="slidenum">
              <a:rPr lang="en-US"/>
              <a:pPr/>
              <a:t>13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715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2668BB-E054-4E7B-8446-EC02B1145F95}" type="slidenum">
              <a:rPr lang="en-US"/>
              <a:pPr/>
              <a:t>14</a:t>
            </a:fld>
            <a:endParaRPr lang="en-US"/>
          </a:p>
        </p:txBody>
      </p:sp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0516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4E545F-185A-4786-BACA-025298A59E59}" type="slidenum">
              <a:rPr lang="en-US"/>
              <a:pPr/>
              <a:t>15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4968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B2377A-4D2E-4C51-AE08-A0BB59B8FBCA}" type="slidenum">
              <a:rPr lang="en-US"/>
              <a:pPr/>
              <a:t>16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5618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C6B844-E7A9-4027-85EB-D6B003796364}" type="slidenum">
              <a:rPr lang="en-US"/>
              <a:pPr/>
              <a:t>17</a:t>
            </a:fld>
            <a:endParaRPr lang="en-US"/>
          </a:p>
        </p:txBody>
      </p:sp>
      <p:sp>
        <p:nvSpPr>
          <p:cNvPr id="372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372739" name="Notes Placeholder 2"/>
          <p:cNvSpPr>
            <a:spLocks noGrp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</p:spPr>
        <p:txBody>
          <a:bodyPr lIns="93023" tIns="46511" rIns="93023" bIns="46511"/>
          <a:lstStyle/>
          <a:p>
            <a:endParaRPr lang="en-US"/>
          </a:p>
        </p:txBody>
      </p:sp>
      <p:sp>
        <p:nvSpPr>
          <p:cNvPr id="372740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3" tIns="46511" rIns="93023" bIns="46511" anchor="b"/>
          <a:lstStyle>
            <a:lvl1pPr defTabSz="930275">
              <a:defRPr>
                <a:solidFill>
                  <a:schemeClr val="tx1"/>
                </a:solidFill>
                <a:latin typeface="Arial" charset="0"/>
              </a:defRPr>
            </a:lvl1pPr>
            <a:lvl2pPr marL="715963" indent="-276225" defTabSz="930275">
              <a:defRPr>
                <a:solidFill>
                  <a:schemeClr val="tx1"/>
                </a:solidFill>
                <a:latin typeface="Arial" charset="0"/>
              </a:defRPr>
            </a:lvl2pPr>
            <a:lvl3pPr marL="1100138" indent="-220663" defTabSz="930275">
              <a:defRPr>
                <a:solidFill>
                  <a:schemeClr val="tx1"/>
                </a:solidFill>
                <a:latin typeface="Arial" charset="0"/>
              </a:defRPr>
            </a:lvl3pPr>
            <a:lvl4pPr marL="1539875" indent="-220663" defTabSz="930275">
              <a:defRPr>
                <a:solidFill>
                  <a:schemeClr val="tx1"/>
                </a:solidFill>
                <a:latin typeface="Arial" charset="0"/>
              </a:defRPr>
            </a:lvl4pPr>
            <a:lvl5pPr marL="1979613" indent="-219075" defTabSz="930275">
              <a:defRPr>
                <a:solidFill>
                  <a:schemeClr val="tx1"/>
                </a:solidFill>
                <a:latin typeface="Arial" charset="0"/>
              </a:defRPr>
            </a:lvl5pPr>
            <a:lvl6pPr marL="24368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940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512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8413" indent="-219075" defTabSz="93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0FEAC91-92AC-421D-8D1E-894DF64F00BB}" type="slidenum">
              <a:rPr lang="en-US" sz="1200">
                <a:latin typeface="Times New Roman" pitchFamily="18" charset="0"/>
                <a:cs typeface="Arial" charset="0"/>
              </a:rPr>
              <a:pPr algn="r" eaLnBrk="1" hangingPunct="1"/>
              <a:t>17</a:t>
            </a:fld>
            <a:endParaRPr lang="en-US" sz="120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985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2D012-2D14-4B21-BD26-05B7F7F75BE2}" type="slidenum">
              <a:rPr lang="en-US"/>
              <a:pPr/>
              <a:t>18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80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964D8-A931-45E3-9D3D-05D780A78623}" type="slidenum">
              <a:rPr lang="en-US"/>
              <a:pPr/>
              <a:t>20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8337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538461-A2CA-46A6-A59D-4F5FB29B6473}" type="slidenum">
              <a:rPr lang="en-US"/>
              <a:pPr/>
              <a:t>25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3458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AFF193-D2D1-4C8E-A0C5-A0DA68801D7C}" type="slidenum">
              <a:rPr lang="en-US"/>
              <a:pPr/>
              <a:t>26</a:t>
            </a:fld>
            <a:endParaRPr lang="en-US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8561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A15FE2-9D78-4C0A-A285-10B9ACE79754}" type="slidenum">
              <a:rPr lang="en-US"/>
              <a:pPr/>
              <a:t>28</a:t>
            </a:fld>
            <a:endParaRPr 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4091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E728C2-9B48-46B9-B1C7-34C3FE0D75B1}" type="slidenum">
              <a:rPr lang="en-US"/>
              <a:pPr/>
              <a:t>29</a:t>
            </a:fld>
            <a:endParaRPr lang="en-US"/>
          </a:p>
        </p:txBody>
      </p:sp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568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0EFBF-2829-42E8-BAA7-F0ED3197240F}" type="slidenum">
              <a:rPr lang="en-US"/>
              <a:pPr/>
              <a:t>30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1628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62D67-1F31-454C-A7A6-62C8425D7887}" type="slidenum">
              <a:rPr lang="en-US"/>
              <a:pPr/>
              <a:t>32</a:t>
            </a:fld>
            <a:endParaRPr lang="en-US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5236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CB2269-DF01-47C3-8728-4E17C4B1A8DF}" type="slidenum">
              <a:rPr lang="en-US"/>
              <a:pPr/>
              <a:t>33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831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2" y="880535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S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8763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228600" y="1701797"/>
            <a:ext cx="8915400" cy="2286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04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5385" y="16764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248400" y="6550223"/>
            <a:ext cx="28956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8: Poisson Model for Counts</a:t>
            </a:r>
            <a:endParaRPr lang="en-US" sz="140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</a:t>
            </a:r>
            <a:r>
              <a:rPr lang="en-US" b="1" dirty="0" smtClean="0"/>
              <a:t>34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r>
              <a:rPr lang="en-US" sz="480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</a:t>
            </a:r>
          </a:p>
          <a:p>
            <a:r>
              <a:rPr lang="en-US" sz="2600"/>
              <a:t>Department of Economics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066800"/>
            <a:ext cx="8305800" cy="17526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264195" name="Rectangle 3"/>
          <p:cNvSpPr>
            <a:spLocks noChangeArrowheads="1"/>
          </p:cNvSpPr>
          <p:nvPr/>
        </p:nvSpPr>
        <p:spPr bwMode="auto">
          <a:xfrm>
            <a:off x="1638300" y="3060107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2438400" y="3687953"/>
            <a:ext cx="4724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Part 8 – </a:t>
            </a:r>
            <a:r>
              <a:rPr lang="en-US" sz="2800" b="1" smtClean="0"/>
              <a:t>The Poisson</a:t>
            </a: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>              </a:t>
            </a:r>
            <a:r>
              <a:rPr lang="en-US" sz="2800" b="1" smtClean="0"/>
              <a:t>Distribution</a:t>
            </a: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Poisson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057400"/>
            <a:ext cx="6400800" cy="3082925"/>
          </a:xfrm>
        </p:spPr>
        <p:txBody>
          <a:bodyPr/>
          <a:lstStyle/>
          <a:p>
            <a:r>
              <a:rPr lang="en-US" dirty="0" smtClean="0"/>
              <a:t>The Poisson distribution</a:t>
            </a:r>
          </a:p>
          <a:p>
            <a:pPr lvl="1"/>
            <a:r>
              <a:rPr lang="en-US" dirty="0" smtClean="0"/>
              <a:t>Distribution for counts of occurrences such as accidents, incidence of disease, arrivals of ‘events’</a:t>
            </a:r>
          </a:p>
          <a:p>
            <a:pPr lvl="1"/>
            <a:r>
              <a:rPr lang="en-US" dirty="0" smtClean="0"/>
              <a:t>Model – useful description of probabilities, not an exact statement of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962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530225"/>
          </a:xfrm>
        </p:spPr>
        <p:txBody>
          <a:bodyPr/>
          <a:lstStyle/>
          <a:p>
            <a:r>
              <a:rPr lang="en-US"/>
              <a:t>Models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7543800" cy="3352800"/>
          </a:xfrm>
        </p:spPr>
        <p:txBody>
          <a:bodyPr/>
          <a:lstStyle/>
          <a:p>
            <a:r>
              <a:rPr lang="en-US"/>
              <a:t>Settings in which the probabilities can only be </a:t>
            </a:r>
            <a:r>
              <a:rPr lang="en-US" smtClean="0"/>
              <a:t>approximated</a:t>
            </a:r>
          </a:p>
          <a:p>
            <a:pPr lvl="1"/>
            <a:r>
              <a:rPr lang="en-US" smtClean="0"/>
              <a:t>Counting events such as gambling admit exact statements of probabilities</a:t>
            </a:r>
          </a:p>
          <a:p>
            <a:pPr lvl="1"/>
            <a:r>
              <a:rPr lang="en-US" smtClean="0"/>
              <a:t>Processes in nature, such as how many people per 1000 observed have a disease, can only be modeled with some accuracy.</a:t>
            </a:r>
            <a:endParaRPr lang="en-US"/>
          </a:p>
          <a:p>
            <a:r>
              <a:rPr lang="en-US"/>
              <a:t>Models “describe” reality but don’t match it exactly</a:t>
            </a:r>
          </a:p>
          <a:p>
            <a:pPr lvl="1"/>
            <a:r>
              <a:rPr lang="en-US"/>
              <a:t>Assumptions are </a:t>
            </a:r>
            <a:r>
              <a:rPr lang="en-US" smtClean="0"/>
              <a:t>descriptive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7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7848600" cy="612775"/>
          </a:xfrm>
        </p:spPr>
        <p:txBody>
          <a:bodyPr/>
          <a:lstStyle/>
          <a:p>
            <a:r>
              <a:rPr lang="en-US" smtClean="0"/>
              <a:t>Start with a Bernoulli </a:t>
            </a:r>
            <a:r>
              <a:rPr lang="en-US"/>
              <a:t>Random Variable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2362200"/>
            <a:ext cx="5715000" cy="2819400"/>
          </a:xfrm>
        </p:spPr>
        <p:txBody>
          <a:bodyPr/>
          <a:lstStyle/>
          <a:p>
            <a:r>
              <a:rPr lang="en-US" sz="2600">
                <a:cs typeface="Arial" charset="0"/>
                <a:sym typeface="Wingdings" pitchFamily="2" charset="2"/>
              </a:rPr>
              <a:t>X  =  0 or 1</a:t>
            </a:r>
          </a:p>
          <a:p>
            <a:r>
              <a:rPr lang="en-US" sz="2600">
                <a:cs typeface="Arial" charset="0"/>
                <a:sym typeface="Wingdings" pitchFamily="2" charset="2"/>
              </a:rPr>
              <a:t>Probabilities:  P(X = 1) = </a:t>
            </a:r>
            <a:r>
              <a:rPr lang="el-GR" sz="2600">
                <a:cs typeface="Arial" charset="0"/>
                <a:sym typeface="Wingdings" pitchFamily="2" charset="2"/>
              </a:rPr>
              <a:t>θ</a:t>
            </a:r>
          </a:p>
          <a:p>
            <a:r>
              <a:rPr lang="en-US" sz="2600">
                <a:cs typeface="Arial" charset="0"/>
                <a:sym typeface="Wingdings" pitchFamily="2" charset="2"/>
              </a:rPr>
              <a:t>                       P(X = 0) = 1 – </a:t>
            </a:r>
            <a:r>
              <a:rPr lang="el-GR" sz="2600">
                <a:cs typeface="Arial" charset="0"/>
                <a:sym typeface="Wingdings" pitchFamily="2" charset="2"/>
              </a:rPr>
              <a:t>θ</a:t>
            </a:r>
            <a:endParaRPr lang="en-US" sz="2600">
              <a:cs typeface="Arial" charset="0"/>
              <a:sym typeface="Wingdings" pitchFamily="2" charset="2"/>
            </a:endParaRPr>
          </a:p>
          <a:p>
            <a:r>
              <a:rPr lang="en-US" sz="2600">
                <a:cs typeface="Arial" charset="0"/>
                <a:sym typeface="Wingdings" pitchFamily="2" charset="2"/>
              </a:rPr>
              <a:t>(X = 0 or 1 corresponds to an event occurring or not occurring)</a:t>
            </a:r>
            <a:endParaRPr lang="el-GR" sz="2600">
              <a:cs typeface="Arial" charset="0"/>
              <a:sym typeface="Wingdings" pitchFamily="2" charset="2"/>
            </a:endParaRPr>
          </a:p>
          <a:p>
            <a:endParaRPr lang="en-US" sz="260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6716" y="2209800"/>
            <a:ext cx="2862484" cy="249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r>
              <a:rPr lang="en-US"/>
              <a:t>Counting Rules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286000"/>
            <a:ext cx="7315200" cy="3200400"/>
          </a:xfrm>
        </p:spPr>
        <p:txBody>
          <a:bodyPr/>
          <a:lstStyle/>
          <a:p>
            <a:r>
              <a:rPr lang="en-US"/>
              <a:t>If trials are independent, with constant success probability </a:t>
            </a:r>
            <a:r>
              <a:rPr lang="el-GR">
                <a:cs typeface="Arial" charset="0"/>
                <a:sym typeface="Wingdings" pitchFamily="2" charset="2"/>
              </a:rPr>
              <a:t>θ</a:t>
            </a:r>
            <a:r>
              <a:rPr lang="en-US">
                <a:cs typeface="Arial" charset="0"/>
              </a:rPr>
              <a:t>, then </a:t>
            </a:r>
            <a:r>
              <a:rPr lang="en-US" smtClean="0">
                <a:solidFill>
                  <a:srgbClr val="FF0000"/>
                </a:solidFill>
                <a:cs typeface="Arial" charset="0"/>
              </a:rPr>
              <a:t>Bernoulli</a:t>
            </a:r>
            <a:r>
              <a:rPr lang="en-US" smtClean="0">
                <a:cs typeface="Arial" charset="0"/>
              </a:rPr>
              <a:t> </a:t>
            </a:r>
            <a:r>
              <a:rPr lang="en-US">
                <a:cs typeface="Arial" charset="0"/>
              </a:rPr>
              <a:t>and </a:t>
            </a:r>
            <a:r>
              <a:rPr lang="en-US">
                <a:solidFill>
                  <a:srgbClr val="FF0000"/>
                </a:solidFill>
                <a:cs typeface="Arial" charset="0"/>
              </a:rPr>
              <a:t>binomial</a:t>
            </a:r>
            <a:r>
              <a:rPr lang="en-US">
                <a:cs typeface="Arial" charset="0"/>
              </a:rPr>
              <a:t> distributions give the exact probabilities of the outcomes.  </a:t>
            </a:r>
          </a:p>
          <a:p>
            <a:pPr lvl="1"/>
            <a:r>
              <a:rPr lang="en-US">
                <a:cs typeface="Arial" charset="0"/>
              </a:rPr>
              <a:t>They are counting rules.  </a:t>
            </a:r>
          </a:p>
          <a:p>
            <a:pPr lvl="1"/>
            <a:r>
              <a:rPr lang="en-US">
                <a:cs typeface="Arial" charset="0"/>
              </a:rPr>
              <a:t>The “assumptions” are met in reality.</a:t>
            </a:r>
            <a:endParaRPr lang="el-G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530225"/>
          </a:xfrm>
        </p:spPr>
        <p:txBody>
          <a:bodyPr/>
          <a:lstStyle/>
          <a:p>
            <a:r>
              <a:rPr lang="en-US" smtClean="0"/>
              <a:t>Counting Events in Time and Space</a:t>
            </a:r>
            <a:endParaRPr lang="en-US"/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80772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900" smtClean="0"/>
              <a:t>Many </a:t>
            </a:r>
            <a:r>
              <a:rPr lang="en-US" sz="1900"/>
              <a:t>common settings isolated in space or </a:t>
            </a:r>
            <a:r>
              <a:rPr lang="en-US" sz="1900" smtClean="0"/>
              <a:t>time</a:t>
            </a:r>
          </a:p>
          <a:p>
            <a:pPr>
              <a:lnSpc>
                <a:spcPct val="80000"/>
              </a:lnSpc>
            </a:pPr>
            <a:r>
              <a:rPr lang="en-US" sz="1900" smtClean="0"/>
              <a:t>Events happen within fixed intervals or fixed spaces, one at a time.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E.g., in one second intervals, email or phone messages arrive at a switch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E.g., in square kilometers or groups of specific sizes, individuals have a particular disease.</a:t>
            </a:r>
            <a:endParaRPr lang="en-US" sz="1800"/>
          </a:p>
          <a:p>
            <a:pPr>
              <a:lnSpc>
                <a:spcPct val="80000"/>
              </a:lnSpc>
            </a:pPr>
            <a:r>
              <a:rPr lang="en-US" sz="1900" smtClean="0"/>
              <a:t>Examples</a:t>
            </a:r>
            <a:endParaRPr lang="en-US" sz="1900"/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FF0000"/>
                </a:solidFill>
              </a:rPr>
              <a:t>Phone calls that arrive at a switch per second.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0000FF"/>
                </a:solidFill>
              </a:rPr>
              <a:t>Customers that arrive at a service point per minute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solidFill>
                  <a:srgbClr val="FF0000"/>
                </a:solidFill>
              </a:rPr>
              <a:t>Number </a:t>
            </a:r>
            <a:r>
              <a:rPr lang="en-US" sz="1800">
                <a:solidFill>
                  <a:srgbClr val="FF0000"/>
                </a:solidFill>
              </a:rPr>
              <a:t>of accidents per </a:t>
            </a:r>
            <a:r>
              <a:rPr lang="en-US" sz="1800" smtClean="0">
                <a:solidFill>
                  <a:srgbClr val="FF0000"/>
                </a:solidFill>
              </a:rPr>
              <a:t>month at </a:t>
            </a:r>
            <a:r>
              <a:rPr lang="en-US" sz="1800">
                <a:solidFill>
                  <a:srgbClr val="FF0000"/>
                </a:solidFill>
              </a:rPr>
              <a:t>a given location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0000FF"/>
                </a:solidFill>
              </a:rPr>
              <a:t>Number of buy orders per minute for a certain stock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009900"/>
                </a:solidFill>
              </a:rPr>
              <a:t>Number of individuals who have a disease in a large population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FF0000"/>
                </a:solidFill>
              </a:rPr>
              <a:t>Number of plants of a given species per square </a:t>
            </a:r>
            <a:r>
              <a:rPr lang="en-US" sz="1800" smtClean="0">
                <a:solidFill>
                  <a:srgbClr val="FF0000"/>
                </a:solidFill>
              </a:rPr>
              <a:t>kilometer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solidFill>
                  <a:srgbClr val="0000FF"/>
                </a:solidFill>
              </a:rPr>
              <a:t>Number of derogatory reports in a credit history</a:t>
            </a:r>
            <a:endParaRPr lang="en-US" sz="180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900"/>
              <a:t>In principle, </a:t>
            </a:r>
            <a:r>
              <a:rPr lang="en-US" sz="1900" smtClean="0"/>
              <a:t>X, </a:t>
            </a:r>
            <a:r>
              <a:rPr lang="en-US" sz="1900"/>
              <a:t>the number of occurrences, could be huge (essentially </a:t>
            </a:r>
            <a:r>
              <a:rPr lang="en-US" sz="1900" smtClean="0"/>
              <a:t>unlimited)</a:t>
            </a:r>
            <a:endParaRPr lang="en-US" sz="1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1"/>
            <a:ext cx="8229600" cy="914400"/>
          </a:xfrm>
        </p:spPr>
        <p:txBody>
          <a:bodyPr/>
          <a:lstStyle/>
          <a:p>
            <a:r>
              <a:rPr lang="en-US"/>
              <a:t>Disease Incidence</a:t>
            </a:r>
          </a:p>
        </p:txBody>
      </p:sp>
      <p:pic>
        <p:nvPicPr>
          <p:cNvPr id="27443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371600"/>
            <a:ext cx="4481513" cy="444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4438" name="Text Box 6"/>
          <p:cNvSpPr txBox="1">
            <a:spLocks noChangeArrowheads="1"/>
          </p:cNvSpPr>
          <p:nvPr/>
        </p:nvSpPr>
        <p:spPr bwMode="auto">
          <a:xfrm>
            <a:off x="281299" y="2209800"/>
            <a:ext cx="35814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How many people per 1,000 in Nassau County have diabetes?  The rate is about 7</a:t>
            </a:r>
            <a:r>
              <a:rPr lang="en-US" dirty="0" smtClean="0"/>
              <a:t> </a:t>
            </a:r>
            <a:r>
              <a:rPr lang="en-US" dirty="0"/>
              <a:t>per 1,000.  If tracts have 1,000 people in them, then the expected number of occurrences per tract is </a:t>
            </a:r>
            <a:r>
              <a:rPr lang="en-US" dirty="0" smtClean="0"/>
              <a:t>7 </a:t>
            </a:r>
            <a:r>
              <a:rPr lang="en-US" dirty="0"/>
              <a:t>cases.  The distribution of the number of cases in a given tract should be Poisson with  </a:t>
            </a:r>
            <a:r>
              <a:rPr lang="el-GR" dirty="0">
                <a:cs typeface="Arial" charset="0"/>
              </a:rPr>
              <a:t>λ</a:t>
            </a:r>
            <a:r>
              <a:rPr lang="en-US" dirty="0">
                <a:cs typeface="Arial" charset="0"/>
              </a:rPr>
              <a:t> = 7.0.</a:t>
            </a:r>
            <a:endParaRPr lang="el-GR" dirty="0">
              <a:cs typeface="Arial" charset="0"/>
            </a:endParaRPr>
          </a:p>
        </p:txBody>
      </p:sp>
      <p:sp>
        <p:nvSpPr>
          <p:cNvPr id="274439" name="Oval 7"/>
          <p:cNvSpPr>
            <a:spLocks noChangeArrowheads="1"/>
          </p:cNvSpPr>
          <p:nvPr/>
        </p:nvSpPr>
        <p:spPr bwMode="auto">
          <a:xfrm>
            <a:off x="5181600" y="24384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0" name="Oval 8"/>
          <p:cNvSpPr>
            <a:spLocks noChangeArrowheads="1"/>
          </p:cNvSpPr>
          <p:nvPr/>
        </p:nvSpPr>
        <p:spPr bwMode="auto">
          <a:xfrm>
            <a:off x="5257800" y="28956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1" name="Oval 9"/>
          <p:cNvSpPr>
            <a:spLocks noChangeArrowheads="1"/>
          </p:cNvSpPr>
          <p:nvPr/>
        </p:nvSpPr>
        <p:spPr bwMode="auto">
          <a:xfrm>
            <a:off x="4724400" y="32004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2" name="Oval 10"/>
          <p:cNvSpPr>
            <a:spLocks noChangeArrowheads="1"/>
          </p:cNvSpPr>
          <p:nvPr/>
        </p:nvSpPr>
        <p:spPr bwMode="auto">
          <a:xfrm>
            <a:off x="5334000" y="36576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3" name="Oval 11"/>
          <p:cNvSpPr>
            <a:spLocks noChangeArrowheads="1"/>
          </p:cNvSpPr>
          <p:nvPr/>
        </p:nvSpPr>
        <p:spPr bwMode="auto">
          <a:xfrm>
            <a:off x="6019800" y="31242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4" name="Oval 12"/>
          <p:cNvSpPr>
            <a:spLocks noChangeArrowheads="1"/>
          </p:cNvSpPr>
          <p:nvPr/>
        </p:nvSpPr>
        <p:spPr bwMode="auto">
          <a:xfrm>
            <a:off x="5867400" y="25146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5" name="Oval 13"/>
          <p:cNvSpPr>
            <a:spLocks noChangeArrowheads="1"/>
          </p:cNvSpPr>
          <p:nvPr/>
        </p:nvSpPr>
        <p:spPr bwMode="auto">
          <a:xfrm>
            <a:off x="6629400" y="38100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6" name="Oval 14"/>
          <p:cNvSpPr>
            <a:spLocks noChangeArrowheads="1"/>
          </p:cNvSpPr>
          <p:nvPr/>
        </p:nvSpPr>
        <p:spPr bwMode="auto">
          <a:xfrm>
            <a:off x="4953000" y="41910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47" name="Oval 15"/>
          <p:cNvSpPr>
            <a:spLocks noChangeArrowheads="1"/>
          </p:cNvSpPr>
          <p:nvPr/>
        </p:nvSpPr>
        <p:spPr bwMode="auto">
          <a:xfrm>
            <a:off x="7010400" y="2514600"/>
            <a:ext cx="457200" cy="304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315200" cy="879475"/>
          </a:xfrm>
        </p:spPr>
        <p:txBody>
          <a:bodyPr/>
          <a:lstStyle/>
          <a:p>
            <a:r>
              <a:rPr lang="en-US" sz="4000"/>
              <a:t>Diabetes Incidence </a:t>
            </a:r>
            <a:r>
              <a:rPr lang="en-US" sz="4000" smtClean="0"/>
              <a:t>Per </a:t>
            </a:r>
            <a:r>
              <a:rPr lang="en-US" sz="4000"/>
              <a:t>1000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5000" y="5650468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http://www.cdc.gov/diabetes/statistics/incidence/fig3.htm</a:t>
            </a:r>
          </a:p>
        </p:txBody>
      </p:sp>
      <p:pic>
        <p:nvPicPr>
          <p:cNvPr id="2498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3538" y="1390650"/>
            <a:ext cx="58769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0000FF"/>
                </a:solidFill>
              </a:rPr>
              <a:t>A Poisson ‘Regression:’  The mean depends on age and year.</a:t>
            </a:r>
          </a:p>
          <a:p>
            <a:r>
              <a:rPr lang="en-US" sz="2000" b="1" smtClean="0">
                <a:solidFill>
                  <a:srgbClr val="0000FF"/>
                </a:solidFill>
              </a:rPr>
              <a:t>E[Cases(per 1000) | Age,Year] = a function of Age and Year.</a:t>
            </a:r>
            <a:endParaRPr lang="en-US" sz="2000" b="1">
              <a:solidFill>
                <a:srgbClr val="0000FF"/>
              </a:solidFill>
            </a:endParaRPr>
          </a:p>
        </p:txBody>
      </p:sp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062" y="1981200"/>
            <a:ext cx="73818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492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1371600"/>
            <a:ext cx="7010400" cy="304800"/>
          </a:xfrm>
        </p:spPr>
        <p:txBody>
          <a:bodyPr anchor="b"/>
          <a:lstStyle/>
          <a:p>
            <a:r>
              <a:rPr lang="en-US" sz="2400" dirty="0"/>
              <a:t>Doctor </a:t>
            </a:r>
            <a:r>
              <a:rPr lang="en-US" sz="2400" dirty="0" smtClean="0"/>
              <a:t>visits in the last year by people in </a:t>
            </a:r>
            <a:r>
              <a:rPr lang="en-US" sz="2400" dirty="0"/>
              <a:t>a sample of </a:t>
            </a:r>
            <a:r>
              <a:rPr lang="en-US" sz="2400" dirty="0" smtClean="0"/>
              <a:t>27,326:  A Poisson Process</a:t>
            </a:r>
            <a:endParaRPr lang="en-US" sz="2400" dirty="0"/>
          </a:p>
        </p:txBody>
      </p:sp>
      <p:pic>
        <p:nvPicPr>
          <p:cNvPr id="3717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78025"/>
            <a:ext cx="68580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758825"/>
            <a:ext cx="7010400" cy="1222375"/>
          </a:xfrm>
        </p:spPr>
        <p:txBody>
          <a:bodyPr anchor="b"/>
          <a:lstStyle/>
          <a:p>
            <a:r>
              <a:rPr lang="en-US" sz="2800" dirty="0"/>
              <a:t>Application: Major Derogatory </a:t>
            </a:r>
            <a:r>
              <a:rPr lang="en-US" sz="2800" dirty="0" smtClean="0"/>
              <a:t>Reports in Credit Application Files</a:t>
            </a:r>
            <a:endParaRPr lang="en-US" sz="2800" dirty="0"/>
          </a:p>
        </p:txBody>
      </p:sp>
      <p:sp>
        <p:nvSpPr>
          <p:cNvPr id="369667" name="Text Box 4"/>
          <p:cNvSpPr txBox="1">
            <a:spLocks noChangeArrowheads="1"/>
          </p:cNvSpPr>
          <p:nvPr/>
        </p:nvSpPr>
        <p:spPr bwMode="auto">
          <a:xfrm>
            <a:off x="381000" y="2362200"/>
            <a:ext cx="2895600" cy="2246769"/>
          </a:xfrm>
          <a:prstGeom prst="rect">
            <a:avLst/>
          </a:prstGeom>
          <a:noFill/>
          <a:ln w="127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charset="0"/>
                <a:cs typeface="Arial" charset="0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charset="0"/>
                <a:cs typeface="Arial" charset="0"/>
              </a:rPr>
              <a:t>N = 13,777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charset="0"/>
                <a:cs typeface="Arial" charset="0"/>
              </a:rPr>
              <a:t>Number of major derogatory reports in 1 </a:t>
            </a:r>
            <a:r>
              <a:rPr lang="en-US" sz="2000" smtClean="0">
                <a:latin typeface="Tahoma" charset="0"/>
                <a:cs typeface="Arial" charset="0"/>
              </a:rPr>
              <a:t>year</a:t>
            </a:r>
            <a:endParaRPr lang="en-US" sz="2000">
              <a:latin typeface="Tahoma" charset="0"/>
              <a:cs typeface="Arial" charset="0"/>
            </a:endParaRPr>
          </a:p>
        </p:txBody>
      </p:sp>
      <p:pic>
        <p:nvPicPr>
          <p:cNvPr id="3696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1486" y="2438400"/>
            <a:ext cx="4953000" cy="35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/>
              <a:t>Poisson </a:t>
            </a:r>
            <a:r>
              <a:rPr lang="en-US" i="1" u="sng"/>
              <a:t>Model</a:t>
            </a:r>
            <a:r>
              <a:rPr lang="en-US"/>
              <a:t> for </a:t>
            </a:r>
            <a:r>
              <a:rPr lang="en-US" smtClean="0"/>
              <a:t>Counts of Events</a:t>
            </a:r>
            <a:endParaRPr lang="en-US"/>
          </a:p>
        </p:txBody>
      </p:sp>
      <p:pic>
        <p:nvPicPr>
          <p:cNvPr id="199684" name="Picture 4" descr="Simeon_Poiss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27273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9686" name="Text Box 6"/>
          <p:cNvSpPr txBox="1">
            <a:spLocks noChangeArrowheads="1"/>
          </p:cNvSpPr>
          <p:nvPr/>
        </p:nvSpPr>
        <p:spPr bwMode="auto">
          <a:xfrm>
            <a:off x="4191000" y="4876800"/>
            <a:ext cx="3733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 u="sng"/>
              <a:t>P</a:t>
            </a:r>
            <a:r>
              <a:rPr lang="en-US" sz="2400" b="1"/>
              <a:t>oisson </a:t>
            </a:r>
          </a:p>
          <a:p>
            <a:r>
              <a:rPr lang="en-US" sz="2400" b="1"/>
              <a:t>(</a:t>
            </a:r>
            <a:r>
              <a:rPr lang="en-US" b="1"/>
              <a:t>Siméon Denis, Fr. 1781-1840</a:t>
            </a:r>
            <a:r>
              <a:rPr lang="en-US"/>
              <a:t> </a:t>
            </a:r>
            <a:r>
              <a:rPr lang="en-US" sz="2400" b="1"/>
              <a:t>)</a:t>
            </a:r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049462" y="1885349"/>
            <a:ext cx="1828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u="sng"/>
              <a:t>p</a:t>
            </a:r>
            <a:r>
              <a:rPr lang="en-US" sz="2800" b="1"/>
              <a:t>oisson</a:t>
            </a:r>
          </a:p>
        </p:txBody>
      </p:sp>
      <p:pic>
        <p:nvPicPr>
          <p:cNvPr id="199688" name="Picture 8" descr="fis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52600"/>
            <a:ext cx="3581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010400" cy="1527175"/>
          </a:xfrm>
        </p:spPr>
        <p:txBody>
          <a:bodyPr/>
          <a:lstStyle/>
          <a:p>
            <a:r>
              <a:rPr lang="en-US"/>
              <a:t>Poisson </a:t>
            </a:r>
            <a:r>
              <a:rPr lang="en-US" b="1">
                <a:solidFill>
                  <a:srgbClr val="FF0000"/>
                </a:solidFill>
              </a:rPr>
              <a:t>Model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idx="1"/>
          </p:nvPr>
        </p:nvSpPr>
        <p:spPr>
          <a:xfrm>
            <a:off x="666750" y="1828800"/>
            <a:ext cx="7391400" cy="2286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  The Poisson distribution is a </a:t>
            </a:r>
            <a:r>
              <a:rPr lang="en-US" b="1">
                <a:solidFill>
                  <a:srgbClr val="FF0000"/>
                </a:solidFill>
              </a:rPr>
              <a:t>model</a:t>
            </a:r>
            <a:r>
              <a:rPr lang="en-US"/>
              <a:t> that fits situations such as these very well.</a:t>
            </a:r>
          </a:p>
        </p:txBody>
      </p:sp>
      <p:graphicFrame>
        <p:nvGraphicFramePr>
          <p:cNvPr id="239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985713"/>
              </p:ext>
            </p:extLst>
          </p:nvPr>
        </p:nvGraphicFramePr>
        <p:xfrm>
          <a:off x="1066800" y="2811463"/>
          <a:ext cx="6629400" cy="998537"/>
        </p:xfrm>
        <a:graphic>
          <a:graphicData uri="http://schemas.openxmlformats.org/presentationml/2006/ole">
            <p:oleObj spid="_x0000_s239645" name="Equation" r:id="rId4" imgW="2362200" imgH="355600" progId="Equation.DSMT4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4400" y="4267200"/>
            <a:ext cx="7620000" cy="646331"/>
          </a:xfrm>
          <a:prstGeom prst="rect">
            <a:avLst/>
          </a:prstGeom>
          <a:solidFill>
            <a:srgbClr val="00CC00">
              <a:alpha val="21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</a:t>
            </a:r>
            <a:r>
              <a:rPr lang="en-US" smtClean="0"/>
              <a:t> is the base of the natural logarithms, approximately equal to 2.7183.</a:t>
            </a:r>
            <a:endParaRPr lang="en-US"/>
          </a:p>
          <a:p>
            <a:r>
              <a:rPr lang="en-US"/>
              <a:t>e</a:t>
            </a:r>
            <a:r>
              <a:rPr lang="en-US" baseline="30000" smtClean="0"/>
              <a:t>something</a:t>
            </a:r>
            <a:r>
              <a:rPr lang="en-US" smtClean="0"/>
              <a:t> </a:t>
            </a:r>
            <a:r>
              <a:rPr lang="en-US" baseline="30000" smtClean="0"/>
              <a:t> </a:t>
            </a:r>
            <a:r>
              <a:rPr lang="en-US" smtClean="0"/>
              <a:t>is often written as the exponential function, exp(something)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r>
              <a:rPr lang="en-US"/>
              <a:t>Poisson Variable</a:t>
            </a:r>
          </a:p>
        </p:txBody>
      </p:sp>
      <p:graphicFrame>
        <p:nvGraphicFramePr>
          <p:cNvPr id="306179" name="Object 3"/>
          <p:cNvGraphicFramePr>
            <a:graphicFrameLocks noChangeAspect="1"/>
          </p:cNvGraphicFramePr>
          <p:nvPr/>
        </p:nvGraphicFramePr>
        <p:xfrm>
          <a:off x="685800" y="1981200"/>
          <a:ext cx="4419600" cy="2946400"/>
        </p:xfrm>
        <a:graphic>
          <a:graphicData uri="http://schemas.openxmlformats.org/presentationml/2006/ole">
            <p:oleObj spid="_x0000_s306227" name="Graph" r:id="rId4" imgW="5486400" imgH="3657600" progId="MtbGraph.Document">
              <p:embed/>
            </p:oleObj>
          </a:graphicData>
        </a:graphic>
      </p:graphicFrame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5562600" y="2133600"/>
            <a:ext cx="3200400" cy="2169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X is the random variable</a:t>
            </a:r>
          </a:p>
          <a:p>
            <a:pPr>
              <a:spcBef>
                <a:spcPct val="50000"/>
              </a:spcBef>
            </a:pPr>
            <a:r>
              <a:rPr lang="el-GR" b="1">
                <a:cs typeface="Arial" charset="0"/>
              </a:rPr>
              <a:t>λ</a:t>
            </a:r>
            <a:r>
              <a:rPr lang="en-US" b="1">
                <a:cs typeface="Arial" charset="0"/>
              </a:rPr>
              <a:t> is the mean of x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is the standard deviation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The figure shows P[X=x] for a Poisson variable with </a:t>
            </a:r>
            <a:r>
              <a:rPr lang="el-GR" b="1">
                <a:cs typeface="Arial" charset="0"/>
              </a:rPr>
              <a:t>λ</a:t>
            </a:r>
            <a:r>
              <a:rPr lang="en-US" b="1">
                <a:cs typeface="Arial" charset="0"/>
              </a:rPr>
              <a:t> = 4.</a:t>
            </a:r>
            <a:endParaRPr lang="el-GR" b="1">
              <a:cs typeface="Arial" charset="0"/>
            </a:endParaRPr>
          </a:p>
        </p:txBody>
      </p:sp>
      <p:graphicFrame>
        <p:nvGraphicFramePr>
          <p:cNvPr id="306181" name="Object 5"/>
          <p:cNvGraphicFramePr>
            <a:graphicFrameLocks noChangeAspect="1"/>
          </p:cNvGraphicFramePr>
          <p:nvPr/>
        </p:nvGraphicFramePr>
        <p:xfrm>
          <a:off x="5524500" y="2943225"/>
          <a:ext cx="457200" cy="381000"/>
        </p:xfrm>
        <a:graphic>
          <a:graphicData uri="http://schemas.openxmlformats.org/presentationml/2006/ole">
            <p:oleObj spid="_x0000_s306228" name="Equation" r:id="rId5" imgW="228600" imgH="190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620000" cy="1527175"/>
          </a:xfrm>
        </p:spPr>
        <p:txBody>
          <a:bodyPr/>
          <a:lstStyle/>
          <a:p>
            <a:r>
              <a:rPr lang="en-US" dirty="0"/>
              <a:t>Poisson Distribution of </a:t>
            </a:r>
            <a:r>
              <a:rPr lang="en-US" dirty="0" smtClean="0"/>
              <a:t>Disease: </a:t>
            </a:r>
            <a:r>
              <a:rPr lang="en-US" dirty="0"/>
              <a:t>Cases in 1000 </a:t>
            </a:r>
            <a:r>
              <a:rPr lang="en-US" dirty="0" smtClean="0"/>
              <a:t>Draws with Mean 7</a:t>
            </a:r>
            <a:endParaRPr lang="en-US" dirty="0"/>
          </a:p>
        </p:txBody>
      </p:sp>
      <p:graphicFrame>
        <p:nvGraphicFramePr>
          <p:cNvPr id="280582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65500229"/>
              </p:ext>
            </p:extLst>
          </p:nvPr>
        </p:nvGraphicFramePr>
        <p:xfrm>
          <a:off x="1866900" y="2362200"/>
          <a:ext cx="5410200" cy="3606800"/>
        </p:xfrm>
        <a:graphic>
          <a:graphicData uri="http://schemas.openxmlformats.org/presentationml/2006/ole">
            <p:oleObj spid="_x0000_s280606" name="Graph" r:id="rId4" imgW="5486400" imgH="3657600" progId="MtbGraph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0"/>
            <a:ext cx="7010400" cy="304800"/>
          </a:xfrm>
        </p:spPr>
        <p:txBody>
          <a:bodyPr anchor="b"/>
          <a:lstStyle/>
          <a:p>
            <a:r>
              <a:rPr lang="en-US" sz="2400" dirty="0"/>
              <a:t>Doctor </a:t>
            </a:r>
            <a:r>
              <a:rPr lang="en-US" sz="2400" dirty="0" smtClean="0"/>
              <a:t>visits by people in </a:t>
            </a:r>
            <a:r>
              <a:rPr lang="en-US" sz="2400" dirty="0"/>
              <a:t>a sample of </a:t>
            </a:r>
            <a:r>
              <a:rPr lang="en-US" sz="2400" dirty="0" smtClean="0"/>
              <a:t>27,326.  Mean Equals About 0.7</a:t>
            </a:r>
            <a:endParaRPr lang="en-US" sz="2400" dirty="0"/>
          </a:p>
        </p:txBody>
      </p:sp>
      <p:pic>
        <p:nvPicPr>
          <p:cNvPr id="3717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580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127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5791200" cy="1143000"/>
          </a:xfrm>
        </p:spPr>
        <p:txBody>
          <a:bodyPr/>
          <a:lstStyle/>
          <a:p>
            <a:r>
              <a:rPr lang="en-US" dirty="0"/>
              <a:t>V2 Rocket Hits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1000" y="2247900"/>
            <a:ext cx="84582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 dirty="0"/>
              <a:t>576 0.25Km</a:t>
            </a:r>
            <a:r>
              <a:rPr lang="en-US" b="1" baseline="30000" dirty="0"/>
              <a:t>2</a:t>
            </a:r>
            <a:r>
              <a:rPr lang="en-US" b="1" dirty="0"/>
              <a:t> areas of South London in a grid (24 by 24)</a:t>
            </a:r>
          </a:p>
          <a:p>
            <a:pPr eaLnBrk="0" hangingPunct="0">
              <a:spcBef>
                <a:spcPct val="50000"/>
              </a:spcBef>
            </a:pPr>
            <a:r>
              <a:rPr lang="en-US" b="1" dirty="0"/>
              <a:t>535 rockets were fired randomly into the grid = n</a:t>
            </a:r>
          </a:p>
          <a:p>
            <a:pPr eaLnBrk="0" hangingPunct="0">
              <a:spcBef>
                <a:spcPct val="50000"/>
              </a:spcBef>
            </a:pPr>
            <a:r>
              <a:rPr lang="en-US" b="1" dirty="0"/>
              <a:t>P(a rocket hits a particular grid area) = 1/576 = 0.001736 = </a:t>
            </a:r>
            <a:r>
              <a:rPr lang="el-GR" b="1" dirty="0">
                <a:cs typeface="Arial" panose="020B0604020202020204" pitchFamily="34" charset="0"/>
              </a:rPr>
              <a:t>θ</a:t>
            </a:r>
          </a:p>
          <a:p>
            <a:pPr eaLnBrk="0" hangingPunct="0">
              <a:spcBef>
                <a:spcPct val="50000"/>
              </a:spcBef>
            </a:pPr>
            <a:r>
              <a:rPr lang="en-US" b="1" dirty="0"/>
              <a:t>Expected number of rocket hits in a particular area = 535/576 = 0.92882</a:t>
            </a:r>
          </a:p>
          <a:p>
            <a:pPr eaLnBrk="0" hangingPunct="0">
              <a:spcBef>
                <a:spcPct val="50000"/>
              </a:spcBef>
            </a:pPr>
            <a:r>
              <a:rPr lang="en-US" b="1" dirty="0"/>
              <a:t>How many rockets will hit any particular area?  0,1,2,… could be anything up to 535.</a:t>
            </a:r>
          </a:p>
          <a:p>
            <a:pPr eaLnBrk="0" hangingPunct="0">
              <a:spcBef>
                <a:spcPct val="50000"/>
              </a:spcBef>
            </a:pPr>
            <a:r>
              <a:rPr lang="en-US" b="1" dirty="0"/>
              <a:t>The 0.9288 is the </a:t>
            </a:r>
            <a:r>
              <a:rPr lang="el-GR" b="1" dirty="0">
                <a:cs typeface="Arial" panose="020B0604020202020204" pitchFamily="34" charset="0"/>
              </a:rPr>
              <a:t>λ</a:t>
            </a:r>
            <a:r>
              <a:rPr lang="en-US" b="1" dirty="0">
                <a:cs typeface="Arial" panose="020B0604020202020204" pitchFamily="34" charset="0"/>
              </a:rPr>
              <a:t> for the Poisson distribution:</a:t>
            </a:r>
            <a:endParaRPr lang="el-GR" b="1" dirty="0">
              <a:cs typeface="Arial" panose="020B0604020202020204" pitchFamily="34" charset="0"/>
            </a:endParaRP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4553492"/>
              </p:ext>
            </p:extLst>
          </p:nvPr>
        </p:nvGraphicFramePr>
        <p:xfrm>
          <a:off x="381000" y="4948238"/>
          <a:ext cx="6638925" cy="1071562"/>
        </p:xfrm>
        <a:graphic>
          <a:graphicData uri="http://schemas.openxmlformats.org/presentationml/2006/ole">
            <p:oleObj spid="_x0000_s307211" name="Equation" r:id="rId4" imgW="2362200" imgH="381000" progId="Equation.DSMT4">
              <p:embed/>
            </p:oleObj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0"/>
            <a:ext cx="68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16/28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638800" y="930275"/>
            <a:ext cx="3429000" cy="1203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</a:rPr>
              <a:t>Adapted from Richard Isaac, The Pleasures of Probability, Springer Verlag, 1995, pp. 99-101.</a:t>
            </a:r>
          </a:p>
        </p:txBody>
      </p:sp>
    </p:spTree>
    <p:extLst>
      <p:ext uri="{BB962C8B-B14F-4D97-AF65-F5344CB8AC3E}">
        <p14:creationId xmlns:p14="http://schemas.microsoft.com/office/powerpoint/2010/main" xmlns="" val="358524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143000"/>
            <a:ext cx="7596188" cy="5250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0388"/>
            <a:ext cx="8001000" cy="568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838200" y="17526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838200" y="60198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838200" y="55626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838200" y="51054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838200" y="46482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838200" y="41910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838200" y="36576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838200" y="32004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838200" y="27432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838200" y="22860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838200" y="12192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838200" y="762000"/>
            <a:ext cx="8001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13716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19050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25146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31242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36576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42672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48768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4864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60960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67818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75438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80772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8839200" y="609600"/>
            <a:ext cx="0" cy="5638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838200" y="6202362"/>
            <a:ext cx="815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  1           2            3            4            5           6            7              8            9           10             11            12          13</a:t>
            </a:r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381000" y="381000"/>
            <a:ext cx="457200" cy="585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1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2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3</a:t>
            </a:r>
          </a:p>
          <a:p>
            <a:pPr eaLnBrk="0" hangingPunct="0">
              <a:spcBef>
                <a:spcPct val="50000"/>
              </a:spcBef>
            </a:pPr>
            <a:endParaRPr lang="en-US" sz="1200" b="1">
              <a:solidFill>
                <a:schemeClr val="tx2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4</a:t>
            </a:r>
          </a:p>
          <a:p>
            <a:pPr eaLnBrk="0" hangingPunct="0">
              <a:spcBef>
                <a:spcPct val="50000"/>
              </a:spcBef>
            </a:pPr>
            <a:endParaRPr lang="en-US" sz="1200" b="1">
              <a:solidFill>
                <a:schemeClr val="tx2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5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6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7</a:t>
            </a:r>
          </a:p>
          <a:p>
            <a:pPr eaLnBrk="0" hangingPunct="0">
              <a:spcBef>
                <a:spcPct val="50000"/>
              </a:spcBef>
            </a:pPr>
            <a:endParaRPr lang="en-US" sz="1200" b="1">
              <a:solidFill>
                <a:schemeClr val="tx2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8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9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10</a:t>
            </a:r>
            <a:br>
              <a:rPr lang="en-US" sz="1200" b="1">
                <a:solidFill>
                  <a:schemeClr val="tx2"/>
                </a:solidFill>
              </a:rPr>
            </a:br>
            <a:endParaRPr lang="en-US" sz="1200" b="1">
              <a:solidFill>
                <a:schemeClr val="tx2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11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12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/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11295" name="AutoShape 31"/>
          <p:cNvSpPr>
            <a:spLocks noChangeArrowheads="1"/>
          </p:cNvSpPr>
          <p:nvPr/>
        </p:nvSpPr>
        <p:spPr bwMode="auto">
          <a:xfrm>
            <a:off x="7620000" y="3276600"/>
            <a:ext cx="2286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 flipV="1">
            <a:off x="4953000" y="3581400"/>
            <a:ext cx="2438400" cy="1828800"/>
          </a:xfrm>
          <a:prstGeom prst="line">
            <a:avLst/>
          </a:prstGeom>
          <a:noFill/>
          <a:ln w="12700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186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90600"/>
            <a:ext cx="767715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Poisson Process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524000"/>
            <a:ext cx="46482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sz="2800" dirty="0">
                <a:cs typeface="Arial" panose="020B0604020202020204" pitchFamily="34" charset="0"/>
              </a:rPr>
              <a:t>θ</a:t>
            </a:r>
            <a:r>
              <a:rPr lang="en-US" sz="2800" dirty="0">
                <a:cs typeface="Arial" panose="020B0604020202020204" pitchFamily="34" charset="0"/>
              </a:rPr>
              <a:t> = 1/169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cs typeface="Arial" panose="020B0604020202020204" pitchFamily="34" charset="0"/>
              </a:rPr>
              <a:t>N = 133</a:t>
            </a:r>
          </a:p>
          <a:p>
            <a:pPr>
              <a:lnSpc>
                <a:spcPct val="80000"/>
              </a:lnSpc>
            </a:pPr>
            <a:r>
              <a:rPr lang="el-GR" sz="2800" dirty="0">
                <a:cs typeface="Arial" panose="020B0604020202020204" pitchFamily="34" charset="0"/>
              </a:rPr>
              <a:t>λ</a:t>
            </a:r>
            <a:r>
              <a:rPr lang="en-US" sz="2800" dirty="0">
                <a:cs typeface="Arial" panose="020B0604020202020204" pitchFamily="34" charset="0"/>
              </a:rPr>
              <a:t> =  133 * 1/169 = 0.787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cs typeface="Arial" panose="020B0604020202020204" pitchFamily="34" charset="0"/>
              </a:rPr>
              <a:t>Theoretical Probabilities</a:t>
            </a:r>
            <a:r>
              <a:rPr lang="en-US" sz="2800" dirty="0">
                <a:cs typeface="Arial" panose="020B0604020202020204" pitchFamily="34" charset="0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cs typeface="Arial" panose="020B0604020202020204" pitchFamily="34" charset="0"/>
              </a:rPr>
              <a:t>P(X=0) = .4552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cs typeface="Arial" panose="020B0604020202020204" pitchFamily="34" charset="0"/>
              </a:rPr>
              <a:t>P(X=1) = .3582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cs typeface="Arial" panose="020B0604020202020204" pitchFamily="34" charset="0"/>
              </a:rPr>
              <a:t>P(X=2) = .1410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cs typeface="Arial" panose="020B0604020202020204" pitchFamily="34" charset="0"/>
              </a:rPr>
              <a:t>P(X=3) = .0370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cs typeface="Arial" panose="020B0604020202020204" pitchFamily="34" charset="0"/>
              </a:rPr>
              <a:t>P(X=4) = .0073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cs typeface="Arial" panose="020B0604020202020204" pitchFamily="34" charset="0"/>
              </a:rPr>
              <a:t>P(X&gt;4) = .0013</a:t>
            </a:r>
            <a:endParaRPr lang="el-GR" sz="2400" dirty="0">
              <a:cs typeface="Arial" panose="020B0604020202020204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76600"/>
            <a:ext cx="29718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18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9975"/>
            <a:ext cx="8229600" cy="530225"/>
          </a:xfrm>
        </p:spPr>
        <p:txBody>
          <a:bodyPr/>
          <a:lstStyle/>
          <a:p>
            <a:r>
              <a:rPr lang="en-US"/>
              <a:t>Interpreting The Process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3429000" cy="4114800"/>
          </a:xfrm>
        </p:spPr>
        <p:txBody>
          <a:bodyPr/>
          <a:lstStyle/>
          <a:p>
            <a:r>
              <a:rPr lang="el-GR" sz="2800">
                <a:cs typeface="Arial" panose="020B0604020202020204" pitchFamily="34" charset="0"/>
              </a:rPr>
              <a:t>λ</a:t>
            </a:r>
            <a:r>
              <a:rPr lang="en-US" sz="2800">
                <a:cs typeface="Arial" panose="020B0604020202020204" pitchFamily="34" charset="0"/>
              </a:rPr>
              <a:t> =  0.787</a:t>
            </a:r>
          </a:p>
          <a:p>
            <a:r>
              <a:rPr lang="en-US" sz="2800">
                <a:cs typeface="Arial" panose="020B0604020202020204" pitchFamily="34" charset="0"/>
              </a:rPr>
              <a:t>Probabilities:</a:t>
            </a:r>
          </a:p>
          <a:p>
            <a:pPr lvl="1"/>
            <a:r>
              <a:rPr lang="en-US" sz="2400">
                <a:cs typeface="Arial" panose="020B0604020202020204" pitchFamily="34" charset="0"/>
              </a:rPr>
              <a:t>P(X=0) = .4552</a:t>
            </a:r>
          </a:p>
          <a:p>
            <a:pPr lvl="1"/>
            <a:r>
              <a:rPr lang="en-US" sz="2400">
                <a:cs typeface="Arial" panose="020B0604020202020204" pitchFamily="34" charset="0"/>
              </a:rPr>
              <a:t>P(X=1) = .3582</a:t>
            </a:r>
          </a:p>
          <a:p>
            <a:pPr lvl="1"/>
            <a:r>
              <a:rPr lang="en-US" sz="2400">
                <a:cs typeface="Arial" panose="020B0604020202020204" pitchFamily="34" charset="0"/>
              </a:rPr>
              <a:t>P(X=2) = .1410</a:t>
            </a:r>
          </a:p>
          <a:p>
            <a:pPr lvl="1"/>
            <a:r>
              <a:rPr lang="en-US" sz="2400">
                <a:cs typeface="Arial" panose="020B0604020202020204" pitchFamily="34" charset="0"/>
              </a:rPr>
              <a:t>P(X=3) = .0370</a:t>
            </a:r>
          </a:p>
          <a:p>
            <a:pPr lvl="1"/>
            <a:r>
              <a:rPr lang="en-US" sz="2400">
                <a:cs typeface="Arial" panose="020B0604020202020204" pitchFamily="34" charset="0"/>
              </a:rPr>
              <a:t>P(X=4) = .0073</a:t>
            </a:r>
          </a:p>
          <a:p>
            <a:pPr lvl="1"/>
            <a:r>
              <a:rPr lang="en-US" sz="2400">
                <a:cs typeface="Arial" panose="020B0604020202020204" pitchFamily="34" charset="0"/>
              </a:rPr>
              <a:t>P(X&gt;4) = .0013</a:t>
            </a:r>
            <a:endParaRPr lang="en-US" sz="240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733800" y="1905000"/>
            <a:ext cx="5029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There are 169 squares</a:t>
            </a:r>
          </a:p>
          <a:p>
            <a:pPr>
              <a:lnSpc>
                <a:spcPct val="90000"/>
              </a:lnSpc>
            </a:pPr>
            <a:r>
              <a:rPr lang="en-US" sz="2800"/>
              <a:t>There are 133 “trials”</a:t>
            </a:r>
          </a:p>
          <a:p>
            <a:pPr>
              <a:lnSpc>
                <a:spcPct val="90000"/>
              </a:lnSpc>
            </a:pPr>
            <a:r>
              <a:rPr lang="en-US" sz="2800"/>
              <a:t>Expect .4552*169 = 76.6 to have 0 hits/square</a:t>
            </a:r>
          </a:p>
          <a:p>
            <a:pPr>
              <a:lnSpc>
                <a:spcPct val="90000"/>
              </a:lnSpc>
            </a:pPr>
            <a:r>
              <a:rPr lang="en-US" sz="2800"/>
              <a:t>Expect .3582*169 = 60.5 to have 1 hit/square</a:t>
            </a:r>
          </a:p>
          <a:p>
            <a:pPr>
              <a:lnSpc>
                <a:spcPct val="90000"/>
              </a:lnSpc>
            </a:pPr>
            <a:r>
              <a:rPr lang="en-US" sz="2800"/>
              <a:t>Etc.</a:t>
            </a:r>
          </a:p>
          <a:p>
            <a:pPr>
              <a:lnSpc>
                <a:spcPct val="90000"/>
              </a:lnSpc>
            </a:pPr>
            <a:r>
              <a:rPr lang="en-US" sz="2800"/>
              <a:t>Expect the average number of hits/square to = .787.</a:t>
            </a:r>
          </a:p>
        </p:txBody>
      </p:sp>
    </p:spTree>
    <p:extLst>
      <p:ext uri="{BB962C8B-B14F-4D97-AF65-F5344CB8AC3E}">
        <p14:creationId xmlns:p14="http://schemas.microsoft.com/office/powerpoint/2010/main" xmlns="" val="272434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229600" cy="334963"/>
          </a:xfrm>
        </p:spPr>
        <p:txBody>
          <a:bodyPr/>
          <a:lstStyle/>
          <a:p>
            <a:r>
              <a:rPr lang="en-US" sz="4000"/>
              <a:t>Does the Theory Work?</a:t>
            </a:r>
          </a:p>
        </p:txBody>
      </p:sp>
      <p:graphicFrame>
        <p:nvGraphicFramePr>
          <p:cNvPr id="8554" name="Group 36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53400" cy="4236720"/>
        </p:xfrm>
        <a:graphic>
          <a:graphicData uri="http://schemas.openxmlformats.org/drawingml/2006/table">
            <a:tbl>
              <a:tblPr/>
              <a:tblGrid>
                <a:gridCol w="1646238"/>
                <a:gridCol w="1477962"/>
                <a:gridCol w="1143000"/>
                <a:gridCol w="2316163"/>
                <a:gridCol w="1570037"/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Theoretical Outcomes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Sample Outcomes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Outcome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Probability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Number of Cells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Sample Proportion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Number of cells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.4552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.4733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.3582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.2781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23.8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.1420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0370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6.3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.0592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0073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.0118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&gt; 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0013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n*</a:t>
                      </a: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λ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= .787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0(80)+1(47)+2(24)+...]/169=.787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483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125" y="457200"/>
            <a:ext cx="8229600" cy="1139825"/>
          </a:xfrm>
        </p:spPr>
        <p:txBody>
          <a:bodyPr/>
          <a:lstStyle/>
          <a:p>
            <a:r>
              <a:rPr lang="en-US" sz="2800"/>
              <a:t>Calc-&gt;Probability Distributions-&gt;Poisson</a:t>
            </a:r>
          </a:p>
        </p:txBody>
      </p:sp>
      <p:pic>
        <p:nvPicPr>
          <p:cNvPr id="2447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77226"/>
            <a:ext cx="4953000" cy="366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4741" name="Text Box 5"/>
          <p:cNvSpPr txBox="1">
            <a:spLocks noChangeArrowheads="1"/>
          </p:cNvSpPr>
          <p:nvPr/>
        </p:nvSpPr>
        <p:spPr bwMode="auto">
          <a:xfrm>
            <a:off x="5486400" y="2057400"/>
            <a:ext cx="34290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dirty="0" smtClean="0"/>
              <a:t>Probability </a:t>
            </a:r>
            <a:endParaRPr lang="en-US" b="1" dirty="0"/>
          </a:p>
          <a:p>
            <a:endParaRPr lang="en-US" b="1" dirty="0"/>
          </a:p>
          <a:p>
            <a:r>
              <a:rPr lang="en-US" dirty="0"/>
              <a:t>Poisson with mean = 1</a:t>
            </a:r>
          </a:p>
          <a:p>
            <a:endParaRPr lang="en-US" dirty="0"/>
          </a:p>
          <a:p>
            <a:r>
              <a:rPr lang="en-US" dirty="0"/>
              <a:t>x  P( X = x )</a:t>
            </a:r>
          </a:p>
          <a:p>
            <a:r>
              <a:rPr lang="en-US" dirty="0"/>
              <a:t>3   0.0613132</a:t>
            </a:r>
          </a:p>
          <a:p>
            <a:pPr>
              <a:spcBef>
                <a:spcPct val="50000"/>
              </a:spcBef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3810000" cy="1527175"/>
          </a:xfrm>
        </p:spPr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3200400" cy="2514600"/>
          </a:xfrm>
        </p:spPr>
        <p:txBody>
          <a:bodyPr/>
          <a:lstStyle/>
          <a:p>
            <a:r>
              <a:rPr lang="en-US" sz="2000" smtClean="0"/>
              <a:t>The </a:t>
            </a:r>
            <a:r>
              <a:rPr lang="en-US" sz="2000" b="1" smtClean="0">
                <a:solidFill>
                  <a:srgbClr val="FF0000"/>
                </a:solidFill>
              </a:rPr>
              <a:t>arrival </a:t>
            </a:r>
            <a:r>
              <a:rPr lang="en-US" sz="2000" b="1">
                <a:solidFill>
                  <a:srgbClr val="FF0000"/>
                </a:solidFill>
              </a:rPr>
              <a:t>rate </a:t>
            </a:r>
            <a:r>
              <a:rPr lang="en-US" sz="2000"/>
              <a:t>of customers at a bank is  3.2 per </a:t>
            </a:r>
            <a:r>
              <a:rPr lang="en-US" sz="2000" smtClean="0"/>
              <a:t>hour.</a:t>
            </a:r>
          </a:p>
          <a:p>
            <a:endParaRPr lang="en-US" sz="2000"/>
          </a:p>
          <a:p>
            <a:r>
              <a:rPr lang="en-US" sz="2000"/>
              <a:t>What is the probability of 6 customers in a particular hour</a:t>
            </a:r>
            <a:r>
              <a:rPr lang="en-US" sz="2000" smtClean="0"/>
              <a:t>?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4419600" y="1066800"/>
            <a:ext cx="4343400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smtClean="0"/>
              <a:t>-----------------------------------------------</a:t>
            </a:r>
          </a:p>
          <a:p>
            <a:r>
              <a:rPr lang="en-US" b="1" smtClean="0"/>
              <a:t>Probability =</a:t>
            </a:r>
          </a:p>
          <a:p>
            <a:r>
              <a:rPr lang="en-US" b="1" smtClean="0"/>
              <a:t>Exp(-3.2) 3.2</a:t>
            </a:r>
            <a:r>
              <a:rPr lang="en-US" b="1" baseline="30000" smtClean="0"/>
              <a:t>customers</a:t>
            </a:r>
            <a:r>
              <a:rPr lang="en-US" b="1" smtClean="0"/>
              <a:t> / customers!</a:t>
            </a:r>
            <a:br>
              <a:rPr lang="en-US" b="1" smtClean="0"/>
            </a:br>
            <a:r>
              <a:rPr lang="en-US" b="1" smtClean="0"/>
              <a:t>-----------------------------------------------</a:t>
            </a:r>
          </a:p>
          <a:p>
            <a:r>
              <a:rPr lang="en-US" b="1" smtClean="0"/>
              <a:t>Customers          Probability</a:t>
            </a:r>
          </a:p>
          <a:p>
            <a:r>
              <a:rPr lang="en-US" b="1" smtClean="0"/>
              <a:t>      0		0.0407622</a:t>
            </a:r>
          </a:p>
          <a:p>
            <a:r>
              <a:rPr lang="en-US" b="1" smtClean="0"/>
              <a:t>      1		0.130439</a:t>
            </a:r>
          </a:p>
          <a:p>
            <a:r>
              <a:rPr lang="en-US" b="1" smtClean="0"/>
              <a:t>      2		0.208702</a:t>
            </a:r>
          </a:p>
          <a:p>
            <a:r>
              <a:rPr lang="en-US" b="1" smtClean="0"/>
              <a:t>      3		0.222616</a:t>
            </a:r>
          </a:p>
          <a:p>
            <a:r>
              <a:rPr lang="en-US" b="1" smtClean="0"/>
              <a:t>      4		0.178093</a:t>
            </a:r>
          </a:p>
          <a:p>
            <a:r>
              <a:rPr lang="en-US" b="1" smtClean="0"/>
              <a:t>      5		0.113979</a:t>
            </a:r>
          </a:p>
          <a:p>
            <a:r>
              <a:rPr lang="en-US" b="1" smtClean="0"/>
              <a:t>      6		0.060789</a:t>
            </a:r>
          </a:p>
          <a:p>
            <a:r>
              <a:rPr lang="en-US" b="1" smtClean="0"/>
              <a:t>      7		0.0277893</a:t>
            </a:r>
          </a:p>
          <a:p>
            <a:r>
              <a:rPr lang="en-US" b="1" smtClean="0"/>
              <a:t>      8		0.0111157</a:t>
            </a:r>
          </a:p>
          <a:p>
            <a:r>
              <a:rPr lang="en-US" b="1" smtClean="0"/>
              <a:t>      9		0.00395225</a:t>
            </a:r>
          </a:p>
          <a:p>
            <a:r>
              <a:rPr lang="en-US" b="1" smtClean="0"/>
              <a:t>    10		0.00126472</a:t>
            </a:r>
            <a:endParaRPr lang="en-US" b="1"/>
          </a:p>
        </p:txBody>
      </p:sp>
      <p:sp>
        <p:nvSpPr>
          <p:cNvPr id="2" name="Rectangle 1"/>
          <p:cNvSpPr/>
          <p:nvPr/>
        </p:nvSpPr>
        <p:spPr bwMode="auto">
          <a:xfrm>
            <a:off x="4648200" y="4114800"/>
            <a:ext cx="2971800" cy="304800"/>
          </a:xfrm>
          <a:prstGeom prst="rect">
            <a:avLst/>
          </a:prstGeom>
          <a:solidFill>
            <a:srgbClr val="00CC00">
              <a:alpha val="3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056" y="1219200"/>
            <a:ext cx="5123544" cy="530225"/>
          </a:xfrm>
        </p:spPr>
        <p:txBody>
          <a:bodyPr/>
          <a:lstStyle/>
          <a:p>
            <a:r>
              <a:rPr lang="en-US" dirty="0" smtClean="0"/>
              <a:t>Application</a:t>
            </a:r>
            <a:r>
              <a:rPr lang="en-US" smtClean="0"/>
              <a:t>: </a:t>
            </a:r>
            <a:r>
              <a:rPr lang="en-US" smtClean="0"/>
              <a:t>Deadbeats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8001000" cy="3200400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In the derogatory reports application, the data follow a Poisson process with mean </a:t>
            </a:r>
            <a:r>
              <a:rPr lang="el-GR" sz="1800" dirty="0" smtClean="0">
                <a:solidFill>
                  <a:srgbClr val="FF0000"/>
                </a:solidFill>
              </a:rPr>
              <a:t>λ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smtClean="0">
                <a:solidFill>
                  <a:srgbClr val="FF0000"/>
                </a:solidFill>
              </a:rPr>
              <a:t>= </a:t>
            </a:r>
            <a:r>
              <a:rPr lang="en-US" sz="1800" smtClean="0">
                <a:solidFill>
                  <a:srgbClr val="FF0000"/>
                </a:solidFill>
              </a:rPr>
              <a:t>0.6</a:t>
            </a:r>
            <a:r>
              <a:rPr lang="en-US" sz="18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The least attractive applicant had 14 major derogatory reports.  How unattractive is this applicant?</a:t>
            </a:r>
          </a:p>
          <a:p>
            <a:r>
              <a:rPr lang="en-US" sz="1800" dirty="0" smtClean="0">
                <a:solidFill>
                  <a:srgbClr val="0000FF"/>
                </a:solidFill>
              </a:rPr>
              <a:t>The standard deviation of the Poisson process is </a:t>
            </a:r>
            <a:r>
              <a:rPr lang="en-US" sz="1800" dirty="0" err="1" smtClean="0">
                <a:solidFill>
                  <a:srgbClr val="0000FF"/>
                </a:solidFill>
              </a:rPr>
              <a:t>sqr</a:t>
            </a:r>
            <a:r>
              <a:rPr lang="en-US" sz="1800" dirty="0" smtClean="0">
                <a:solidFill>
                  <a:srgbClr val="0000FF"/>
                </a:solidFill>
              </a:rPr>
              <a:t>(.6) </a:t>
            </a:r>
            <a:r>
              <a:rPr lang="en-US" sz="1800" smtClean="0">
                <a:solidFill>
                  <a:srgbClr val="0000FF"/>
                </a:solidFill>
              </a:rPr>
              <a:t>= </a:t>
            </a:r>
            <a:r>
              <a:rPr lang="en-US" sz="1800" smtClean="0">
                <a:solidFill>
                  <a:srgbClr val="0000FF"/>
                </a:solidFill>
              </a:rPr>
              <a:t>0.77</a:t>
            </a:r>
            <a:r>
              <a:rPr lang="en-US" sz="1800" dirty="0" smtClean="0">
                <a:solidFill>
                  <a:srgbClr val="0000FF"/>
                </a:solidFill>
              </a:rPr>
              <a:t>.</a:t>
            </a:r>
          </a:p>
          <a:p>
            <a:r>
              <a:rPr lang="en-US" sz="1800" dirty="0" smtClean="0">
                <a:solidFill>
                  <a:srgbClr val="0000FF"/>
                </a:solidFill>
              </a:rPr>
              <a:t>14 MDRs is (14 </a:t>
            </a:r>
            <a:r>
              <a:rPr lang="en-US" sz="1800" smtClean="0">
                <a:solidFill>
                  <a:srgbClr val="0000FF"/>
                </a:solidFill>
              </a:rPr>
              <a:t>- </a:t>
            </a:r>
            <a:r>
              <a:rPr lang="en-US" sz="1800" smtClean="0">
                <a:solidFill>
                  <a:srgbClr val="0000FF"/>
                </a:solidFill>
              </a:rPr>
              <a:t>0.6)/0.77 </a:t>
            </a:r>
            <a:r>
              <a:rPr lang="en-US" sz="1800" dirty="0" smtClean="0">
                <a:solidFill>
                  <a:srgbClr val="0000FF"/>
                </a:solidFill>
              </a:rPr>
              <a:t>= 17.3 standard deviations above the mean.</a:t>
            </a:r>
          </a:p>
          <a:p>
            <a:r>
              <a:rPr lang="en-US" sz="1800" dirty="0" smtClean="0">
                <a:solidFill>
                  <a:srgbClr val="0000FF"/>
                </a:solidFill>
              </a:rPr>
              <a:t>This individual is an outlier by any construction.  Their application was not accepted. </a:t>
            </a:r>
          </a:p>
          <a:p>
            <a:r>
              <a:rPr lang="en-US" sz="1800" dirty="0" smtClean="0">
                <a:solidFill>
                  <a:srgbClr val="0000FF"/>
                </a:solidFill>
              </a:rPr>
              <a:t>The probability of observing an individual with 14 or more MDRs when the mean </a:t>
            </a:r>
            <a:r>
              <a:rPr lang="en-US" sz="1800" smtClean="0">
                <a:solidFill>
                  <a:srgbClr val="0000FF"/>
                </a:solidFill>
              </a:rPr>
              <a:t>is </a:t>
            </a:r>
            <a:r>
              <a:rPr lang="en-US" sz="1800" smtClean="0">
                <a:solidFill>
                  <a:srgbClr val="0000FF"/>
                </a:solidFill>
              </a:rPr>
              <a:t>0.6 </a:t>
            </a:r>
            <a:r>
              <a:rPr lang="en-US" sz="1800" dirty="0" smtClean="0">
                <a:solidFill>
                  <a:srgbClr val="0000FF"/>
                </a:solidFill>
              </a:rPr>
              <a:t>is less </a:t>
            </a:r>
            <a:r>
              <a:rPr lang="en-US" sz="1800" smtClean="0">
                <a:solidFill>
                  <a:srgbClr val="0000FF"/>
                </a:solidFill>
              </a:rPr>
              <a:t>than </a:t>
            </a:r>
            <a:r>
              <a:rPr lang="en-US" sz="1800" smtClean="0">
                <a:solidFill>
                  <a:srgbClr val="0000FF"/>
                </a:solidFill>
              </a:rPr>
              <a:t>0.5 </a:t>
            </a:r>
            <a:r>
              <a:rPr lang="en-US" sz="1800" dirty="0" smtClean="0">
                <a:solidFill>
                  <a:srgbClr val="0000FF"/>
                </a:solidFill>
              </a:rPr>
              <a:t>x 10</a:t>
            </a:r>
            <a:r>
              <a:rPr lang="en-US" sz="1800" baseline="30000" dirty="0" smtClean="0">
                <a:solidFill>
                  <a:srgbClr val="0000FF"/>
                </a:solidFill>
              </a:rPr>
              <a:t>-15</a:t>
            </a:r>
            <a:r>
              <a:rPr lang="en-US" sz="1800" dirty="0" smtClean="0">
                <a:solidFill>
                  <a:srgbClr val="0000FF"/>
                </a:solidFill>
              </a:rPr>
              <a:t>.  This individual is unique (and </a:t>
            </a:r>
            <a:r>
              <a:rPr lang="en-US" sz="1800" smtClean="0">
                <a:solidFill>
                  <a:srgbClr val="0000FF"/>
                </a:solidFill>
              </a:rPr>
              <a:t>uniquely </a:t>
            </a:r>
            <a:r>
              <a:rPr lang="en-US" sz="1800" smtClean="0">
                <a:solidFill>
                  <a:srgbClr val="0000FF"/>
                </a:solidFill>
              </a:rPr>
              <a:t>unattractive to the credit card vendor). </a:t>
            </a:r>
            <a:endParaRPr lang="en-US" sz="1800" dirty="0">
              <a:solidFill>
                <a:srgbClr val="0000FF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33400"/>
            <a:ext cx="254158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441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391400" cy="2895600"/>
          </a:xfrm>
        </p:spPr>
        <p:txBody>
          <a:bodyPr/>
          <a:lstStyle/>
          <a:p>
            <a:r>
              <a:rPr lang="en-US" sz="2400" smtClean="0"/>
              <a:t>The mean </a:t>
            </a:r>
            <a:r>
              <a:rPr lang="en-US" sz="2400"/>
              <a:t>can be scaled up to the appropriate time unit or area</a:t>
            </a:r>
          </a:p>
          <a:p>
            <a:r>
              <a:rPr lang="en-US" sz="2400"/>
              <a:t>Ex. Arrival rate </a:t>
            </a:r>
            <a:r>
              <a:rPr lang="en-US" sz="2400" smtClean="0"/>
              <a:t>at a Starbucks counter is </a:t>
            </a:r>
            <a:r>
              <a:rPr lang="en-US" sz="2400"/>
              <a:t>3.2/hour.  What is the probability of 9 customers in 2 hours?  </a:t>
            </a:r>
            <a:r>
              <a:rPr lang="en-US" sz="2400" smtClean="0"/>
              <a:t>The arrival rate will be 6.4 customers per 2 hours, so we use</a:t>
            </a:r>
            <a:br>
              <a:rPr lang="en-US" sz="2400" smtClean="0"/>
            </a:br>
            <a:r>
              <a:rPr lang="en-US" sz="2400" smtClean="0"/>
              <a:t>Prob[X=9|</a:t>
            </a:r>
            <a:r>
              <a:rPr lang="el-GR" sz="2400">
                <a:cs typeface="Arial" charset="0"/>
              </a:rPr>
              <a:t>λ</a:t>
            </a:r>
            <a:r>
              <a:rPr lang="en-US" sz="2400"/>
              <a:t>=6.4</a:t>
            </a:r>
            <a:r>
              <a:rPr lang="en-US" sz="2400" smtClean="0"/>
              <a:t>] = </a:t>
            </a:r>
            <a:r>
              <a:rPr lang="en-US" sz="2400" smtClean="0"/>
              <a:t>exp(-6.4)6.4</a:t>
            </a:r>
            <a:r>
              <a:rPr lang="en-US" sz="2400" baseline="30000" smtClean="0"/>
              <a:t>9</a:t>
            </a:r>
            <a:r>
              <a:rPr lang="en-US" sz="2400" smtClean="0"/>
              <a:t>/9!  =  0.0824844</a:t>
            </a:r>
            <a:r>
              <a:rPr lang="en-US" sz="2400" smtClean="0"/>
              <a:t>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010400" cy="1527175"/>
          </a:xfrm>
        </p:spPr>
        <p:txBody>
          <a:bodyPr/>
          <a:lstStyle/>
          <a:p>
            <a:r>
              <a:rPr lang="en-US" dirty="0"/>
              <a:t>Application: Hospital Beds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idx="1"/>
          </p:nvPr>
        </p:nvSpPr>
        <p:spPr>
          <a:xfrm>
            <a:off x="1843399" y="2286000"/>
            <a:ext cx="6553200" cy="2667000"/>
          </a:xfrm>
        </p:spPr>
        <p:txBody>
          <a:bodyPr/>
          <a:lstStyle/>
          <a:p>
            <a:r>
              <a:rPr lang="en-US" sz="2400"/>
              <a:t>Cardiac care unit handles heart attack victims on the day of the incident.</a:t>
            </a:r>
          </a:p>
          <a:p>
            <a:r>
              <a:rPr lang="en-US" sz="2400"/>
              <a:t>In the population served, heart attacks are Poisson with mean 4.1 per day</a:t>
            </a:r>
          </a:p>
          <a:p>
            <a:r>
              <a:rPr lang="en-US" sz="2400"/>
              <a:t>If there are 5 beds in the unit, what is the probability of an </a:t>
            </a:r>
            <a:r>
              <a:rPr lang="en-US" sz="2400" smtClean="0"/>
              <a:t>overload?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– Poisson Arrivals</a:t>
            </a:r>
          </a:p>
        </p:txBody>
      </p:sp>
      <p:sp>
        <p:nvSpPr>
          <p:cNvPr id="253960" name="Text Box 8"/>
          <p:cNvSpPr txBox="1">
            <a:spLocks noChangeArrowheads="1"/>
          </p:cNvSpPr>
          <p:nvPr/>
        </p:nvSpPr>
        <p:spPr bwMode="auto">
          <a:xfrm>
            <a:off x="3657600" y="2362200"/>
            <a:ext cx="4953000" cy="28007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With 5 beds, the probability that they will be overloaded is </a:t>
            </a:r>
            <a:r>
              <a:rPr lang="en-US" sz="1600" b="1" dirty="0" smtClean="0"/>
              <a:t>P[X </a:t>
            </a:r>
            <a:r>
              <a:rPr lang="en-US" sz="1600" b="1" u="sng" dirty="0" smtClean="0"/>
              <a:t>&gt;</a:t>
            </a:r>
            <a:r>
              <a:rPr lang="en-US" sz="1600" b="1" dirty="0" smtClean="0"/>
              <a:t> 6</a:t>
            </a:r>
            <a:r>
              <a:rPr lang="en-US" sz="1600" b="1" dirty="0"/>
              <a:t>] =  1 – P[X </a:t>
            </a:r>
            <a:r>
              <a:rPr lang="en-US" sz="1600" b="1" u="sng" dirty="0"/>
              <a:t>&lt;</a:t>
            </a:r>
            <a:r>
              <a:rPr lang="en-US" sz="1600" b="1" dirty="0"/>
              <a:t> 5]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                                     </a:t>
            </a:r>
            <a:r>
              <a:rPr lang="en-US" sz="1600" b="1" smtClean="0"/>
              <a:t> =   </a:t>
            </a:r>
            <a:r>
              <a:rPr lang="en-US" sz="1600" b="1" dirty="0"/>
              <a:t>1 - .76931 = 0.23069.</a:t>
            </a:r>
          </a:p>
          <a:p>
            <a:pPr>
              <a:spcBef>
                <a:spcPct val="50000"/>
              </a:spcBef>
            </a:pPr>
            <a:r>
              <a:rPr lang="en-US" sz="1600" b="1" dirty="0"/>
              <a:t>What is the smallest number of beds that they can install to reduce the overload probability to less than 10%?  If they have 7 beds, P[Overload] = 1 - .94269 = .05731.  For less than 7 beds, it exceeds 10</a:t>
            </a:r>
            <a:r>
              <a:rPr lang="en-US" sz="1600" b="1" dirty="0" smtClean="0"/>
              <a:t>%.  (If they have 6 beds, the probability is 1 - .87865 = .12135 which is too high.)</a:t>
            </a:r>
            <a:endParaRPr lang="en-US" sz="1600" b="1" dirty="0"/>
          </a:p>
        </p:txBody>
      </p:sp>
      <p:pic>
        <p:nvPicPr>
          <p:cNvPr id="253969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521" y="1482773"/>
            <a:ext cx="2785662" cy="471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r>
              <a:rPr lang="en-US" smtClean="0"/>
              <a:t>Application: Peak </a:t>
            </a:r>
            <a:r>
              <a:rPr lang="en-US" smtClean="0"/>
              <a:t>Loading </a:t>
            </a:r>
            <a:br>
              <a:rPr lang="en-US" smtClean="0"/>
            </a:br>
            <a:r>
              <a:rPr lang="en-US" smtClean="0"/>
              <a:t>and Excess Capacity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057400"/>
            <a:ext cx="7010400" cy="3352800"/>
          </a:xfrm>
        </p:spPr>
        <p:txBody>
          <a:bodyPr/>
          <a:lstStyle/>
          <a:p>
            <a:pPr marL="0" indent="0">
              <a:buNone/>
            </a:pPr>
            <a:r>
              <a:rPr lang="en-US" sz="2400" smtClean="0"/>
              <a:t>(</a:t>
            </a:r>
            <a:r>
              <a:rPr lang="en-US" sz="2400" smtClean="0">
                <a:solidFill>
                  <a:srgbClr val="0000FF"/>
                </a:solidFill>
              </a:rPr>
              <a:t>Peak Loading Problem</a:t>
            </a:r>
            <a:r>
              <a:rPr lang="en-US" sz="2400" smtClean="0"/>
              <a:t>) If they have 7 beds, the expected vacancy rate is 7 - 4.1 = 2.9 beds, or 2.9/7 = 42% of capacity.  This is costly.  (This principle applies to any similar operation with random demand, such as an electric utility.)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smtClean="0"/>
              <a:t>They must plan capacity for the peak demand, and have excess capacity most of the time.  A business tradeoff found throughout the economy</a:t>
            </a:r>
            <a:r>
              <a:rPr lang="en-US" sz="2400" smtClean="0"/>
              <a:t>. (Power systems, urban mass transit, telephone system, etc.)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xmlns="" val="395991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5334000" cy="990600"/>
          </a:xfrm>
        </p:spPr>
        <p:txBody>
          <a:bodyPr/>
          <a:lstStyle/>
          <a:p>
            <a:r>
              <a:rPr lang="en-US"/>
              <a:t>An Economy of Scale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4495800" cy="3810000"/>
          </a:xfrm>
        </p:spPr>
        <p:txBody>
          <a:bodyPr/>
          <a:lstStyle/>
          <a:p>
            <a:r>
              <a:rPr lang="en-US" sz="2000"/>
              <a:t>Suppose the arrival rate doubles to 8.2.</a:t>
            </a:r>
          </a:p>
          <a:p>
            <a:r>
              <a:rPr lang="en-US" sz="2000"/>
              <a:t>The same computations show that the hospital does not need to double the size of the unit to achieve the same 90% adequacy.  Now they need 12 beds, not 14.</a:t>
            </a:r>
          </a:p>
          <a:p>
            <a:r>
              <a:rPr lang="en-US" sz="2000" smtClean="0"/>
              <a:t>The vacancy </a:t>
            </a:r>
            <a:r>
              <a:rPr lang="en-US" sz="2000"/>
              <a:t>rate is now 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>(</a:t>
            </a:r>
            <a:r>
              <a:rPr lang="en-US" sz="2000"/>
              <a:t>12-8.2)/8.2 = 32%.   </a:t>
            </a:r>
            <a:r>
              <a:rPr lang="en-US" sz="2000" smtClean="0"/>
              <a:t>Better.</a:t>
            </a:r>
          </a:p>
          <a:p>
            <a:r>
              <a:rPr lang="en-US" sz="2000" smtClean="0"/>
              <a:t>The hospital that serves the larger demand has a cost advantage over the smaller one.</a:t>
            </a:r>
            <a:endParaRPr lang="en-US" sz="2000"/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8172450" y="4419600"/>
            <a:ext cx="6096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2533650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133600"/>
            <a:ext cx="7696200" cy="2667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/>
              <a:t>Basic building blocks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Uniform (equally probable outcomes)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Set of independent Bernoulli trials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Poisson </a:t>
            </a:r>
            <a:r>
              <a:rPr lang="en-US" sz="2400" b="1" dirty="0"/>
              <a:t>Model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Poisson processes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The Poisson distribution for counts of </a:t>
            </a:r>
            <a:r>
              <a:rPr lang="en-US" sz="2400" b="1" dirty="0" smtClean="0"/>
              <a:t>events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The model demonstrate one source of economies of scale.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4403</TotalTime>
  <Words>1505</Words>
  <Application>Microsoft Office PowerPoint</Application>
  <PresentationFormat>On-screen Show (4:3)</PresentationFormat>
  <Paragraphs>246</Paragraphs>
  <Slides>33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1_Level</vt:lpstr>
      <vt:lpstr>Equation</vt:lpstr>
      <vt:lpstr>Graph</vt:lpstr>
      <vt:lpstr>Statistics and Data Analysis</vt:lpstr>
      <vt:lpstr>Statistics and Data Analysis</vt:lpstr>
      <vt:lpstr>The Poisson Model</vt:lpstr>
      <vt:lpstr>Models</vt:lpstr>
      <vt:lpstr>Start with a Bernoulli Random Variable</vt:lpstr>
      <vt:lpstr>Counting Rules</vt:lpstr>
      <vt:lpstr>Counting Events in Time and Space</vt:lpstr>
      <vt:lpstr>Disease Incidence</vt:lpstr>
      <vt:lpstr>Diabetes Incidence Per 1000</vt:lpstr>
      <vt:lpstr>Slide 10</vt:lpstr>
      <vt:lpstr>Doctor visits in the last year by people in a sample of 27,326:  A Poisson Process</vt:lpstr>
      <vt:lpstr>Application: Major Derogatory Reports in Credit Application Files</vt:lpstr>
      <vt:lpstr>Poisson Model for Counts of Events</vt:lpstr>
      <vt:lpstr>Poisson Model</vt:lpstr>
      <vt:lpstr>Poisson Variable</vt:lpstr>
      <vt:lpstr>Poisson Distribution of Disease: Cases in 1000 Draws with Mean 7</vt:lpstr>
      <vt:lpstr>Doctor visits by people in a sample of 27,326.  Mean Equals About 0.7</vt:lpstr>
      <vt:lpstr>V2 Rocket Hits</vt:lpstr>
      <vt:lpstr>Slide 19</vt:lpstr>
      <vt:lpstr>Slide 20</vt:lpstr>
      <vt:lpstr>Slide 21</vt:lpstr>
      <vt:lpstr>Poisson Process</vt:lpstr>
      <vt:lpstr>Interpreting The Process</vt:lpstr>
      <vt:lpstr>Does the Theory Work?</vt:lpstr>
      <vt:lpstr>Calc-&gt;Probability Distributions-&gt;Poisson</vt:lpstr>
      <vt:lpstr>Application</vt:lpstr>
      <vt:lpstr>Application: Deadbeats</vt:lpstr>
      <vt:lpstr>Scaling</vt:lpstr>
      <vt:lpstr>Application: Hospital Beds</vt:lpstr>
      <vt:lpstr>Application – Poisson Arrivals</vt:lpstr>
      <vt:lpstr>Application: Peak Loading  and Excess Capacity</vt:lpstr>
      <vt:lpstr>An Economy of Scale</vt:lpstr>
      <vt:lpstr>Summary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93</cp:revision>
  <dcterms:created xsi:type="dcterms:W3CDTF">2007-07-27T17:18:39Z</dcterms:created>
  <dcterms:modified xsi:type="dcterms:W3CDTF">2015-08-06T00:52:28Z</dcterms:modified>
</cp:coreProperties>
</file>