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34"/>
  </p:notesMasterIdLst>
  <p:handoutMasterIdLst>
    <p:handoutMasterId r:id="rId35"/>
  </p:handoutMasterIdLst>
  <p:sldIdLst>
    <p:sldId id="258" r:id="rId2"/>
    <p:sldId id="298" r:id="rId3"/>
    <p:sldId id="302" r:id="rId4"/>
    <p:sldId id="262" r:id="rId5"/>
    <p:sldId id="263" r:id="rId6"/>
    <p:sldId id="264" r:id="rId7"/>
    <p:sldId id="300" r:id="rId8"/>
    <p:sldId id="301" r:id="rId9"/>
    <p:sldId id="265" r:id="rId10"/>
    <p:sldId id="307" r:id="rId11"/>
    <p:sldId id="266" r:id="rId12"/>
    <p:sldId id="267" r:id="rId13"/>
    <p:sldId id="271" r:id="rId14"/>
    <p:sldId id="268" r:id="rId15"/>
    <p:sldId id="269" r:id="rId16"/>
    <p:sldId id="270" r:id="rId17"/>
    <p:sldId id="272" r:id="rId18"/>
    <p:sldId id="273" r:id="rId19"/>
    <p:sldId id="274" r:id="rId20"/>
    <p:sldId id="275" r:id="rId21"/>
    <p:sldId id="276" r:id="rId22"/>
    <p:sldId id="283" r:id="rId23"/>
    <p:sldId id="284" r:id="rId24"/>
    <p:sldId id="285" r:id="rId25"/>
    <p:sldId id="286" r:id="rId26"/>
    <p:sldId id="287" r:id="rId27"/>
    <p:sldId id="303" r:id="rId28"/>
    <p:sldId id="291" r:id="rId29"/>
    <p:sldId id="292" r:id="rId30"/>
    <p:sldId id="293" r:id="rId31"/>
    <p:sldId id="306" r:id="rId32"/>
    <p:sldId id="297"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99CC00"/>
    <a:srgbClr val="00FF00"/>
    <a:srgbClr val="99CCCC"/>
    <a:srgbClr val="FFFFFF"/>
    <a:srgbClr val="FF9999"/>
    <a:srgbClr val="CC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199" autoAdjust="0"/>
    <p:restoredTop sz="94660"/>
  </p:normalViewPr>
  <p:slideViewPr>
    <p:cSldViewPr>
      <p:cViewPr>
        <p:scale>
          <a:sx n="75" d="100"/>
          <a:sy n="75" d="100"/>
        </p:scale>
        <p:origin x="-2232" y="-48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8A3266-11F6-4B7A-A0FF-8D63346B21C0}" type="datetimeFigureOut">
              <a:rPr lang="en-US" smtClean="0"/>
              <a:pPr/>
              <a:t>8/5/2015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DC906BF-5ED1-40CE-98D8-A5E9FACE1B13}" type="slidenum">
              <a:rPr lang="en-US" smtClean="0"/>
              <a:pPr/>
              <a:t>‹#›</a:t>
            </a:fld>
            <a:endParaRPr lang="en-US"/>
          </a:p>
        </p:txBody>
      </p:sp>
    </p:spTree>
    <p:extLst>
      <p:ext uri="{BB962C8B-B14F-4D97-AF65-F5344CB8AC3E}">
        <p14:creationId xmlns="" xmlns:p14="http://schemas.microsoft.com/office/powerpoint/2010/main" val="4072961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9C5810F0-69C5-4561-86EA-3092E932886D}" type="slidenum">
              <a:rPr lang="en-US"/>
              <a:pPr/>
              <a:t>‹#›</a:t>
            </a:fld>
            <a:endParaRPr lang="en-US"/>
          </a:p>
        </p:txBody>
      </p:sp>
    </p:spTree>
    <p:extLst>
      <p:ext uri="{BB962C8B-B14F-4D97-AF65-F5344CB8AC3E}">
        <p14:creationId xmlns="" xmlns:p14="http://schemas.microsoft.com/office/powerpoint/2010/main" val="30768600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807BD8-E259-49AF-BCA5-50ABF67F86C5}"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E7EA8F-16C1-41D0-9E53-C5451100A6FB}" type="slidenum">
              <a:rPr lang="en-US"/>
              <a:pPr/>
              <a:t>2</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C039F-A030-40A3-BD93-4F4B61D27106}" type="slidenum">
              <a:rPr lang="en-US"/>
              <a:pPr/>
              <a:t>4</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BFE27D-3E2D-458E-9BE2-A558EAF68A80}" type="slidenum">
              <a:rPr lang="en-US"/>
              <a:pPr/>
              <a:t>5</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607B8E-929B-4895-93E3-91E47C7D40E2}" type="slidenum">
              <a:rPr lang="en-US"/>
              <a:pPr/>
              <a:t>6</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D99332-1BC2-4D2E-9503-FB8B7F0F7D9B}" type="slidenum">
              <a:rPr lang="en-US"/>
              <a:pPr/>
              <a:t>7</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707D4C-D590-40DB-9616-EE0C5D3E7685}" type="slidenum">
              <a:rPr lang="en-US"/>
              <a:pPr/>
              <a:t>9</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0F087C-B080-4116-828C-45764DE0828F}" type="slidenum">
              <a:rPr lang="en-US"/>
              <a:pPr/>
              <a:t>11</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CA7F6C-2882-4545-8435-81B55409841C}" type="slidenum">
              <a:rPr lang="en-US"/>
              <a:pPr/>
              <a:t>12</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88EBFC-BA51-4964-BCCF-F73EE4F0CE9D}" type="slidenum">
              <a:rPr lang="en-US"/>
              <a:pPr/>
              <a:t>13</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36974A-42B9-4570-AA53-C58782EF7A70}" type="slidenum">
              <a:rPr lang="en-US"/>
              <a:pPr/>
              <a:t>14</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CFE0B-4BAC-45B2-9B60-0A38E55FB585}" type="slidenum">
              <a:rPr lang="en-US"/>
              <a:pPr/>
              <a:t>15</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68D257-1283-438D-AA72-B82749E6EA3C}" type="slidenum">
              <a:rPr lang="en-US"/>
              <a:pPr/>
              <a:t>16</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573B65-F983-448B-A0D3-BF01CB8B8BE4}" type="slidenum">
              <a:rPr lang="en-US"/>
              <a:pPr/>
              <a:t>17</a:t>
            </a:fld>
            <a:endParaRPr lang="en-US"/>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1B473C-7FD9-47C3-82F0-22366031C6DB}" type="slidenum">
              <a:rPr lang="en-US"/>
              <a:pPr/>
              <a:t>18</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E2846D-419D-4C1C-8650-93D90F6F308D}" type="slidenum">
              <a:rPr lang="en-US"/>
              <a:pPr/>
              <a:t>19</a:t>
            </a:fld>
            <a:endParaRPr lang="en-US"/>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C07134-FE54-42C8-8EE7-C9984A1D82A1}" type="slidenum">
              <a:rPr lang="en-US"/>
              <a:pPr/>
              <a:t>20</a:t>
            </a:fld>
            <a:endParaRPr lang="en-US"/>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ECAD6D-C457-43B4-AE9E-48239F3D63FC}" type="slidenum">
              <a:rPr lang="en-US"/>
              <a:pPr/>
              <a:t>21</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9FF1EB-27E0-4DD9-8DCB-1634090077E8}" type="slidenum">
              <a:rPr lang="en-US"/>
              <a:pPr/>
              <a:t>22</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1F6DEC-0218-439E-AB75-90E3EBCDC443}" type="slidenum">
              <a:rPr lang="en-US"/>
              <a:pPr/>
              <a:t>23</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E3B85-1717-4123-B5C8-7156AFA3FB47}" type="slidenum">
              <a:rPr lang="en-US"/>
              <a:pPr/>
              <a:t>24</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35ED8D-FB7B-455F-853F-97A6A3974BBE}" type="slidenum">
              <a:rPr lang="en-US"/>
              <a:pPr/>
              <a:t>25</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94323E-7BF5-4E42-81A6-0D8464FA2809}" type="slidenum">
              <a:rPr lang="en-US"/>
              <a:pPr/>
              <a:t>26</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F2C1E6-1BB3-41B9-BC9C-048D36850C70}" type="slidenum">
              <a:rPr lang="en-US"/>
              <a:pPr/>
              <a:t>28</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45562-95DA-4A60-A26E-165AE0B9F96C}" type="slidenum">
              <a:rPr lang="en-US"/>
              <a:pPr/>
              <a:t>29</a:t>
            </a:fld>
            <a:endParaRPr lang="en-U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F09963-4EBB-4170-B0C2-E552DBEEE52B}" type="slidenum">
              <a:rPr lang="en-US"/>
              <a:pPr/>
              <a:t>30</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AC378-5477-4707-9544-5B5C0B1888E8}" type="slidenum">
              <a:rPr lang="en-US"/>
              <a:pPr/>
              <a:t>32</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4" name="Picture 3"/>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5" name="Picture 4"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6" name="Rectangle 5"/>
          <p:cNvSpPr/>
          <p:nvPr userDrawn="1"/>
        </p:nvSpPr>
        <p:spPr bwMode="auto">
          <a:xfrm>
            <a:off x="228600" y="1701797"/>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 xmlns:p14="http://schemas.microsoft.com/office/powerpoint/2010/main"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 xmlns:p14="http://schemas.microsoft.com/office/powerpoint/2010/main"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5486400" y="6550223"/>
            <a:ext cx="3657600"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7: Bernoulli and Binomial Distributions</a:t>
            </a:r>
            <a:endParaRPr lang="en-US" sz="1400"/>
          </a:p>
        </p:txBody>
      </p:sp>
      <p:sp>
        <p:nvSpPr>
          <p:cNvPr id="2" name="Rectangle 1"/>
          <p:cNvSpPr/>
          <p:nvPr userDrawn="1"/>
        </p:nvSpPr>
        <p:spPr>
          <a:xfrm>
            <a:off x="229982" y="6488668"/>
            <a:ext cx="787395" cy="369332"/>
          </a:xfrm>
          <a:prstGeom prst="rect">
            <a:avLst/>
          </a:prstGeom>
        </p:spPr>
        <p:txBody>
          <a:bodyPr wrap="none">
            <a:spAutoFit/>
          </a:bodyPr>
          <a:lstStyle/>
          <a:p>
            <a:fld id="{9ED99AAF-CB70-44A8-9A44-756D634A7A9A}" type="slidenum">
              <a:rPr lang="en-US" b="1" smtClean="0"/>
              <a:pPr/>
              <a:t>‹#›</a:t>
            </a:fld>
            <a:r>
              <a:rPr lang="en-US" b="1" smtClean="0"/>
              <a:t>/</a:t>
            </a:r>
            <a:r>
              <a:rPr lang="en-US" b="1" smtClean="0"/>
              <a:t>32</a:t>
            </a:r>
            <a:endParaRPr lang="en-US" b="1"/>
          </a:p>
        </p:txBody>
      </p:sp>
    </p:spTree>
    <p:extLst>
      <p:ext uri="{BB962C8B-B14F-4D97-AF65-F5344CB8AC3E}">
        <p14:creationId xmlns="" xmlns:p14="http://schemas.microsoft.com/office/powerpoint/2010/main" val="320079980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p:txBody>
          <a:bodyPr/>
          <a:lstStyle/>
          <a:p>
            <a:r>
              <a:rPr lang="en-US" sz="4800"/>
              <a:t>Statistics and Data Analysis</a:t>
            </a:r>
          </a:p>
        </p:txBody>
      </p:sp>
      <p:sp>
        <p:nvSpPr>
          <p:cNvPr id="158723" name="Rectangle 3"/>
          <p:cNvSpPr>
            <a:spLocks noGrp="1" noChangeArrowheads="1"/>
          </p:cNvSpPr>
          <p:nvPr>
            <p:ph type="subTitle" idx="1"/>
          </p:nvPr>
        </p:nvSpPr>
        <p:spPr/>
        <p:txBody>
          <a:bodyPr/>
          <a:lstStyle/>
          <a:p>
            <a:r>
              <a:rPr lang="en-US" sz="2600"/>
              <a:t>Professor William Greene</a:t>
            </a:r>
          </a:p>
          <a:p>
            <a:r>
              <a:rPr lang="en-US" sz="2600"/>
              <a:t>Stern School of Business</a:t>
            </a:r>
          </a:p>
          <a:p>
            <a:r>
              <a:rPr lang="en-US" sz="2600"/>
              <a:t>IOMS Department</a:t>
            </a:r>
          </a:p>
          <a:p>
            <a:r>
              <a:rPr lang="en-US" sz="2600"/>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762000" y="1752600"/>
            <a:ext cx="8229600" cy="1219200"/>
          </a:xfrm>
        </p:spPr>
        <p:txBody>
          <a:bodyPr/>
          <a:lstStyle/>
          <a:p>
            <a:r>
              <a:rPr lang="en-US" sz="4000"/>
              <a:t>Statistics and Data Analysis</a:t>
            </a:r>
          </a:p>
        </p:txBody>
      </p:sp>
      <p:sp>
        <p:nvSpPr>
          <p:cNvPr id="278531" name="Rectangle 3"/>
          <p:cNvSpPr>
            <a:spLocks noChangeArrowheads="1"/>
          </p:cNvSpPr>
          <p:nvPr/>
        </p:nvSpPr>
        <p:spPr bwMode="auto">
          <a:xfrm>
            <a:off x="1524000" y="3024981"/>
            <a:ext cx="6096000" cy="2209800"/>
          </a:xfrm>
          <a:prstGeom prst="rect">
            <a:avLst/>
          </a:prstGeom>
          <a:solidFill>
            <a:srgbClr val="C0C0C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532" name="Text Box 4"/>
          <p:cNvSpPr txBox="1">
            <a:spLocks noChangeArrowheads="1"/>
          </p:cNvSpPr>
          <p:nvPr/>
        </p:nvSpPr>
        <p:spPr bwMode="auto">
          <a:xfrm>
            <a:off x="1981200" y="3652827"/>
            <a:ext cx="5410200"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t>Part 7</a:t>
            </a:r>
            <a:r>
              <a:rPr lang="en-US" sz="3200" b="1"/>
              <a:t> – </a:t>
            </a:r>
            <a:r>
              <a:rPr lang="en-US" sz="2400" b="1"/>
              <a:t>Discrete Distributions:</a:t>
            </a:r>
            <a:br>
              <a:rPr lang="en-US" sz="2400" b="1"/>
            </a:br>
            <a:r>
              <a:rPr lang="en-US" sz="2400" b="1"/>
              <a:t>               </a:t>
            </a:r>
            <a:r>
              <a:rPr lang="en-US" sz="2400" b="1" smtClean="0"/>
              <a:t>Bernoulli </a:t>
            </a:r>
            <a:r>
              <a:rPr lang="en-US" sz="2400" b="1"/>
              <a:t>and Binomial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229600" cy="530225"/>
          </a:xfrm>
        </p:spPr>
        <p:txBody>
          <a:bodyPr/>
          <a:lstStyle/>
          <a:p>
            <a:r>
              <a:rPr lang="en-US" smtClean="0"/>
              <a:t>Probability Distributions</a:t>
            </a:r>
            <a:endParaRPr lang="en-US"/>
          </a:p>
        </p:txBody>
      </p:sp>
      <p:sp>
        <p:nvSpPr>
          <p:cNvPr id="3" name="Content Placeholder 2"/>
          <p:cNvSpPr>
            <a:spLocks noGrp="1"/>
          </p:cNvSpPr>
          <p:nvPr>
            <p:ph idx="1"/>
          </p:nvPr>
        </p:nvSpPr>
        <p:spPr>
          <a:xfrm>
            <a:off x="533400" y="2133600"/>
            <a:ext cx="8229600" cy="3006725"/>
          </a:xfrm>
        </p:spPr>
        <p:txBody>
          <a:bodyPr/>
          <a:lstStyle/>
          <a:p>
            <a:r>
              <a:rPr lang="en-US" sz="2400" dirty="0" smtClean="0"/>
              <a:t>Convenient formulas for summarizing probabilities</a:t>
            </a:r>
          </a:p>
          <a:p>
            <a:r>
              <a:rPr lang="en-US" sz="2400" dirty="0" smtClean="0"/>
              <a:t>We use these to build descriptions of random events</a:t>
            </a:r>
          </a:p>
          <a:p>
            <a:pPr lvl="1"/>
            <a:r>
              <a:rPr lang="en-US" sz="2000" dirty="0" smtClean="0"/>
              <a:t>Discrete events: Usually whether or not, or how many times</a:t>
            </a:r>
          </a:p>
          <a:p>
            <a:pPr lvl="1"/>
            <a:r>
              <a:rPr lang="en-US" sz="2000" dirty="0" smtClean="0"/>
              <a:t>Continuous ‘events:’ Usually a measurement</a:t>
            </a:r>
            <a:endParaRPr lang="en-US" sz="2000" dirty="0"/>
          </a:p>
          <a:p>
            <a:r>
              <a:rPr lang="en-US" sz="2400" dirty="0" smtClean="0"/>
              <a:t>Two specific types:</a:t>
            </a:r>
          </a:p>
          <a:p>
            <a:pPr lvl="1"/>
            <a:r>
              <a:rPr lang="en-US" sz="2000" dirty="0" smtClean="0"/>
              <a:t>Whether or not something (random) happens: Bernoulli</a:t>
            </a:r>
          </a:p>
          <a:p>
            <a:pPr lvl="1"/>
            <a:r>
              <a:rPr lang="en-US" sz="2000" dirty="0" smtClean="0"/>
              <a:t>How many times something (random) happens: Binomial</a:t>
            </a:r>
            <a:endParaRPr lang="en-US" sz="2000" dirty="0"/>
          </a:p>
        </p:txBody>
      </p:sp>
    </p:spTree>
    <p:extLst>
      <p:ext uri="{BB962C8B-B14F-4D97-AF65-F5344CB8AC3E}">
        <p14:creationId xmlns="" xmlns:p14="http://schemas.microsoft.com/office/powerpoint/2010/main" val="4253075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1219200" y="533400"/>
            <a:ext cx="7010400" cy="1527175"/>
          </a:xfrm>
        </p:spPr>
        <p:txBody>
          <a:bodyPr/>
          <a:lstStyle/>
          <a:p>
            <a:r>
              <a:rPr lang="en-US"/>
              <a:t>Elemental Experiment</a:t>
            </a:r>
          </a:p>
        </p:txBody>
      </p:sp>
      <p:sp>
        <p:nvSpPr>
          <p:cNvPr id="199683" name="Rectangle 3"/>
          <p:cNvSpPr>
            <a:spLocks noGrp="1" noChangeArrowheads="1"/>
          </p:cNvSpPr>
          <p:nvPr>
            <p:ph idx="1"/>
          </p:nvPr>
        </p:nvSpPr>
        <p:spPr>
          <a:xfrm>
            <a:off x="1866900" y="2362200"/>
            <a:ext cx="6324600" cy="2514600"/>
          </a:xfrm>
        </p:spPr>
        <p:txBody>
          <a:bodyPr/>
          <a:lstStyle/>
          <a:p>
            <a:r>
              <a:rPr lang="en-US"/>
              <a:t>Experiment consists of a “trial”</a:t>
            </a:r>
          </a:p>
          <a:p>
            <a:r>
              <a:rPr lang="en-US"/>
              <a:t>Event either occurs or it does not</a:t>
            </a:r>
          </a:p>
          <a:p>
            <a:r>
              <a:rPr lang="en-US"/>
              <a:t>P(Event occurs) = </a:t>
            </a:r>
            <a:r>
              <a:rPr lang="el-GR">
                <a:cs typeface="Arial" charset="0"/>
              </a:rPr>
              <a:t>θ</a:t>
            </a:r>
            <a:r>
              <a:rPr lang="en-US">
                <a:cs typeface="Arial" charset="0"/>
              </a:rPr>
              <a:t>, 0 </a:t>
            </a:r>
            <a:r>
              <a:rPr lang="en-US" u="sng">
                <a:cs typeface="Arial" charset="0"/>
              </a:rPr>
              <a:t>&lt;</a:t>
            </a:r>
            <a:r>
              <a:rPr lang="en-US">
                <a:cs typeface="Arial" charset="0"/>
              </a:rPr>
              <a:t> </a:t>
            </a:r>
            <a:r>
              <a:rPr lang="el-GR">
                <a:cs typeface="Arial" charset="0"/>
              </a:rPr>
              <a:t>θ</a:t>
            </a:r>
            <a:r>
              <a:rPr lang="en-US">
                <a:cs typeface="Arial" charset="0"/>
              </a:rPr>
              <a:t> </a:t>
            </a:r>
            <a:r>
              <a:rPr lang="en-US" u="sng">
                <a:cs typeface="Arial" charset="0"/>
              </a:rPr>
              <a:t>&lt;</a:t>
            </a:r>
            <a:r>
              <a:rPr lang="en-US">
                <a:cs typeface="Arial" charset="0"/>
              </a:rPr>
              <a:t> 1</a:t>
            </a:r>
          </a:p>
          <a:p>
            <a:r>
              <a:rPr lang="en-US">
                <a:cs typeface="Arial" charset="0"/>
              </a:rPr>
              <a:t>P(Event does not occur) = 1 - </a:t>
            </a:r>
            <a:r>
              <a:rPr lang="el-GR">
                <a:cs typeface="Arial" charset="0"/>
              </a:rPr>
              <a:t>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066800" y="533400"/>
            <a:ext cx="7010400" cy="1527175"/>
          </a:xfrm>
        </p:spPr>
        <p:txBody>
          <a:bodyPr/>
          <a:lstStyle/>
          <a:p>
            <a:r>
              <a:rPr lang="en-US"/>
              <a:t>Applications</a:t>
            </a:r>
          </a:p>
        </p:txBody>
      </p:sp>
      <p:sp>
        <p:nvSpPr>
          <p:cNvPr id="201731" name="Rectangle 3"/>
          <p:cNvSpPr>
            <a:spLocks noGrp="1" noChangeArrowheads="1"/>
          </p:cNvSpPr>
          <p:nvPr>
            <p:ph idx="1"/>
          </p:nvPr>
        </p:nvSpPr>
        <p:spPr>
          <a:xfrm>
            <a:off x="1600200" y="2209800"/>
            <a:ext cx="6858000" cy="3200400"/>
          </a:xfrm>
        </p:spPr>
        <p:txBody>
          <a:bodyPr/>
          <a:lstStyle/>
          <a:p>
            <a:r>
              <a:rPr lang="en-US" sz="2400"/>
              <a:t>Randomly chosen individual is left handed: About </a:t>
            </a:r>
            <a:r>
              <a:rPr lang="en-US" sz="2400">
                <a:solidFill>
                  <a:srgbClr val="FF0000"/>
                </a:solidFill>
              </a:rPr>
              <a:t>.085</a:t>
            </a:r>
            <a:r>
              <a:rPr lang="en-US" sz="2400"/>
              <a:t> (higher in men than women)</a:t>
            </a:r>
            <a:endParaRPr lang="en-US" sz="2400">
              <a:solidFill>
                <a:srgbClr val="FF0000"/>
              </a:solidFill>
            </a:endParaRPr>
          </a:p>
          <a:p>
            <a:r>
              <a:rPr lang="en-US" sz="2400"/>
              <a:t>Light bulb fails in first 1400 hours. </a:t>
            </a:r>
            <a:r>
              <a:rPr lang="en-US" sz="2400">
                <a:solidFill>
                  <a:srgbClr val="FF0000"/>
                </a:solidFill>
              </a:rPr>
              <a:t>0.5</a:t>
            </a:r>
            <a:r>
              <a:rPr lang="en-US" sz="2400"/>
              <a:t> (according to manufacturers)</a:t>
            </a:r>
          </a:p>
          <a:p>
            <a:r>
              <a:rPr lang="en-US" sz="2400"/>
              <a:t>Card drawn is an ace.  </a:t>
            </a:r>
            <a:r>
              <a:rPr lang="en-US" sz="2400">
                <a:solidFill>
                  <a:srgbClr val="FF0000"/>
                </a:solidFill>
              </a:rPr>
              <a:t>Exactly 1/13</a:t>
            </a:r>
          </a:p>
          <a:p>
            <a:r>
              <a:rPr lang="en-US" sz="2400"/>
              <a:t>Child born is male.  </a:t>
            </a:r>
            <a:r>
              <a:rPr lang="en-US" sz="2400">
                <a:solidFill>
                  <a:srgbClr val="FF0000"/>
                </a:solidFill>
              </a:rPr>
              <a:t>Slightly &gt; 0.5</a:t>
            </a:r>
          </a:p>
          <a:p>
            <a:r>
              <a:rPr lang="en-US" sz="2400" smtClean="0"/>
              <a:t>Borrower defaults on a loan. </a:t>
            </a:r>
            <a:r>
              <a:rPr lang="en-US" sz="2400" smtClean="0">
                <a:solidFill>
                  <a:srgbClr val="FF0000"/>
                </a:solidFill>
              </a:rPr>
              <a:t>Modeled.</a:t>
            </a:r>
          </a:p>
          <a:p>
            <a:r>
              <a:rPr lang="en-US" sz="2400" smtClean="0"/>
              <a:t>Manufactured </a:t>
            </a:r>
            <a:r>
              <a:rPr lang="en-US" sz="2400"/>
              <a:t>part </a:t>
            </a:r>
            <a:r>
              <a:rPr lang="en-US" sz="2400" smtClean="0"/>
              <a:t>has a defect.  </a:t>
            </a:r>
            <a:r>
              <a:rPr lang="en-US" sz="2400">
                <a:solidFill>
                  <a:srgbClr val="FF0000"/>
                </a:solidFill>
              </a:rPr>
              <a:t>P(D).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838200" y="533400"/>
            <a:ext cx="7010400" cy="1527175"/>
          </a:xfrm>
        </p:spPr>
        <p:txBody>
          <a:bodyPr/>
          <a:lstStyle/>
          <a:p>
            <a:r>
              <a:rPr lang="en-US"/>
              <a:t>Binary Random Variable</a:t>
            </a:r>
          </a:p>
        </p:txBody>
      </p:sp>
      <p:sp>
        <p:nvSpPr>
          <p:cNvPr id="203779" name="Rectangle 3"/>
          <p:cNvSpPr>
            <a:spLocks noGrp="1" noChangeArrowheads="1"/>
          </p:cNvSpPr>
          <p:nvPr>
            <p:ph idx="1"/>
          </p:nvPr>
        </p:nvSpPr>
        <p:spPr>
          <a:xfrm>
            <a:off x="1295400" y="2286000"/>
            <a:ext cx="7010400" cy="3200400"/>
          </a:xfrm>
        </p:spPr>
        <p:txBody>
          <a:bodyPr/>
          <a:lstStyle/>
          <a:p>
            <a:r>
              <a:rPr lang="en-US"/>
              <a:t>Event occurs              </a:t>
            </a:r>
            <a:r>
              <a:rPr lang="en-US">
                <a:cs typeface="Arial" charset="0"/>
                <a:sym typeface="Wingdings" pitchFamily="2" charset="2"/>
              </a:rPr>
              <a:t></a:t>
            </a:r>
            <a:r>
              <a:rPr lang="en-US"/>
              <a:t> </a:t>
            </a:r>
            <a:r>
              <a:rPr lang="en-US">
                <a:cs typeface="Arial" charset="0"/>
                <a:sym typeface="Wingdings" pitchFamily="2" charset="2"/>
              </a:rPr>
              <a:t>X = 1</a:t>
            </a:r>
          </a:p>
          <a:p>
            <a:r>
              <a:rPr lang="en-US">
                <a:cs typeface="Arial" charset="0"/>
                <a:sym typeface="Wingdings" pitchFamily="2" charset="2"/>
              </a:rPr>
              <a:t>Event does not occur  X = 0</a:t>
            </a:r>
          </a:p>
          <a:p>
            <a:r>
              <a:rPr lang="en-US">
                <a:cs typeface="Arial" charset="0"/>
                <a:sym typeface="Wingdings" pitchFamily="2" charset="2"/>
              </a:rPr>
              <a:t>Probabilities:        P(X = 1) = </a:t>
            </a:r>
            <a:r>
              <a:rPr lang="el-GR">
                <a:cs typeface="Arial" charset="0"/>
                <a:sym typeface="Wingdings" pitchFamily="2" charset="2"/>
              </a:rPr>
              <a:t>θ</a:t>
            </a:r>
          </a:p>
          <a:p>
            <a:r>
              <a:rPr lang="en-US">
                <a:cs typeface="Arial" charset="0"/>
                <a:sym typeface="Wingdings" pitchFamily="2" charset="2"/>
              </a:rPr>
              <a:t>                             P(X = 0) = 1 - </a:t>
            </a:r>
            <a:r>
              <a:rPr lang="el-GR">
                <a:cs typeface="Arial" charset="0"/>
                <a:sym typeface="Wingdings" pitchFamily="2" charset="2"/>
              </a:rPr>
              <a:t>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1371600" y="838200"/>
            <a:ext cx="7010400" cy="1066800"/>
          </a:xfrm>
        </p:spPr>
        <p:txBody>
          <a:bodyPr/>
          <a:lstStyle/>
          <a:p>
            <a:r>
              <a:rPr lang="en-US" sz="2800" b="1"/>
              <a:t>The Random Variable Lenders Are Really Interested In Is Default</a:t>
            </a:r>
          </a:p>
        </p:txBody>
      </p:sp>
      <p:sp>
        <p:nvSpPr>
          <p:cNvPr id="224261" name="Text Box 5"/>
          <p:cNvSpPr txBox="1">
            <a:spLocks noChangeArrowheads="1"/>
          </p:cNvSpPr>
          <p:nvPr/>
        </p:nvSpPr>
        <p:spPr bwMode="auto">
          <a:xfrm>
            <a:off x="4724400" y="2133600"/>
            <a:ext cx="4114800" cy="3970318"/>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u="sng" smtClean="0"/>
              <a:t>DEFAULT RATE</a:t>
            </a:r>
          </a:p>
          <a:p>
            <a:pPr>
              <a:spcBef>
                <a:spcPct val="50000"/>
              </a:spcBef>
            </a:pPr>
            <a:r>
              <a:rPr lang="en-US" b="1" smtClean="0"/>
              <a:t>Of </a:t>
            </a:r>
            <a:r>
              <a:rPr lang="en-US" b="1"/>
              <a:t>10,499 people whose application was accepted, 996 (9.49%) defaulted on their credit account (loan).  We let X denote the behavior of a credit card recipient.</a:t>
            </a:r>
          </a:p>
          <a:p>
            <a:pPr>
              <a:spcBef>
                <a:spcPct val="50000"/>
              </a:spcBef>
            </a:pPr>
            <a:r>
              <a:rPr lang="en-US" b="1"/>
              <a:t>X = 0  if no default</a:t>
            </a:r>
          </a:p>
          <a:p>
            <a:pPr>
              <a:spcBef>
                <a:spcPct val="50000"/>
              </a:spcBef>
            </a:pPr>
            <a:r>
              <a:rPr lang="en-US" b="1"/>
              <a:t>X = 1  if default</a:t>
            </a:r>
          </a:p>
          <a:p>
            <a:pPr>
              <a:spcBef>
                <a:spcPct val="50000"/>
              </a:spcBef>
            </a:pPr>
            <a:r>
              <a:rPr lang="en-US" b="1"/>
              <a:t>This is a crucial variable for a lender.  They spend endless resources trying to learn more about it.</a:t>
            </a:r>
          </a:p>
        </p:txBody>
      </p:sp>
      <p:pic>
        <p:nvPicPr>
          <p:cNvPr id="224265"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7915" y="2101850"/>
            <a:ext cx="4234085" cy="3689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61123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31183" y="457200"/>
            <a:ext cx="8712817" cy="57597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57325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914400" y="762000"/>
            <a:ext cx="7010400" cy="917575"/>
          </a:xfrm>
        </p:spPr>
        <p:txBody>
          <a:bodyPr/>
          <a:lstStyle/>
          <a:p>
            <a:r>
              <a:rPr lang="en-US"/>
              <a:t>Bernoulli Random Variable</a:t>
            </a:r>
          </a:p>
        </p:txBody>
      </p:sp>
      <p:sp>
        <p:nvSpPr>
          <p:cNvPr id="205827" name="Rectangle 3"/>
          <p:cNvSpPr>
            <a:spLocks noGrp="1" noChangeArrowheads="1"/>
          </p:cNvSpPr>
          <p:nvPr>
            <p:ph idx="1"/>
          </p:nvPr>
        </p:nvSpPr>
        <p:spPr>
          <a:xfrm>
            <a:off x="1295400" y="2438400"/>
            <a:ext cx="6433915" cy="2286000"/>
          </a:xfrm>
        </p:spPr>
        <p:txBody>
          <a:bodyPr/>
          <a:lstStyle/>
          <a:p>
            <a:r>
              <a:rPr lang="en-US">
                <a:cs typeface="Arial" charset="0"/>
                <a:sym typeface="Wingdings" pitchFamily="2" charset="2"/>
              </a:rPr>
              <a:t>X  =  0 or 1</a:t>
            </a:r>
          </a:p>
          <a:p>
            <a:r>
              <a:rPr lang="en-US">
                <a:cs typeface="Arial" charset="0"/>
                <a:sym typeface="Wingdings" pitchFamily="2" charset="2"/>
              </a:rPr>
              <a:t>Probabilities:  P(X = 1) = </a:t>
            </a:r>
            <a:r>
              <a:rPr lang="el-GR">
                <a:cs typeface="Arial" charset="0"/>
                <a:sym typeface="Wingdings" pitchFamily="2" charset="2"/>
              </a:rPr>
              <a:t>θ</a:t>
            </a:r>
            <a:endParaRPr lang="en-US">
              <a:cs typeface="Arial" charset="0"/>
              <a:sym typeface="Wingdings" pitchFamily="2" charset="2"/>
            </a:endParaRPr>
          </a:p>
          <a:p>
            <a:r>
              <a:rPr lang="en-US">
                <a:cs typeface="Arial" charset="0"/>
                <a:sym typeface="Wingdings" pitchFamily="2" charset="2"/>
              </a:rPr>
              <a:t>                       P(X = 0) = 1 – </a:t>
            </a:r>
            <a:r>
              <a:rPr lang="el-GR">
                <a:cs typeface="Arial" charset="0"/>
                <a:sym typeface="Wingdings" pitchFamily="2" charset="2"/>
              </a:rPr>
              <a:t>θ</a:t>
            </a:r>
            <a:endParaRPr lang="en-US">
              <a:cs typeface="Arial" charset="0"/>
              <a:sym typeface="Wingdings" pitchFamily="2" charset="2"/>
            </a:endParaRPr>
          </a:p>
          <a:p>
            <a:r>
              <a:rPr lang="en-US">
                <a:cs typeface="Arial" charset="0"/>
                <a:sym typeface="Wingdings" pitchFamily="2" charset="2"/>
              </a:rPr>
              <a:t>(X = 0 or 1 corresponds to an event</a:t>
            </a:r>
            <a:r>
              <a:rPr lang="en-US" smtClean="0">
                <a:cs typeface="Arial" charset="0"/>
                <a:sym typeface="Wingdings" pitchFamily="2" charset="2"/>
              </a:rPr>
              <a:t>)</a:t>
            </a:r>
            <a:endParaRPr lang="el-GR">
              <a:cs typeface="Arial" charset="0"/>
              <a:sym typeface="Wingdings" pitchFamily="2" charset="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a:srcRect/>
          <a:stretch>
            <a:fillRect/>
          </a:stretch>
        </p:blipFill>
        <p:spPr bwMode="auto">
          <a:xfrm>
            <a:off x="1600200" y="762000"/>
            <a:ext cx="6629400" cy="1457325"/>
          </a:xfrm>
          <a:prstGeom prst="rect">
            <a:avLst/>
          </a:prstGeom>
          <a:noFill/>
          <a:ln w="9525">
            <a:noFill/>
            <a:miter lim="800000"/>
            <a:headEnd/>
            <a:tailEnd/>
          </a:ln>
          <a:effectLst/>
        </p:spPr>
      </p:pic>
      <p:pic>
        <p:nvPicPr>
          <p:cNvPr id="155651" name="Picture 3"/>
          <p:cNvPicPr>
            <a:picLocks noChangeAspect="1" noChangeArrowheads="1"/>
          </p:cNvPicPr>
          <p:nvPr/>
        </p:nvPicPr>
        <p:blipFill>
          <a:blip r:embed="rId3"/>
          <a:srcRect/>
          <a:stretch>
            <a:fillRect/>
          </a:stretch>
        </p:blipFill>
        <p:spPr bwMode="auto">
          <a:xfrm>
            <a:off x="304800" y="2324100"/>
            <a:ext cx="5153025" cy="4200525"/>
          </a:xfrm>
          <a:prstGeom prst="rect">
            <a:avLst/>
          </a:prstGeom>
          <a:noFill/>
          <a:ln w="9525">
            <a:noFill/>
            <a:miter lim="800000"/>
            <a:headEnd/>
            <a:tailEnd/>
          </a:ln>
          <a:effectLst/>
        </p:spPr>
      </p:pic>
      <p:sp>
        <p:nvSpPr>
          <p:cNvPr id="5" name="TextBox 4"/>
          <p:cNvSpPr txBox="1"/>
          <p:nvPr/>
        </p:nvSpPr>
        <p:spPr>
          <a:xfrm>
            <a:off x="5486400" y="2438400"/>
            <a:ext cx="3276600" cy="3139321"/>
          </a:xfrm>
          <a:prstGeom prst="rect">
            <a:avLst/>
          </a:prstGeom>
          <a:noFill/>
        </p:spPr>
        <p:txBody>
          <a:bodyPr wrap="square" rtlCol="0">
            <a:spAutoFit/>
          </a:bodyPr>
          <a:lstStyle/>
          <a:p>
            <a:r>
              <a:rPr lang="en-US" smtClean="0"/>
              <a:t>What is the </a:t>
            </a:r>
            <a:r>
              <a:rPr lang="en-US" b="1" smtClean="0">
                <a:solidFill>
                  <a:srgbClr val="0000FF"/>
                </a:solidFill>
              </a:rPr>
              <a:t>‘breach rate’ </a:t>
            </a:r>
            <a:r>
              <a:rPr lang="en-US" smtClean="0"/>
              <a:t>in a pool of tens of thousands of mortgages? (‘Breach’ = improperly underwritten or serviced or otherwise faulty mortgage</a:t>
            </a:r>
            <a:r>
              <a:rPr lang="en-US" smtClean="0"/>
              <a:t>.)  </a:t>
            </a:r>
          </a:p>
          <a:p>
            <a:endParaRPr lang="en-US" smtClean="0"/>
          </a:p>
          <a:p>
            <a:r>
              <a:rPr lang="en-US" smtClean="0"/>
              <a:t>Each mortgage is a Bernoulli trial.  The breach rate is </a:t>
            </a:r>
            <a:r>
              <a:rPr lang="en-US" b="1" smtClean="0">
                <a:solidFill>
                  <a:srgbClr val="0000FF"/>
                </a:solidFill>
                <a:sym typeface="Symbol"/>
              </a:rPr>
              <a:t></a:t>
            </a:r>
            <a:r>
              <a:rPr lang="en-US" smtClean="0"/>
              <a:t>, the probability that the mortgage is in breach.</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sz="3600"/>
              <a:t>Discrete Probability </a:t>
            </a:r>
            <a:r>
              <a:rPr lang="en-US" sz="3600" i="1" u="sng"/>
              <a:t>Distribution</a:t>
            </a:r>
          </a:p>
        </p:txBody>
      </p:sp>
      <p:sp>
        <p:nvSpPr>
          <p:cNvPr id="207875" name="Rectangle 3"/>
          <p:cNvSpPr>
            <a:spLocks noGrp="1" noChangeArrowheads="1"/>
          </p:cNvSpPr>
          <p:nvPr>
            <p:ph idx="1"/>
          </p:nvPr>
        </p:nvSpPr>
        <p:spPr>
          <a:xfrm>
            <a:off x="1295400" y="1752600"/>
            <a:ext cx="7010400" cy="4114800"/>
          </a:xfrm>
        </p:spPr>
        <p:txBody>
          <a:bodyPr/>
          <a:lstStyle/>
          <a:p>
            <a:r>
              <a:rPr lang="en-US" sz="2600" dirty="0"/>
              <a:t>Events         A</a:t>
            </a:r>
            <a:r>
              <a:rPr lang="en-US" sz="2600" baseline="-25000" dirty="0"/>
              <a:t>1</a:t>
            </a:r>
            <a:r>
              <a:rPr lang="en-US" sz="2600" dirty="0"/>
              <a:t>  A</a:t>
            </a:r>
            <a:r>
              <a:rPr lang="en-US" sz="2600" baseline="-25000" dirty="0"/>
              <a:t>2</a:t>
            </a:r>
            <a:r>
              <a:rPr lang="en-US" sz="2600" dirty="0"/>
              <a:t>  … </a:t>
            </a:r>
            <a:r>
              <a:rPr lang="en-US" sz="2600" dirty="0" smtClean="0"/>
              <a:t>A</a:t>
            </a:r>
            <a:r>
              <a:rPr lang="en-US" sz="2600" baseline="-25000" dirty="0"/>
              <a:t>M</a:t>
            </a:r>
          </a:p>
          <a:p>
            <a:r>
              <a:rPr lang="en-US" sz="2600" dirty="0"/>
              <a:t>Probabilities P</a:t>
            </a:r>
            <a:r>
              <a:rPr lang="en-US" sz="2600" baseline="-25000" dirty="0"/>
              <a:t>1</a:t>
            </a:r>
            <a:r>
              <a:rPr lang="en-US" sz="2600" dirty="0"/>
              <a:t>  P</a:t>
            </a:r>
            <a:r>
              <a:rPr lang="en-US" sz="2600" baseline="-25000" dirty="0"/>
              <a:t>2</a:t>
            </a:r>
            <a:r>
              <a:rPr lang="en-US" sz="2600" dirty="0"/>
              <a:t>  … </a:t>
            </a:r>
            <a:r>
              <a:rPr lang="en-US" sz="2600" dirty="0" smtClean="0"/>
              <a:t>P</a:t>
            </a:r>
            <a:r>
              <a:rPr lang="en-US" sz="2600" baseline="-25000" dirty="0"/>
              <a:t>M</a:t>
            </a:r>
            <a:endParaRPr lang="en-US" sz="2600" dirty="0"/>
          </a:p>
          <a:p>
            <a:r>
              <a:rPr lang="en-US" sz="2600"/>
              <a:t>Distribution = the set of probabilities associated with the set of outcomes.</a:t>
            </a:r>
          </a:p>
          <a:p>
            <a:pPr lvl="1"/>
            <a:r>
              <a:rPr lang="en-US"/>
              <a:t>Each is </a:t>
            </a:r>
            <a:r>
              <a:rPr lang="en-US" u="sng"/>
              <a:t>&gt;</a:t>
            </a:r>
            <a:r>
              <a:rPr lang="en-US"/>
              <a:t> 0 and they sum to 1.0</a:t>
            </a:r>
          </a:p>
          <a:p>
            <a:pPr lvl="1"/>
            <a:r>
              <a:rPr lang="en-US"/>
              <a:t>Each outcome has exactly one probability.</a:t>
            </a:r>
          </a:p>
          <a:p>
            <a:pPr lvl="1"/>
            <a:r>
              <a:rPr lang="en-US" smtClean="0"/>
              <a:t>A </a:t>
            </a:r>
            <a:r>
              <a:rPr lang="en-US" b="1" dirty="0">
                <a:solidFill>
                  <a:srgbClr val="FF0000"/>
                </a:solidFill>
              </a:rPr>
              <a:t>list</a:t>
            </a:r>
            <a:r>
              <a:rPr lang="en-US" dirty="0"/>
              <a:t> of the outcomes and the probabilities.  All of our previous </a:t>
            </a:r>
            <a:r>
              <a:rPr lang="en-US"/>
              <a:t>examples</a:t>
            </a:r>
            <a:r>
              <a:rPr lang="en-US"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1371600" y="609600"/>
            <a:ext cx="7010400" cy="1143000"/>
          </a:xfrm>
        </p:spPr>
        <p:txBody>
          <a:bodyPr/>
          <a:lstStyle/>
          <a:p>
            <a:r>
              <a:rPr lang="en-US">
                <a:solidFill>
                  <a:schemeClr val="tx1"/>
                </a:solidFill>
              </a:rPr>
              <a:t>Probability </a:t>
            </a:r>
            <a:r>
              <a:rPr lang="en-US" b="1">
                <a:solidFill>
                  <a:schemeClr val="tx1"/>
                </a:solidFill>
              </a:rPr>
              <a:t>Function</a:t>
            </a:r>
          </a:p>
        </p:txBody>
      </p:sp>
      <p:sp>
        <p:nvSpPr>
          <p:cNvPr id="209923" name="Rectangle 3"/>
          <p:cNvSpPr>
            <a:spLocks noGrp="1" noChangeArrowheads="1"/>
          </p:cNvSpPr>
          <p:nvPr>
            <p:ph idx="1"/>
          </p:nvPr>
        </p:nvSpPr>
        <p:spPr>
          <a:xfrm>
            <a:off x="838200" y="1905000"/>
            <a:ext cx="7696200" cy="3200400"/>
          </a:xfrm>
        </p:spPr>
        <p:txBody>
          <a:bodyPr/>
          <a:lstStyle/>
          <a:p>
            <a:pPr>
              <a:lnSpc>
                <a:spcPct val="90000"/>
              </a:lnSpc>
            </a:pPr>
            <a:r>
              <a:rPr lang="en-US"/>
              <a:t>Define the probabilities as a function of X</a:t>
            </a:r>
          </a:p>
          <a:p>
            <a:pPr>
              <a:lnSpc>
                <a:spcPct val="90000"/>
              </a:lnSpc>
            </a:pPr>
            <a:r>
              <a:rPr lang="en-US"/>
              <a:t>Bernoulli random variable</a:t>
            </a:r>
          </a:p>
          <a:p>
            <a:pPr lvl="1">
              <a:lnSpc>
                <a:spcPct val="90000"/>
              </a:lnSpc>
            </a:pPr>
            <a:r>
              <a:rPr lang="en-US">
                <a:cs typeface="Arial" charset="0"/>
                <a:sym typeface="Wingdings" pitchFamily="2" charset="2"/>
              </a:rPr>
              <a:t>Probabilities:  P(X = 1) = </a:t>
            </a:r>
            <a:r>
              <a:rPr lang="el-GR">
                <a:cs typeface="Arial" charset="0"/>
                <a:sym typeface="Wingdings" pitchFamily="2" charset="2"/>
              </a:rPr>
              <a:t>θ</a:t>
            </a:r>
            <a:endParaRPr lang="en-US">
              <a:cs typeface="Arial" charset="0"/>
              <a:sym typeface="Wingdings" pitchFamily="2" charset="2"/>
            </a:endParaRPr>
          </a:p>
          <a:p>
            <a:pPr lvl="1">
              <a:lnSpc>
                <a:spcPct val="90000"/>
              </a:lnSpc>
            </a:pPr>
            <a:r>
              <a:rPr lang="en-US">
                <a:cs typeface="Arial" charset="0"/>
                <a:sym typeface="Wingdings" pitchFamily="2" charset="2"/>
              </a:rPr>
              <a:t>                       P(X = 0) = 1 – </a:t>
            </a:r>
            <a:r>
              <a:rPr lang="el-GR">
                <a:cs typeface="Arial" charset="0"/>
                <a:sym typeface="Wingdings" pitchFamily="2" charset="2"/>
              </a:rPr>
              <a:t>θ</a:t>
            </a:r>
            <a:endParaRPr lang="en-US">
              <a:cs typeface="Arial" charset="0"/>
              <a:sym typeface="Wingdings" pitchFamily="2" charset="2"/>
            </a:endParaRPr>
          </a:p>
          <a:p>
            <a:pPr>
              <a:lnSpc>
                <a:spcPct val="90000"/>
              </a:lnSpc>
            </a:pPr>
            <a:endParaRPr lang="en-US">
              <a:cs typeface="Arial" charset="0"/>
              <a:sym typeface="Wingdings" pitchFamily="2" charset="2"/>
            </a:endParaRPr>
          </a:p>
          <a:p>
            <a:pPr>
              <a:lnSpc>
                <a:spcPct val="90000"/>
              </a:lnSpc>
            </a:pPr>
            <a:r>
              <a:rPr lang="en-US">
                <a:cs typeface="Arial" charset="0"/>
                <a:sym typeface="Wingdings" pitchFamily="2" charset="2"/>
              </a:rPr>
              <a:t>Function:  P(X=x) = </a:t>
            </a:r>
            <a:r>
              <a:rPr lang="el-GR" b="1">
                <a:solidFill>
                  <a:srgbClr val="FF0000"/>
                </a:solidFill>
                <a:cs typeface="Arial" charset="0"/>
                <a:sym typeface="Wingdings" pitchFamily="2" charset="2"/>
              </a:rPr>
              <a:t>θ</a:t>
            </a:r>
            <a:r>
              <a:rPr lang="en-US" b="1" baseline="30000">
                <a:solidFill>
                  <a:srgbClr val="FF0000"/>
                </a:solidFill>
                <a:cs typeface="Arial" charset="0"/>
                <a:sym typeface="Wingdings" pitchFamily="2" charset="2"/>
              </a:rPr>
              <a:t>x</a:t>
            </a:r>
            <a:r>
              <a:rPr lang="en-US" b="1">
                <a:solidFill>
                  <a:srgbClr val="FF0000"/>
                </a:solidFill>
                <a:cs typeface="Arial" charset="0"/>
                <a:sym typeface="Wingdings" pitchFamily="2" charset="2"/>
              </a:rPr>
              <a:t> (1- </a:t>
            </a:r>
            <a:r>
              <a:rPr lang="el-GR" b="1">
                <a:solidFill>
                  <a:srgbClr val="FF0000"/>
                </a:solidFill>
                <a:cs typeface="Arial" charset="0"/>
                <a:sym typeface="Wingdings" pitchFamily="2" charset="2"/>
              </a:rPr>
              <a:t>θ</a:t>
            </a:r>
            <a:r>
              <a:rPr lang="en-US" b="1">
                <a:solidFill>
                  <a:srgbClr val="FF0000"/>
                </a:solidFill>
                <a:cs typeface="Arial" charset="0"/>
                <a:sym typeface="Wingdings" pitchFamily="2" charset="2"/>
              </a:rPr>
              <a:t>)</a:t>
            </a:r>
            <a:r>
              <a:rPr lang="en-US" b="1" baseline="30000">
                <a:solidFill>
                  <a:srgbClr val="FF0000"/>
                </a:solidFill>
                <a:cs typeface="Arial" charset="0"/>
                <a:sym typeface="Wingdings" pitchFamily="2" charset="2"/>
              </a:rPr>
              <a:t>1-x</a:t>
            </a:r>
            <a:r>
              <a:rPr lang="en-US" b="1">
                <a:solidFill>
                  <a:srgbClr val="FF0000"/>
                </a:solidFill>
                <a:cs typeface="Arial" charset="0"/>
                <a:sym typeface="Wingdings" pitchFamily="2" charset="2"/>
              </a:rPr>
              <a:t>, x=0,1</a:t>
            </a:r>
            <a:endParaRPr lang="el-GR" b="1">
              <a:solidFill>
                <a:srgbClr val="FF0000"/>
              </a:solidFill>
              <a:cs typeface="Arial" charset="0"/>
            </a:endParaRPr>
          </a:p>
          <a:p>
            <a:pPr>
              <a:lnSpc>
                <a:spcPct val="90000"/>
              </a:lnSpc>
            </a:pPr>
            <a:endParaRPr lang="en-US"/>
          </a:p>
        </p:txBody>
      </p:sp>
      <p:sp>
        <p:nvSpPr>
          <p:cNvPr id="209924" name="Rectangle 4"/>
          <p:cNvSpPr>
            <a:spLocks noChangeArrowheads="1"/>
          </p:cNvSpPr>
          <p:nvPr/>
        </p:nvSpPr>
        <p:spPr bwMode="auto">
          <a:xfrm>
            <a:off x="2819400" y="4038600"/>
            <a:ext cx="4876800" cy="685800"/>
          </a:xfrm>
          <a:prstGeom prst="rect">
            <a:avLst/>
          </a:prstGeom>
          <a:noFill/>
          <a:ln w="2857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a:t>Mean and Variance</a:t>
            </a:r>
          </a:p>
        </p:txBody>
      </p:sp>
      <p:sp>
        <p:nvSpPr>
          <p:cNvPr id="218115" name="Rectangle 3"/>
          <p:cNvSpPr>
            <a:spLocks noGrp="1" noChangeArrowheads="1"/>
          </p:cNvSpPr>
          <p:nvPr>
            <p:ph idx="1"/>
          </p:nvPr>
        </p:nvSpPr>
        <p:spPr>
          <a:xfrm>
            <a:off x="1219200" y="1828800"/>
            <a:ext cx="7010400" cy="4114800"/>
          </a:xfrm>
        </p:spPr>
        <p:txBody>
          <a:bodyPr/>
          <a:lstStyle/>
          <a:p>
            <a:r>
              <a:rPr lang="en-US"/>
              <a:t>E[X]        = </a:t>
            </a:r>
            <a:r>
              <a:rPr lang="en-US" smtClean="0"/>
              <a:t>0(1- </a:t>
            </a:r>
            <a:r>
              <a:rPr lang="el-GR">
                <a:cs typeface="Arial" charset="0"/>
                <a:sym typeface="Wingdings" pitchFamily="2" charset="2"/>
              </a:rPr>
              <a:t>θ</a:t>
            </a:r>
            <a:r>
              <a:rPr lang="en-US">
                <a:cs typeface="Arial" charset="0"/>
              </a:rPr>
              <a:t>) + 1(</a:t>
            </a:r>
            <a:r>
              <a:rPr lang="el-GR">
                <a:cs typeface="Arial" charset="0"/>
                <a:sym typeface="Wingdings" pitchFamily="2" charset="2"/>
              </a:rPr>
              <a:t>θ</a:t>
            </a:r>
            <a:r>
              <a:rPr lang="en-US">
                <a:cs typeface="Arial" charset="0"/>
              </a:rPr>
              <a:t>) = </a:t>
            </a:r>
            <a:r>
              <a:rPr lang="el-GR">
                <a:cs typeface="Arial" charset="0"/>
                <a:sym typeface="Wingdings" pitchFamily="2" charset="2"/>
              </a:rPr>
              <a:t>θ</a:t>
            </a:r>
            <a:endParaRPr lang="en-US">
              <a:cs typeface="Arial" charset="0"/>
            </a:endParaRPr>
          </a:p>
          <a:p>
            <a:r>
              <a:rPr lang="en-US">
                <a:cs typeface="Arial" charset="0"/>
              </a:rPr>
              <a:t>Variance = [0</a:t>
            </a:r>
            <a:r>
              <a:rPr lang="en-US" baseline="30000">
                <a:cs typeface="Arial" charset="0"/>
              </a:rPr>
              <a:t>2</a:t>
            </a:r>
            <a:r>
              <a:rPr lang="en-US">
                <a:cs typeface="Arial" charset="0"/>
              </a:rPr>
              <a:t>(1- </a:t>
            </a:r>
            <a:r>
              <a:rPr lang="el-GR">
                <a:cs typeface="Arial" charset="0"/>
                <a:sym typeface="Wingdings" pitchFamily="2" charset="2"/>
              </a:rPr>
              <a:t>θ</a:t>
            </a:r>
            <a:r>
              <a:rPr lang="en-US">
                <a:cs typeface="Arial" charset="0"/>
              </a:rPr>
              <a:t>) + 1</a:t>
            </a:r>
            <a:r>
              <a:rPr lang="en-US" baseline="30000">
                <a:cs typeface="Arial" charset="0"/>
              </a:rPr>
              <a:t>2 </a:t>
            </a:r>
            <a:r>
              <a:rPr lang="el-GR">
                <a:cs typeface="Arial" charset="0"/>
                <a:sym typeface="Wingdings" pitchFamily="2" charset="2"/>
              </a:rPr>
              <a:t>θ</a:t>
            </a:r>
            <a:r>
              <a:rPr lang="en-US">
                <a:cs typeface="Arial" charset="0"/>
              </a:rPr>
              <a:t>] – </a:t>
            </a:r>
            <a:r>
              <a:rPr lang="el-GR">
                <a:cs typeface="Arial" charset="0"/>
                <a:sym typeface="Wingdings" pitchFamily="2" charset="2"/>
              </a:rPr>
              <a:t>θ</a:t>
            </a:r>
            <a:r>
              <a:rPr lang="en-US" baseline="30000" smtClean="0">
                <a:cs typeface="Arial" charset="0"/>
              </a:rPr>
              <a:t>2</a:t>
            </a:r>
            <a:endParaRPr lang="en-US">
              <a:cs typeface="Arial" charset="0"/>
            </a:endParaRPr>
          </a:p>
          <a:p>
            <a:pPr>
              <a:buNone/>
            </a:pPr>
            <a:r>
              <a:rPr lang="en-US">
                <a:cs typeface="Arial" charset="0"/>
              </a:rPr>
              <a:t>                  </a:t>
            </a:r>
            <a:r>
              <a:rPr lang="en-US" smtClean="0">
                <a:cs typeface="Arial" charset="0"/>
              </a:rPr>
              <a:t> = </a:t>
            </a:r>
            <a:r>
              <a:rPr lang="el-GR" smtClean="0">
                <a:cs typeface="Arial" charset="0"/>
                <a:sym typeface="Wingdings" pitchFamily="2" charset="2"/>
              </a:rPr>
              <a:t>θ</a:t>
            </a:r>
            <a:r>
              <a:rPr lang="en-US" smtClean="0">
                <a:cs typeface="Arial" charset="0"/>
              </a:rPr>
              <a:t> </a:t>
            </a:r>
            <a:r>
              <a:rPr lang="en-US" smtClean="0">
                <a:cs typeface="Arial" charset="0"/>
              </a:rPr>
              <a:t>– </a:t>
            </a:r>
            <a:r>
              <a:rPr lang="el-GR" smtClean="0">
                <a:cs typeface="Arial" charset="0"/>
                <a:sym typeface="Wingdings" pitchFamily="2" charset="2"/>
              </a:rPr>
              <a:t>θ</a:t>
            </a:r>
            <a:r>
              <a:rPr lang="en-US" baseline="30000" smtClean="0">
                <a:cs typeface="Arial" charset="0"/>
                <a:sym typeface="Wingdings" pitchFamily="2" charset="2"/>
              </a:rPr>
              <a:t>2</a:t>
            </a:r>
            <a:endParaRPr lang="en-US" smtClean="0">
              <a:cs typeface="Arial" charset="0"/>
            </a:endParaRPr>
          </a:p>
          <a:p>
            <a:pPr>
              <a:buNone/>
            </a:pPr>
            <a:r>
              <a:rPr lang="en-US" smtClean="0">
                <a:cs typeface="Arial" charset="0"/>
              </a:rPr>
              <a:t> </a:t>
            </a:r>
            <a:r>
              <a:rPr lang="en-US" smtClean="0">
                <a:cs typeface="Arial" charset="0"/>
              </a:rPr>
              <a:t>                  = </a:t>
            </a:r>
            <a:r>
              <a:rPr lang="el-GR" smtClean="0">
                <a:cs typeface="Arial" charset="0"/>
                <a:sym typeface="Wingdings" pitchFamily="2" charset="2"/>
              </a:rPr>
              <a:t>θ</a:t>
            </a:r>
            <a:r>
              <a:rPr lang="en-US">
                <a:cs typeface="Arial" charset="0"/>
              </a:rPr>
              <a:t>(1 – </a:t>
            </a:r>
            <a:r>
              <a:rPr lang="el-GR">
                <a:cs typeface="Arial" charset="0"/>
                <a:sym typeface="Wingdings" pitchFamily="2" charset="2"/>
              </a:rPr>
              <a:t>θ</a:t>
            </a:r>
            <a:r>
              <a:rPr lang="en-US">
                <a:cs typeface="Arial" charset="0"/>
              </a:rPr>
              <a:t>)</a:t>
            </a:r>
          </a:p>
          <a:p>
            <a:r>
              <a:rPr lang="en-US">
                <a:cs typeface="Arial" charset="0"/>
              </a:rPr>
              <a:t>Application:  If X is the number of male children in a family with 1 child, what is E[X]? </a:t>
            </a:r>
            <a:r>
              <a:rPr lang="en-US" smtClean="0">
                <a:cs typeface="Arial" charset="0"/>
              </a:rPr>
              <a:t> </a:t>
            </a:r>
            <a:r>
              <a:rPr lang="el-GR" smtClean="0">
                <a:cs typeface="Arial" charset="0"/>
                <a:sym typeface="Wingdings" pitchFamily="2" charset="2"/>
              </a:rPr>
              <a:t>θ</a:t>
            </a:r>
            <a:r>
              <a:rPr lang="en-US" smtClean="0">
                <a:cs typeface="Arial" charset="0"/>
              </a:rPr>
              <a:t> </a:t>
            </a:r>
            <a:r>
              <a:rPr lang="en-US">
                <a:cs typeface="Arial" charset="0"/>
              </a:rPr>
              <a:t>= .5, so this is the expected number of male children in families with one child.</a:t>
            </a:r>
            <a:endParaRPr lang="el-GR">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t>Probabilities</a:t>
            </a:r>
          </a:p>
        </p:txBody>
      </p:sp>
      <p:sp>
        <p:nvSpPr>
          <p:cNvPr id="211971" name="Rectangle 3"/>
          <p:cNvSpPr>
            <a:spLocks noGrp="1" noChangeArrowheads="1"/>
          </p:cNvSpPr>
          <p:nvPr>
            <p:ph idx="1"/>
          </p:nvPr>
        </p:nvSpPr>
        <p:spPr>
          <a:xfrm>
            <a:off x="1447800" y="1600200"/>
            <a:ext cx="7010400" cy="4114800"/>
          </a:xfrm>
        </p:spPr>
        <p:txBody>
          <a:bodyPr/>
          <a:lstStyle/>
          <a:p>
            <a:r>
              <a:rPr lang="en-US" sz="2600"/>
              <a:t>Probability that X = x is written as a function of x.  Synonyms:</a:t>
            </a:r>
          </a:p>
          <a:p>
            <a:pPr lvl="1"/>
            <a:r>
              <a:rPr lang="en-US" sz="2400"/>
              <a:t>Probability function</a:t>
            </a:r>
          </a:p>
          <a:p>
            <a:pPr lvl="1"/>
            <a:r>
              <a:rPr lang="en-US" sz="2400"/>
              <a:t>Probability density function</a:t>
            </a:r>
          </a:p>
          <a:p>
            <a:pPr lvl="1"/>
            <a:r>
              <a:rPr lang="en-US" sz="2400"/>
              <a:t>PDF</a:t>
            </a:r>
          </a:p>
          <a:p>
            <a:pPr lvl="1"/>
            <a:r>
              <a:rPr lang="en-US" sz="2400"/>
              <a:t>Density</a:t>
            </a:r>
          </a:p>
          <a:p>
            <a:r>
              <a:rPr lang="en-US" sz="2600"/>
              <a:t>The Bernoulli distribution is the building block for most of the probability distributions we (or anyone else) will study.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533400" y="762000"/>
            <a:ext cx="8229600" cy="530225"/>
          </a:xfrm>
        </p:spPr>
        <p:txBody>
          <a:bodyPr/>
          <a:lstStyle/>
          <a:p>
            <a:r>
              <a:rPr lang="en-US"/>
              <a:t>Independent Trials</a:t>
            </a:r>
          </a:p>
        </p:txBody>
      </p:sp>
      <p:sp>
        <p:nvSpPr>
          <p:cNvPr id="214019" name="Rectangle 3"/>
          <p:cNvSpPr>
            <a:spLocks noGrp="1" noChangeArrowheads="1"/>
          </p:cNvSpPr>
          <p:nvPr>
            <p:ph idx="1"/>
          </p:nvPr>
        </p:nvSpPr>
        <p:spPr>
          <a:xfrm>
            <a:off x="1143000" y="1752600"/>
            <a:ext cx="7620000" cy="3124200"/>
          </a:xfrm>
        </p:spPr>
        <p:txBody>
          <a:bodyPr/>
          <a:lstStyle/>
          <a:p>
            <a:r>
              <a:rPr lang="en-US"/>
              <a:t>X</a:t>
            </a:r>
            <a:r>
              <a:rPr lang="en-US" baseline="-25000"/>
              <a:t>1</a:t>
            </a:r>
            <a:r>
              <a:rPr lang="en-US"/>
              <a:t>  X</a:t>
            </a:r>
            <a:r>
              <a:rPr lang="en-US" baseline="-25000"/>
              <a:t>2</a:t>
            </a:r>
            <a:r>
              <a:rPr lang="en-US"/>
              <a:t>  X</a:t>
            </a:r>
            <a:r>
              <a:rPr lang="en-US" baseline="-25000"/>
              <a:t>3</a:t>
            </a:r>
            <a:r>
              <a:rPr lang="en-US"/>
              <a:t> … </a:t>
            </a:r>
            <a:r>
              <a:rPr lang="en-US" smtClean="0"/>
              <a:t>X</a:t>
            </a:r>
            <a:r>
              <a:rPr lang="en-US" baseline="-25000" smtClean="0"/>
              <a:t>R</a:t>
            </a:r>
            <a:r>
              <a:rPr lang="en-US" smtClean="0"/>
              <a:t> </a:t>
            </a:r>
            <a:r>
              <a:rPr lang="en-US"/>
              <a:t>are all Bernoulli random variables (outcomes)</a:t>
            </a:r>
          </a:p>
          <a:p>
            <a:r>
              <a:rPr lang="en-US"/>
              <a:t>All have the same </a:t>
            </a:r>
            <a:r>
              <a:rPr lang="en-US" smtClean="0"/>
              <a:t>distribution</a:t>
            </a:r>
          </a:p>
          <a:p>
            <a:pPr lvl="1"/>
            <a:r>
              <a:rPr lang="en-US" smtClean="0"/>
              <a:t>Events X = 0 or 1</a:t>
            </a:r>
            <a:endParaRPr lang="en-US"/>
          </a:p>
          <a:p>
            <a:pPr lvl="1"/>
            <a:r>
              <a:rPr lang="en-US" smtClean="0"/>
              <a:t>Success probability is the same, </a:t>
            </a:r>
            <a:r>
              <a:rPr lang="el-GR" smtClean="0">
                <a:cs typeface="Arial" charset="0"/>
              </a:rPr>
              <a:t>θ</a:t>
            </a:r>
            <a:endParaRPr lang="en-US">
              <a:cs typeface="Arial" charset="0"/>
            </a:endParaRPr>
          </a:p>
          <a:p>
            <a:r>
              <a:rPr lang="en-US">
                <a:cs typeface="Arial" charset="0"/>
              </a:rPr>
              <a:t>All are independent: </a:t>
            </a:r>
            <a:r>
              <a:rPr lang="en-US" smtClean="0">
                <a:cs typeface="Arial" charset="0"/>
              </a:rPr>
              <a:t>P(X</a:t>
            </a:r>
            <a:r>
              <a:rPr lang="en-US" baseline="-25000" smtClean="0">
                <a:cs typeface="Arial" charset="0"/>
              </a:rPr>
              <a:t>i</a:t>
            </a:r>
            <a:r>
              <a:rPr lang="en-US" smtClean="0">
                <a:cs typeface="Arial" charset="0"/>
              </a:rPr>
              <a:t>=x|X</a:t>
            </a:r>
            <a:r>
              <a:rPr lang="en-US" baseline="-25000" smtClean="0">
                <a:cs typeface="Arial" charset="0"/>
              </a:rPr>
              <a:t>j</a:t>
            </a:r>
            <a:r>
              <a:rPr lang="en-US" smtClean="0">
                <a:cs typeface="Arial" charset="0"/>
              </a:rPr>
              <a:t>=x) </a:t>
            </a:r>
            <a:r>
              <a:rPr lang="en-US">
                <a:cs typeface="Arial" charset="0"/>
              </a:rPr>
              <a:t>= </a:t>
            </a:r>
            <a:r>
              <a:rPr lang="en-US" smtClean="0">
                <a:cs typeface="Arial" charset="0"/>
              </a:rPr>
              <a:t>P(X</a:t>
            </a:r>
            <a:r>
              <a:rPr lang="en-US" baseline="-25000" smtClean="0">
                <a:cs typeface="Arial" charset="0"/>
              </a:rPr>
              <a:t>i</a:t>
            </a:r>
            <a:r>
              <a:rPr lang="en-US" smtClean="0">
                <a:cs typeface="Arial" charset="0"/>
              </a:rPr>
              <a:t>=x).</a:t>
            </a:r>
            <a:endParaRPr lang="en-US">
              <a:cs typeface="Arial" charset="0"/>
            </a:endParaRPr>
          </a:p>
          <a:p>
            <a:pPr lvl="1"/>
            <a:r>
              <a:rPr lang="en-US">
                <a:cs typeface="Arial" charset="0"/>
              </a:rPr>
              <a:t>May be a sequence of trials across time</a:t>
            </a:r>
          </a:p>
          <a:p>
            <a:pPr lvl="1"/>
            <a:r>
              <a:rPr lang="en-US">
                <a:cs typeface="Arial" charset="0"/>
              </a:rPr>
              <a:t>May be a set of trials across space</a:t>
            </a:r>
            <a:endParaRPr lang="el-GR">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57200" y="533400"/>
            <a:ext cx="8229600" cy="530225"/>
          </a:xfrm>
        </p:spPr>
        <p:txBody>
          <a:bodyPr/>
          <a:lstStyle/>
          <a:p>
            <a:r>
              <a:rPr lang="en-US"/>
              <a:t>Bernoulli Trials:</a:t>
            </a:r>
          </a:p>
        </p:txBody>
      </p:sp>
      <p:sp>
        <p:nvSpPr>
          <p:cNvPr id="216067" name="Rectangle 3"/>
          <p:cNvSpPr>
            <a:spLocks noGrp="1" noChangeArrowheads="1"/>
          </p:cNvSpPr>
          <p:nvPr>
            <p:ph idx="1"/>
          </p:nvPr>
        </p:nvSpPr>
        <p:spPr>
          <a:xfrm>
            <a:off x="1371600" y="1447800"/>
            <a:ext cx="7086600" cy="3048000"/>
          </a:xfrm>
        </p:spPr>
        <p:txBody>
          <a:bodyPr/>
          <a:lstStyle/>
          <a:p>
            <a:pPr>
              <a:lnSpc>
                <a:spcPct val="90000"/>
              </a:lnSpc>
            </a:pPr>
            <a:r>
              <a:rPr lang="en-US" sz="2400" smtClean="0"/>
              <a:t>(Time) Wins in successive plays of a game at a casino.</a:t>
            </a:r>
          </a:p>
          <a:p>
            <a:pPr>
              <a:lnSpc>
                <a:spcPct val="90000"/>
              </a:lnSpc>
            </a:pPr>
            <a:r>
              <a:rPr lang="en-US" sz="2400" smtClean="0"/>
              <a:t>(</a:t>
            </a:r>
            <a:r>
              <a:rPr lang="en-US" sz="2400"/>
              <a:t>Time)  Sexes of children in families.  </a:t>
            </a:r>
            <a:r>
              <a:rPr lang="en-US" sz="2400" smtClean="0"/>
              <a:t/>
            </a:r>
            <a:br>
              <a:rPr lang="en-US" sz="2400" smtClean="0"/>
            </a:br>
            <a:r>
              <a:rPr lang="en-US" sz="2400" smtClean="0"/>
              <a:t>(</a:t>
            </a:r>
            <a:r>
              <a:rPr lang="en-US" sz="2400"/>
              <a:t>A sequence of </a:t>
            </a:r>
            <a:r>
              <a:rPr lang="en-US" sz="2400" smtClean="0"/>
              <a:t>trials – each child is a ‘trial’)</a:t>
            </a:r>
            <a:endParaRPr lang="en-US" sz="2400"/>
          </a:p>
          <a:p>
            <a:pPr>
              <a:lnSpc>
                <a:spcPct val="90000"/>
              </a:lnSpc>
            </a:pPr>
            <a:r>
              <a:rPr lang="en-US" sz="2400"/>
              <a:t>(Space) Incidence of disease in a </a:t>
            </a:r>
            <a:r>
              <a:rPr lang="en-US" sz="2400" smtClean="0"/>
              <a:t>population</a:t>
            </a:r>
            <a:br>
              <a:rPr lang="en-US" sz="2400" smtClean="0"/>
            </a:br>
            <a:r>
              <a:rPr lang="en-US" sz="2400" smtClean="0"/>
              <a:t>(A sequence of observations)</a:t>
            </a:r>
            <a:endParaRPr lang="en-US" sz="2400"/>
          </a:p>
          <a:p>
            <a:pPr>
              <a:lnSpc>
                <a:spcPct val="90000"/>
              </a:lnSpc>
            </a:pPr>
            <a:r>
              <a:rPr lang="en-US" sz="2400"/>
              <a:t>(Space) Servers that are “down” at a point in time in a server “farm”</a:t>
            </a:r>
          </a:p>
          <a:p>
            <a:pPr>
              <a:lnSpc>
                <a:spcPct val="90000"/>
              </a:lnSpc>
            </a:pPr>
            <a:r>
              <a:rPr lang="en-US" sz="2400"/>
              <a:t>(Space?  Time?) Wins at roulette (poker, craps, baccarat,…)  Many kinds of applications in gambling (of course</a:t>
            </a:r>
            <a:r>
              <a:rPr lang="en-US" sz="2400" smtClean="0"/>
              <a:t>).</a:t>
            </a:r>
          </a:p>
          <a:p>
            <a:pPr>
              <a:lnSpc>
                <a:spcPct val="90000"/>
              </a:lnSpc>
            </a:pPr>
            <a:r>
              <a:rPr lang="en-US" sz="2400" smtClean="0"/>
              <a:t>(Space)  Political polls: Each trial is the opinion of a surveyed individual.</a:t>
            </a:r>
            <a:endParaRPr lang="en-US" sz="24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smtClean="0"/>
              <a:t>R </a:t>
            </a:r>
            <a:r>
              <a:rPr lang="en-US"/>
              <a:t>Independent Trials</a:t>
            </a:r>
          </a:p>
        </p:txBody>
      </p:sp>
      <p:sp>
        <p:nvSpPr>
          <p:cNvPr id="220163" name="Rectangle 3"/>
          <p:cNvSpPr>
            <a:spLocks noGrp="1" noChangeArrowheads="1"/>
          </p:cNvSpPr>
          <p:nvPr>
            <p:ph idx="1"/>
          </p:nvPr>
        </p:nvSpPr>
        <p:spPr>
          <a:xfrm>
            <a:off x="1295400" y="1905000"/>
            <a:ext cx="7010400" cy="4114800"/>
          </a:xfrm>
        </p:spPr>
        <p:txBody>
          <a:bodyPr/>
          <a:lstStyle/>
          <a:p>
            <a:r>
              <a:rPr lang="en-US"/>
              <a:t>If events are independent, the probability of them all happening is the product.</a:t>
            </a:r>
          </a:p>
          <a:p>
            <a:r>
              <a:rPr lang="en-US"/>
              <a:t>Application:  Prob(at least one defective part made on an assembly line in a given minute) = .02.  What is the probability of 5 consecutive zero defect minutes? </a:t>
            </a:r>
            <a:endParaRPr lang="en-US" smtClean="0"/>
          </a:p>
          <a:p>
            <a:pPr marL="0" indent="0">
              <a:buNone/>
            </a:pPr>
            <a:r>
              <a:rPr lang="en-US"/>
              <a:t> </a:t>
            </a:r>
            <a:r>
              <a:rPr lang="en-US" smtClean="0"/>
              <a:t>             .</a:t>
            </a:r>
            <a:r>
              <a:rPr lang="en-US"/>
              <a:t>98</a:t>
            </a:r>
            <a:r>
              <a:rPr lang="en-US">
                <a:sym typeface="Symbol" pitchFamily="18" charset="2"/>
              </a:rPr>
              <a:t>.98.98.98.98  =  .904</a:t>
            </a:r>
            <a:endParaRPr lang="en-US" smtClean="0"/>
          </a:p>
          <a:p>
            <a:r>
              <a:rPr lang="en-US" smtClean="0"/>
              <a:t>This assumes observations are independent from minute to minute.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533400" y="1295400"/>
            <a:ext cx="8229600" cy="530225"/>
          </a:xfrm>
        </p:spPr>
        <p:txBody>
          <a:bodyPr/>
          <a:lstStyle/>
          <a:p>
            <a:r>
              <a:rPr lang="en-US"/>
              <a:t>Sum of Bernoulli Trials</a:t>
            </a:r>
          </a:p>
        </p:txBody>
      </p:sp>
      <p:sp>
        <p:nvSpPr>
          <p:cNvPr id="222211" name="Rectangle 3"/>
          <p:cNvSpPr>
            <a:spLocks noGrp="1" noChangeArrowheads="1"/>
          </p:cNvSpPr>
          <p:nvPr>
            <p:ph idx="1"/>
          </p:nvPr>
        </p:nvSpPr>
        <p:spPr>
          <a:xfrm>
            <a:off x="762000" y="2057400"/>
            <a:ext cx="8229600" cy="3159125"/>
          </a:xfrm>
        </p:spPr>
        <p:txBody>
          <a:bodyPr/>
          <a:lstStyle/>
          <a:p>
            <a:r>
              <a:rPr lang="en-US"/>
              <a:t>“Trial” X = 0,1.  </a:t>
            </a:r>
            <a:r>
              <a:rPr lang="en-US" smtClean="0"/>
              <a:t/>
            </a:r>
            <a:br>
              <a:rPr lang="en-US" smtClean="0"/>
            </a:br>
            <a:r>
              <a:rPr lang="en-US" smtClean="0"/>
              <a:t>Denote </a:t>
            </a:r>
            <a:r>
              <a:rPr lang="en-US"/>
              <a:t>X=1 as “success” and X=0 as “failure”</a:t>
            </a:r>
          </a:p>
          <a:p>
            <a:r>
              <a:rPr lang="en-US" smtClean="0"/>
              <a:t>R </a:t>
            </a:r>
            <a:r>
              <a:rPr lang="en-US">
                <a:solidFill>
                  <a:srgbClr val="FF0000"/>
                </a:solidFill>
              </a:rPr>
              <a:t>independent </a:t>
            </a:r>
            <a:r>
              <a:rPr lang="en-US"/>
              <a:t>trials, X</a:t>
            </a:r>
            <a:r>
              <a:rPr lang="en-US" baseline="-25000"/>
              <a:t>1</a:t>
            </a:r>
            <a:r>
              <a:rPr lang="en-US"/>
              <a:t>, X</a:t>
            </a:r>
            <a:r>
              <a:rPr lang="en-US" baseline="-25000"/>
              <a:t>2</a:t>
            </a:r>
            <a:r>
              <a:rPr lang="en-US"/>
              <a:t>, …, </a:t>
            </a:r>
            <a:r>
              <a:rPr lang="en-US" smtClean="0"/>
              <a:t>X</a:t>
            </a:r>
            <a:r>
              <a:rPr lang="en-US" baseline="-25000" smtClean="0"/>
              <a:t>R</a:t>
            </a:r>
            <a:r>
              <a:rPr lang="en-US" smtClean="0"/>
              <a:t>, </a:t>
            </a:r>
            <a:r>
              <a:rPr lang="en-US"/>
              <a:t>each with success probability </a:t>
            </a:r>
            <a:r>
              <a:rPr lang="el-GR">
                <a:cs typeface="Arial" charset="0"/>
              </a:rPr>
              <a:t>θ</a:t>
            </a:r>
            <a:r>
              <a:rPr lang="en-US">
                <a:cs typeface="Arial" charset="0"/>
              </a:rPr>
              <a:t>.</a:t>
            </a:r>
          </a:p>
          <a:p>
            <a:r>
              <a:rPr lang="en-US">
                <a:cs typeface="Arial" charset="0"/>
              </a:rPr>
              <a:t>The number of successes is r = </a:t>
            </a:r>
            <a:r>
              <a:rPr lang="el-GR">
                <a:cs typeface="Arial" charset="0"/>
              </a:rPr>
              <a:t>Σ</a:t>
            </a:r>
            <a:r>
              <a:rPr lang="en-US" baseline="-25000">
                <a:cs typeface="Arial" charset="0"/>
              </a:rPr>
              <a:t>i</a:t>
            </a:r>
            <a:r>
              <a:rPr lang="en-US">
                <a:cs typeface="Arial" charset="0"/>
              </a:rPr>
              <a:t>x</a:t>
            </a:r>
            <a:r>
              <a:rPr lang="en-US" baseline="-25000">
                <a:cs typeface="Arial" charset="0"/>
              </a:rPr>
              <a:t>i</a:t>
            </a:r>
            <a:r>
              <a:rPr lang="en-US">
                <a:cs typeface="Arial" charset="0"/>
              </a:rPr>
              <a:t>.</a:t>
            </a:r>
          </a:p>
          <a:p>
            <a:r>
              <a:rPr lang="en-US">
                <a:cs typeface="Arial" charset="0"/>
              </a:rPr>
              <a:t>r is a random variable</a:t>
            </a:r>
            <a:endParaRPr lang="el-GR">
              <a:cs typeface="Arial" charset="0"/>
            </a:endParaRPr>
          </a:p>
        </p:txBody>
      </p:sp>
      <p:graphicFrame>
        <p:nvGraphicFramePr>
          <p:cNvPr id="222212" name="Object 4"/>
          <p:cNvGraphicFramePr>
            <a:graphicFrameLocks noChangeAspect="1"/>
          </p:cNvGraphicFramePr>
          <p:nvPr/>
        </p:nvGraphicFramePr>
        <p:xfrm>
          <a:off x="0" y="0"/>
          <a:ext cx="914400" cy="180975"/>
        </p:xfrm>
        <a:graphic>
          <a:graphicData uri="http://schemas.openxmlformats.org/presentationml/2006/ole">
            <p:oleObj spid="_x0000_s222233" name="Equation" r:id="rId4" imgW="438364" imgH="657546" progId="Equation.DSMT4">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sz="3600" dirty="0"/>
              <a:t>Number of Successes in </a:t>
            </a:r>
            <a:r>
              <a:rPr lang="en-US" sz="3600" dirty="0" smtClean="0"/>
              <a:t>R </a:t>
            </a:r>
            <a:r>
              <a:rPr lang="en-US" sz="3600" dirty="0"/>
              <a:t>Trials</a:t>
            </a:r>
          </a:p>
        </p:txBody>
      </p:sp>
      <p:sp>
        <p:nvSpPr>
          <p:cNvPr id="224259" name="Rectangle 3"/>
          <p:cNvSpPr>
            <a:spLocks noGrp="1" noChangeArrowheads="1"/>
          </p:cNvSpPr>
          <p:nvPr>
            <p:ph idx="1"/>
          </p:nvPr>
        </p:nvSpPr>
        <p:spPr>
          <a:xfrm>
            <a:off x="990600" y="1828800"/>
            <a:ext cx="7467600" cy="4114800"/>
          </a:xfrm>
        </p:spPr>
        <p:txBody>
          <a:bodyPr/>
          <a:lstStyle/>
          <a:p>
            <a:r>
              <a:rPr lang="en-US"/>
              <a:t>r successes in </a:t>
            </a:r>
            <a:r>
              <a:rPr lang="en-US" smtClean="0"/>
              <a:t>R </a:t>
            </a:r>
            <a:r>
              <a:rPr lang="en-US"/>
              <a:t>trials</a:t>
            </a:r>
          </a:p>
          <a:p>
            <a:r>
              <a:rPr lang="en-US"/>
              <a:t>A hypothetical example: 4 employees </a:t>
            </a:r>
            <a:br>
              <a:rPr lang="en-US"/>
            </a:br>
            <a:r>
              <a:rPr lang="en-US"/>
              <a:t>(E, A, J, and L).  On any day, each has probability .2 of not showing up for work.</a:t>
            </a:r>
          </a:p>
          <a:p>
            <a:r>
              <a:rPr lang="en-US"/>
              <a:t>Random variable: </a:t>
            </a:r>
            <a:r>
              <a:rPr lang="en-US">
                <a:solidFill>
                  <a:srgbClr val="0000FF"/>
                </a:solidFill>
              </a:rPr>
              <a:t>X</a:t>
            </a:r>
            <a:r>
              <a:rPr lang="en-US" baseline="-25000">
                <a:solidFill>
                  <a:srgbClr val="0000FF"/>
                </a:solidFill>
              </a:rPr>
              <a:t>i</a:t>
            </a:r>
            <a:r>
              <a:rPr lang="en-US">
                <a:solidFill>
                  <a:srgbClr val="0000FF"/>
                </a:solidFill>
              </a:rPr>
              <a:t> = 0 absent</a:t>
            </a:r>
            <a:r>
              <a:rPr lang="en-US"/>
              <a:t>  </a:t>
            </a:r>
            <a:r>
              <a:rPr lang="en-US">
                <a:solidFill>
                  <a:srgbClr val="0000FF"/>
                </a:solidFill>
                <a:sym typeface="Wingdings" pitchFamily="2" charset="2"/>
              </a:rPr>
              <a:t>  (.2)</a:t>
            </a:r>
          </a:p>
          <a:p>
            <a:r>
              <a:rPr lang="en-US">
                <a:solidFill>
                  <a:srgbClr val="0000FF"/>
                </a:solidFill>
                <a:sym typeface="Wingdings" pitchFamily="2" charset="2"/>
              </a:rPr>
              <a:t>                             </a:t>
            </a:r>
            <a:r>
              <a:rPr lang="en-US">
                <a:solidFill>
                  <a:srgbClr val="FF0000"/>
                </a:solidFill>
                <a:sym typeface="Wingdings" pitchFamily="2" charset="2"/>
              </a:rPr>
              <a:t>X</a:t>
            </a:r>
            <a:r>
              <a:rPr lang="en-US" baseline="-25000">
                <a:solidFill>
                  <a:srgbClr val="FF0000"/>
                </a:solidFill>
                <a:sym typeface="Wingdings" pitchFamily="2" charset="2"/>
              </a:rPr>
              <a:t>i</a:t>
            </a:r>
            <a:r>
              <a:rPr lang="en-US">
                <a:solidFill>
                  <a:srgbClr val="FF0000"/>
                </a:solidFill>
                <a:sym typeface="Wingdings" pitchFamily="2" charset="2"/>
              </a:rPr>
              <a:t> = 1 present</a:t>
            </a:r>
            <a:r>
              <a:rPr lang="en-US">
                <a:solidFill>
                  <a:srgbClr val="0000FF"/>
                </a:solidFill>
                <a:sym typeface="Wingdings" pitchFamily="2" charset="2"/>
              </a:rPr>
              <a:t> </a:t>
            </a:r>
            <a:r>
              <a:rPr lang="en-US">
                <a:solidFill>
                  <a:srgbClr val="FF0000"/>
                </a:solidFill>
                <a:sym typeface="Wingdings" pitchFamily="2" charset="2"/>
              </a:rPr>
              <a:t>  (.8)</a:t>
            </a:r>
            <a:endParaRPr lang="en-US">
              <a:cs typeface="Arial" charset="0"/>
            </a:endParaRPr>
          </a:p>
          <a:p>
            <a:endParaRPr lang="en-US">
              <a:solidFill>
                <a:srgbClr val="FF0000"/>
              </a:solidFill>
              <a:sym typeface="Wingdings" pitchFamily="2" charset="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a:t>Probabilities</a:t>
            </a:r>
          </a:p>
        </p:txBody>
      </p:sp>
      <p:sp>
        <p:nvSpPr>
          <p:cNvPr id="226307" name="Rectangle 3"/>
          <p:cNvSpPr>
            <a:spLocks noGrp="1" noChangeArrowheads="1"/>
          </p:cNvSpPr>
          <p:nvPr>
            <p:ph idx="1"/>
          </p:nvPr>
        </p:nvSpPr>
        <p:spPr>
          <a:xfrm>
            <a:off x="1447800" y="1676400"/>
            <a:ext cx="7086600" cy="4114800"/>
          </a:xfrm>
        </p:spPr>
        <p:txBody>
          <a:bodyPr/>
          <a:lstStyle/>
          <a:p>
            <a:pPr>
              <a:lnSpc>
                <a:spcPct val="80000"/>
              </a:lnSpc>
            </a:pPr>
            <a:r>
              <a:rPr lang="en-US" sz="2100"/>
              <a:t>P(Everyone shows up for work</a:t>
            </a:r>
            <a:r>
              <a:rPr lang="en-US" sz="2100" smtClean="0"/>
              <a:t>)</a:t>
            </a:r>
            <a:endParaRPr lang="en-US" sz="2100"/>
          </a:p>
          <a:p>
            <a:pPr lvl="1">
              <a:lnSpc>
                <a:spcPct val="80000"/>
              </a:lnSpc>
              <a:buFont typeface="Wingdings" pitchFamily="2" charset="2"/>
              <a:buNone/>
            </a:pPr>
            <a:r>
              <a:rPr lang="en-US" sz="2000"/>
              <a:t>    = </a:t>
            </a:r>
            <a:r>
              <a:rPr lang="en-US" sz="2000" smtClean="0"/>
              <a:t> P</a:t>
            </a:r>
            <a:r>
              <a:rPr lang="en-US" sz="2000"/>
              <a:t>(</a:t>
            </a:r>
            <a:r>
              <a:rPr lang="en-US" sz="2000">
                <a:solidFill>
                  <a:srgbClr val="FF0000"/>
                </a:solidFill>
                <a:sym typeface="Wingdings" pitchFamily="2" charset="2"/>
              </a:rPr>
              <a:t>, , , </a:t>
            </a:r>
            <a:r>
              <a:rPr lang="en-US" sz="2000">
                <a:sym typeface="Wingdings" pitchFamily="2" charset="2"/>
              </a:rPr>
              <a:t>) </a:t>
            </a:r>
          </a:p>
          <a:p>
            <a:pPr lvl="1">
              <a:lnSpc>
                <a:spcPct val="80000"/>
              </a:lnSpc>
              <a:buFont typeface="Wingdings" pitchFamily="2" charset="2"/>
              <a:buNone/>
            </a:pPr>
            <a:r>
              <a:rPr lang="en-US" sz="2000">
                <a:sym typeface="Wingdings" pitchFamily="2" charset="2"/>
              </a:rPr>
              <a:t>    = </a:t>
            </a:r>
            <a:r>
              <a:rPr lang="en-US" sz="2000" b="1">
                <a:solidFill>
                  <a:srgbClr val="FF0000"/>
                </a:solidFill>
                <a:sym typeface="Wingdings" pitchFamily="2"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 </a:t>
            </a:r>
            <a:r>
              <a:rPr lang="en-US" sz="2000">
                <a:sym typeface="Symbol" pitchFamily="18" charset="2"/>
              </a:rPr>
              <a:t>= </a:t>
            </a:r>
            <a:r>
              <a:rPr lang="en-US" sz="2000" b="1">
                <a:solidFill>
                  <a:srgbClr val="FF0000"/>
                </a:solidFill>
                <a:sym typeface="Wingdings" pitchFamily="2" charset="2"/>
              </a:rPr>
              <a:t>.8</a:t>
            </a:r>
            <a:r>
              <a:rPr lang="en-US" sz="2000" baseline="30000">
                <a:sym typeface="Wingdings" pitchFamily="2" charset="2"/>
              </a:rPr>
              <a:t>4 </a:t>
            </a:r>
            <a:r>
              <a:rPr lang="en-US" sz="2000" smtClean="0">
                <a:sym typeface="Wingdings" pitchFamily="2" charset="2"/>
              </a:rPr>
              <a:t>  =  </a:t>
            </a:r>
            <a:r>
              <a:rPr lang="en-US" sz="2000">
                <a:sym typeface="Wingdings" pitchFamily="2" charset="2"/>
              </a:rPr>
              <a:t>.4096</a:t>
            </a:r>
          </a:p>
          <a:p>
            <a:pPr>
              <a:lnSpc>
                <a:spcPct val="80000"/>
              </a:lnSpc>
            </a:pPr>
            <a:r>
              <a:rPr lang="en-US" sz="2100" smtClean="0">
                <a:sym typeface="Wingdings" pitchFamily="2" charset="2"/>
              </a:rPr>
              <a:t>P(exactly 3 </a:t>
            </a:r>
            <a:r>
              <a:rPr lang="en-US" sz="2100">
                <a:sym typeface="Wingdings" pitchFamily="2" charset="2"/>
              </a:rPr>
              <a:t>people show up for work</a:t>
            </a:r>
            <a:r>
              <a:rPr lang="en-US" sz="2100" smtClean="0">
                <a:sym typeface="Wingdings" pitchFamily="2" charset="2"/>
              </a:rPr>
              <a:t>) = P(1 </a:t>
            </a:r>
            <a:r>
              <a:rPr lang="en-US" sz="2100">
                <a:sym typeface="Wingdings" pitchFamily="2" charset="2"/>
              </a:rPr>
              <a:t>absent</a:t>
            </a:r>
            <a:r>
              <a:rPr lang="en-US" sz="2100" smtClean="0">
                <a:sym typeface="Wingdings" pitchFamily="2" charset="2"/>
              </a:rPr>
              <a:t>)</a:t>
            </a:r>
            <a:endParaRPr lang="en-US" sz="2100">
              <a:sym typeface="Wingdings" pitchFamily="2" charset="2"/>
            </a:endParaRPr>
          </a:p>
          <a:p>
            <a:pPr lvl="1">
              <a:lnSpc>
                <a:spcPct val="80000"/>
              </a:lnSpc>
              <a:buFont typeface="Wingdings" pitchFamily="2" charset="2"/>
              <a:buNone/>
            </a:pPr>
            <a:r>
              <a:rPr lang="en-US" sz="2000"/>
              <a:t>        E  A  J  L</a:t>
            </a:r>
          </a:p>
          <a:p>
            <a:pPr lvl="1">
              <a:lnSpc>
                <a:spcPct val="80000"/>
              </a:lnSpc>
            </a:pPr>
            <a:r>
              <a:rPr lang="en-US" sz="2000"/>
              <a:t>P(</a:t>
            </a:r>
            <a:r>
              <a:rPr lang="en-US" sz="2000">
                <a:solidFill>
                  <a:srgbClr val="0000FF"/>
                </a:solidFill>
                <a:sym typeface="Wingdings" pitchFamily="2" charset="2"/>
              </a:rPr>
              <a:t></a:t>
            </a:r>
            <a:r>
              <a:rPr lang="en-US" sz="2000">
                <a:solidFill>
                  <a:srgbClr val="FF0000"/>
                </a:solidFill>
                <a:sym typeface="Wingdings" pitchFamily="2" charset="2"/>
              </a:rPr>
              <a:t>,,,</a:t>
            </a:r>
            <a:r>
              <a:rPr lang="en-US" sz="2000">
                <a:sym typeface="Wingdings" pitchFamily="2" charset="2"/>
              </a:rPr>
              <a:t>)= </a:t>
            </a:r>
            <a:r>
              <a:rPr lang="en-US" sz="2000" b="1">
                <a:solidFill>
                  <a:srgbClr val="0000FF"/>
                </a:solidFill>
                <a:sym typeface="Wingdings" pitchFamily="2" charset="2"/>
              </a:rPr>
              <a:t>.2</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b="1">
                <a:sym typeface="Symbol" pitchFamily="18" charset="2"/>
              </a:rPr>
              <a:t>=.1024</a:t>
            </a:r>
            <a:endParaRPr lang="en-US" sz="2000">
              <a:sym typeface="Wingdings" pitchFamily="2" charset="2"/>
            </a:endParaRPr>
          </a:p>
          <a:p>
            <a:pPr lvl="1">
              <a:lnSpc>
                <a:spcPct val="80000"/>
              </a:lnSpc>
            </a:pPr>
            <a:r>
              <a:rPr lang="en-US" sz="2000">
                <a:sym typeface="Wingdings" pitchFamily="2" charset="2"/>
              </a:rPr>
              <a:t>P(</a:t>
            </a:r>
            <a:r>
              <a:rPr lang="en-US" sz="2000">
                <a:solidFill>
                  <a:srgbClr val="FF0000"/>
                </a:solidFill>
                <a:sym typeface="Wingdings" pitchFamily="2" charset="2"/>
              </a:rPr>
              <a:t>,</a:t>
            </a:r>
            <a:r>
              <a:rPr lang="en-US" sz="2000">
                <a:solidFill>
                  <a:srgbClr val="0000FF"/>
                </a:solidFill>
                <a:sym typeface="Wingdings" pitchFamily="2" charset="2"/>
              </a:rPr>
              <a:t></a:t>
            </a:r>
            <a:r>
              <a:rPr lang="en-US" sz="2000">
                <a:solidFill>
                  <a:srgbClr val="FF0000"/>
                </a:solidFill>
                <a:sym typeface="Wingdings" pitchFamily="2" charset="2"/>
              </a:rPr>
              <a:t>,,</a:t>
            </a:r>
            <a:r>
              <a:rPr lang="en-US" sz="2000">
                <a:sym typeface="Wingdings" pitchFamily="2" charset="2"/>
              </a:rPr>
              <a:t>)= </a:t>
            </a:r>
            <a:r>
              <a:rPr lang="en-US" sz="2000" b="1">
                <a:solidFill>
                  <a:srgbClr val="FF0000"/>
                </a:solidFill>
                <a:sym typeface="Wingdings" pitchFamily="2" charset="2"/>
              </a:rPr>
              <a:t>.8</a:t>
            </a:r>
            <a:r>
              <a:rPr lang="en-US" sz="2000">
                <a:sym typeface="Symbol" pitchFamily="18" charset="2"/>
              </a:rPr>
              <a:t></a:t>
            </a:r>
            <a:r>
              <a:rPr lang="en-US" sz="2000" b="1">
                <a:solidFill>
                  <a:srgbClr val="0000FF"/>
                </a:solidFill>
                <a:sym typeface="Wingdings" pitchFamily="2" charset="2"/>
              </a:rPr>
              <a:t>.2</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b="1">
                <a:sym typeface="Symbol" pitchFamily="18" charset="2"/>
              </a:rPr>
              <a:t>=.1024</a:t>
            </a:r>
            <a:endParaRPr lang="en-US" sz="2000">
              <a:sym typeface="Wingdings" pitchFamily="2" charset="2"/>
            </a:endParaRPr>
          </a:p>
          <a:p>
            <a:pPr lvl="1">
              <a:lnSpc>
                <a:spcPct val="80000"/>
              </a:lnSpc>
            </a:pPr>
            <a:r>
              <a:rPr lang="en-US" sz="2000">
                <a:sym typeface="Wingdings" pitchFamily="2" charset="2"/>
              </a:rPr>
              <a:t>P(</a:t>
            </a:r>
            <a:r>
              <a:rPr lang="en-US" sz="2000">
                <a:solidFill>
                  <a:srgbClr val="FF0000"/>
                </a:solidFill>
                <a:sym typeface="Wingdings" pitchFamily="2" charset="2"/>
              </a:rPr>
              <a:t>,,</a:t>
            </a:r>
            <a:r>
              <a:rPr lang="en-US" sz="2000">
                <a:solidFill>
                  <a:srgbClr val="0000FF"/>
                </a:solidFill>
                <a:sym typeface="Wingdings" pitchFamily="2" charset="2"/>
              </a:rPr>
              <a:t></a:t>
            </a:r>
            <a:r>
              <a:rPr lang="en-US" sz="2000">
                <a:solidFill>
                  <a:srgbClr val="FF0000"/>
                </a:solidFill>
                <a:sym typeface="Wingdings" pitchFamily="2" charset="2"/>
              </a:rPr>
              <a:t>,</a:t>
            </a:r>
            <a:r>
              <a:rPr lang="en-US" sz="2000">
                <a:sym typeface="Wingdings" pitchFamily="2" charset="2"/>
              </a:rPr>
              <a:t>)= </a:t>
            </a:r>
            <a:r>
              <a:rPr lang="en-US" sz="2000" b="1">
                <a:solidFill>
                  <a:srgbClr val="FF0000"/>
                </a:solidFill>
                <a:sym typeface="Wingdings" pitchFamily="2"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0000FF"/>
                </a:solidFill>
                <a:sym typeface="Wingdings" pitchFamily="2" charset="2"/>
              </a:rPr>
              <a:t>.2</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b="1">
                <a:sym typeface="Symbol" pitchFamily="18" charset="2"/>
              </a:rPr>
              <a:t>=.1024</a:t>
            </a:r>
            <a:endParaRPr lang="en-US" sz="2000">
              <a:sym typeface="Wingdings" pitchFamily="2" charset="2"/>
            </a:endParaRPr>
          </a:p>
          <a:p>
            <a:pPr lvl="1">
              <a:lnSpc>
                <a:spcPct val="80000"/>
              </a:lnSpc>
            </a:pPr>
            <a:r>
              <a:rPr lang="en-US" sz="2000">
                <a:sym typeface="Wingdings" pitchFamily="2" charset="2"/>
              </a:rPr>
              <a:t>P(</a:t>
            </a:r>
            <a:r>
              <a:rPr lang="en-US" sz="2000">
                <a:solidFill>
                  <a:srgbClr val="FF0000"/>
                </a:solidFill>
                <a:sym typeface="Wingdings" pitchFamily="2" charset="2"/>
              </a:rPr>
              <a:t>,,,</a:t>
            </a:r>
            <a:r>
              <a:rPr lang="en-US" sz="2000">
                <a:solidFill>
                  <a:srgbClr val="0000FF"/>
                </a:solidFill>
                <a:sym typeface="Wingdings" pitchFamily="2" charset="2"/>
              </a:rPr>
              <a:t></a:t>
            </a:r>
            <a:r>
              <a:rPr lang="en-US" sz="2000">
                <a:sym typeface="Wingdings" pitchFamily="2" charset="2"/>
              </a:rPr>
              <a:t>)= </a:t>
            </a:r>
            <a:r>
              <a:rPr lang="en-US" sz="2000" b="1">
                <a:solidFill>
                  <a:srgbClr val="FF0000"/>
                </a:solidFill>
                <a:sym typeface="Wingdings" pitchFamily="2"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0000FF"/>
                </a:solidFill>
                <a:sym typeface="Wingdings" pitchFamily="2" charset="2"/>
              </a:rPr>
              <a:t>.2</a:t>
            </a:r>
            <a:r>
              <a:rPr lang="en-US" sz="2000" b="1">
                <a:sym typeface="Wingdings" pitchFamily="2" charset="2"/>
              </a:rPr>
              <a:t>=.1024</a:t>
            </a:r>
          </a:p>
          <a:p>
            <a:pPr lvl="1">
              <a:lnSpc>
                <a:spcPct val="80000"/>
              </a:lnSpc>
            </a:pPr>
            <a:r>
              <a:rPr lang="en-US" sz="2000">
                <a:sym typeface="Symbol" pitchFamily="18" charset="2"/>
              </a:rPr>
              <a:t>All 4 are the same </a:t>
            </a:r>
            <a:r>
              <a:rPr lang="en-US" sz="2000" smtClean="0">
                <a:sym typeface="Symbol" pitchFamily="18" charset="2"/>
              </a:rPr>
              <a:t>event (1 absent), </a:t>
            </a:r>
            <a:r>
              <a:rPr lang="en-US" sz="2000">
                <a:sym typeface="Symbol" pitchFamily="18" charset="2"/>
              </a:rPr>
              <a:t>so </a:t>
            </a:r>
            <a:br>
              <a:rPr lang="en-US" sz="2000">
                <a:sym typeface="Symbol" pitchFamily="18" charset="2"/>
              </a:rPr>
            </a:br>
            <a:r>
              <a:rPr lang="en-US" sz="2000">
                <a:sym typeface="Symbol" pitchFamily="18" charset="2"/>
              </a:rPr>
              <a:t>P(exactly 1 absent) = .1024+…+.1024 </a:t>
            </a:r>
            <a:br>
              <a:rPr lang="en-US" sz="2000">
                <a:sym typeface="Symbol" pitchFamily="18" charset="2"/>
              </a:rPr>
            </a:br>
            <a:r>
              <a:rPr lang="en-US" sz="2000">
                <a:sym typeface="Symbol" pitchFamily="18" charset="2"/>
              </a:rPr>
              <a:t>                                =  4(.1024) </a:t>
            </a:r>
          </a:p>
          <a:p>
            <a:pPr lvl="1">
              <a:lnSpc>
                <a:spcPct val="80000"/>
              </a:lnSpc>
              <a:buFont typeface="Wingdings" pitchFamily="2" charset="2"/>
              <a:buNone/>
            </a:pPr>
            <a:r>
              <a:rPr lang="en-US" sz="2000">
                <a:sym typeface="Symbol" pitchFamily="18" charset="2"/>
              </a:rPr>
              <a:t>                                    = .4096</a:t>
            </a:r>
            <a:endParaRPr lang="en-US" sz="2000">
              <a:solidFill>
                <a:srgbClr val="0000FF"/>
              </a:solidFill>
              <a:sym typeface="Symbol" pitchFamily="18" charset="2"/>
            </a:endParaRPr>
          </a:p>
        </p:txBody>
      </p:sp>
      <p:sp>
        <p:nvSpPr>
          <p:cNvPr id="226309" name="Line 5"/>
          <p:cNvSpPr>
            <a:spLocks noChangeShapeType="1"/>
          </p:cNvSpPr>
          <p:nvPr/>
        </p:nvSpPr>
        <p:spPr bwMode="auto">
          <a:xfrm>
            <a:off x="2362200" y="3200400"/>
            <a:ext cx="1371600"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a:t>Binomial Probability</a:t>
            </a:r>
          </a:p>
        </p:txBody>
      </p:sp>
      <p:sp>
        <p:nvSpPr>
          <p:cNvPr id="228355" name="Rectangle 3"/>
          <p:cNvSpPr>
            <a:spLocks noGrp="1" noChangeArrowheads="1"/>
          </p:cNvSpPr>
          <p:nvPr>
            <p:ph idx="1"/>
          </p:nvPr>
        </p:nvSpPr>
        <p:spPr>
          <a:xfrm>
            <a:off x="685800" y="1828800"/>
            <a:ext cx="7696200" cy="4114800"/>
          </a:xfrm>
        </p:spPr>
        <p:txBody>
          <a:bodyPr/>
          <a:lstStyle/>
          <a:p>
            <a:r>
              <a:rPr lang="en-US"/>
              <a:t>P(r successes in </a:t>
            </a:r>
            <a:r>
              <a:rPr lang="en-US" smtClean="0"/>
              <a:t>R </a:t>
            </a:r>
            <a:r>
              <a:rPr lang="en-US"/>
              <a:t>trials) = number of ways r successes can occur in </a:t>
            </a:r>
            <a:r>
              <a:rPr lang="en-US" smtClean="0"/>
              <a:t>R </a:t>
            </a:r>
            <a:r>
              <a:rPr lang="en-US"/>
              <a:t>independent trials times the probability of r successes times the probability of </a:t>
            </a:r>
            <a:r>
              <a:rPr lang="en-US" smtClean="0"/>
              <a:t>(R-r</a:t>
            </a:r>
            <a:r>
              <a:rPr lang="en-US"/>
              <a:t>) failures</a:t>
            </a:r>
          </a:p>
          <a:p>
            <a:endParaRPr lang="en-US"/>
          </a:p>
          <a:p>
            <a:r>
              <a:rPr lang="en-US"/>
              <a:t>P(r successes in </a:t>
            </a:r>
            <a:r>
              <a:rPr lang="en-US" smtClean="0"/>
              <a:t>R </a:t>
            </a:r>
            <a:r>
              <a:rPr lang="en-US"/>
              <a:t>trials) = </a:t>
            </a:r>
          </a:p>
        </p:txBody>
      </p:sp>
      <p:graphicFrame>
        <p:nvGraphicFramePr>
          <p:cNvPr id="228356" name="Object 4"/>
          <p:cNvGraphicFramePr>
            <a:graphicFrameLocks noChangeAspect="1"/>
          </p:cNvGraphicFramePr>
          <p:nvPr>
            <p:extLst>
              <p:ext uri="{D42A27DB-BD31-4B8C-83A1-F6EECF244321}">
                <p14:modId xmlns="" xmlns:p14="http://schemas.microsoft.com/office/powerpoint/2010/main" val="3796638666"/>
              </p:ext>
            </p:extLst>
          </p:nvPr>
        </p:nvGraphicFramePr>
        <p:xfrm>
          <a:off x="990600" y="4722812"/>
          <a:ext cx="5722938" cy="1296988"/>
        </p:xfrm>
        <a:graphic>
          <a:graphicData uri="http://schemas.openxmlformats.org/presentationml/2006/ole">
            <p:oleObj spid="_x0000_s228376" name="Equation" r:id="rId4" imgW="1739900" imgH="39370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t>Binomial Probabilities</a:t>
            </a:r>
          </a:p>
        </p:txBody>
      </p:sp>
      <p:sp>
        <p:nvSpPr>
          <p:cNvPr id="243715" name="Rectangle 3"/>
          <p:cNvSpPr>
            <a:spLocks noGrp="1" noChangeArrowheads="1"/>
          </p:cNvSpPr>
          <p:nvPr>
            <p:ph idx="1"/>
          </p:nvPr>
        </p:nvSpPr>
        <p:spPr>
          <a:xfrm>
            <a:off x="533400" y="1828800"/>
            <a:ext cx="3733800" cy="2667000"/>
          </a:xfrm>
        </p:spPr>
        <p:txBody>
          <a:bodyPr/>
          <a:lstStyle/>
          <a:p>
            <a:pPr>
              <a:buFont typeface="Wingdings" pitchFamily="2" charset="2"/>
              <a:buNone/>
            </a:pPr>
            <a:r>
              <a:rPr lang="en-US"/>
              <a:t>   </a:t>
            </a:r>
            <a:r>
              <a:rPr lang="en-US" sz="2000" b="1"/>
              <a:t>Probability of r successes in </a:t>
            </a:r>
            <a:r>
              <a:rPr lang="en-US" sz="2000" b="1" smtClean="0"/>
              <a:t>R </a:t>
            </a:r>
            <a:r>
              <a:rPr lang="en-US" sz="2000" b="1"/>
              <a:t>independent trials:</a:t>
            </a:r>
          </a:p>
        </p:txBody>
      </p:sp>
      <p:graphicFrame>
        <p:nvGraphicFramePr>
          <p:cNvPr id="243716" name="Object 4"/>
          <p:cNvGraphicFramePr>
            <a:graphicFrameLocks noChangeAspect="1"/>
          </p:cNvGraphicFramePr>
          <p:nvPr>
            <p:extLst>
              <p:ext uri="{D42A27DB-BD31-4B8C-83A1-F6EECF244321}">
                <p14:modId xmlns="" xmlns:p14="http://schemas.microsoft.com/office/powerpoint/2010/main" val="3792541264"/>
              </p:ext>
            </p:extLst>
          </p:nvPr>
        </p:nvGraphicFramePr>
        <p:xfrm>
          <a:off x="1143000" y="2665413"/>
          <a:ext cx="2633663" cy="1296987"/>
        </p:xfrm>
        <a:graphic>
          <a:graphicData uri="http://schemas.openxmlformats.org/presentationml/2006/ole">
            <p:oleObj spid="_x0000_s243760" name="Equation" r:id="rId4" imgW="799753" imgH="393529" progId="Equation.DSMT4">
              <p:embed/>
            </p:oleObj>
          </a:graphicData>
        </a:graphic>
      </p:graphicFrame>
      <p:sp>
        <p:nvSpPr>
          <p:cNvPr id="243717" name="Text Box 5"/>
          <p:cNvSpPr txBox="1">
            <a:spLocks noChangeArrowheads="1"/>
          </p:cNvSpPr>
          <p:nvPr/>
        </p:nvSpPr>
        <p:spPr bwMode="auto">
          <a:xfrm>
            <a:off x="5181600" y="1905000"/>
            <a:ext cx="3810000" cy="1920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t>In our fictitious firm with 4 employees, what is the probability that exactly 2 call in sick?  Success here is defined by calling in sick, so for this question, </a:t>
            </a:r>
            <a:r>
              <a:rPr lang="el-GR" sz="2000" b="1">
                <a:cs typeface="Arial" charset="0"/>
              </a:rPr>
              <a:t>θ</a:t>
            </a:r>
            <a:r>
              <a:rPr lang="en-US" sz="2000" b="1">
                <a:cs typeface="Arial" charset="0"/>
              </a:rPr>
              <a:t> = .2</a:t>
            </a:r>
            <a:r>
              <a:rPr lang="en-US" sz="2000" b="1"/>
              <a:t> </a:t>
            </a:r>
          </a:p>
        </p:txBody>
      </p:sp>
      <p:graphicFrame>
        <p:nvGraphicFramePr>
          <p:cNvPr id="243718" name="Object 6"/>
          <p:cNvGraphicFramePr>
            <a:graphicFrameLocks noChangeAspect="1"/>
          </p:cNvGraphicFramePr>
          <p:nvPr>
            <p:extLst>
              <p:ext uri="{D42A27DB-BD31-4B8C-83A1-F6EECF244321}">
                <p14:modId xmlns="" xmlns:p14="http://schemas.microsoft.com/office/powerpoint/2010/main" val="4097982535"/>
              </p:ext>
            </p:extLst>
          </p:nvPr>
        </p:nvGraphicFramePr>
        <p:xfrm>
          <a:off x="5029200" y="4338955"/>
          <a:ext cx="3657600" cy="1050925"/>
        </p:xfrm>
        <a:graphic>
          <a:graphicData uri="http://schemas.openxmlformats.org/presentationml/2006/ole">
            <p:oleObj spid="_x0000_s243761" name="Equation" r:id="rId5" imgW="1371600" imgH="393700" progId="Equation.DSMT4">
              <p:embed/>
            </p:oleObj>
          </a:graphicData>
        </a:graphic>
      </p:graphicFrame>
      <p:sp>
        <p:nvSpPr>
          <p:cNvPr id="2" name="TextBox 1"/>
          <p:cNvSpPr txBox="1"/>
          <p:nvPr/>
        </p:nvSpPr>
        <p:spPr>
          <a:xfrm>
            <a:off x="304800" y="3899118"/>
            <a:ext cx="4724400" cy="1815882"/>
          </a:xfrm>
          <a:prstGeom prst="rect">
            <a:avLst/>
          </a:prstGeom>
          <a:noFill/>
        </p:spPr>
        <p:txBody>
          <a:bodyPr wrap="square" rtlCol="0">
            <a:spAutoFit/>
          </a:bodyPr>
          <a:lstStyle/>
          <a:p>
            <a:pPr lvl="1">
              <a:lnSpc>
                <a:spcPct val="80000"/>
              </a:lnSpc>
            </a:pPr>
            <a:r>
              <a:rPr lang="en-US" sz="2000" smtClean="0"/>
              <a:t>                         </a:t>
            </a:r>
            <a:r>
              <a:rPr lang="en-US" sz="2000" b="1" smtClean="0"/>
              <a:t>E   A   J   L</a:t>
            </a:r>
          </a:p>
          <a:p>
            <a:pPr lvl="1">
              <a:lnSpc>
                <a:spcPct val="80000"/>
              </a:lnSpc>
            </a:pPr>
            <a:r>
              <a:rPr lang="en-US" sz="2000" smtClean="0"/>
              <a:t>P</a:t>
            </a:r>
            <a:r>
              <a:rPr lang="en-US" sz="2000"/>
              <a:t>(</a:t>
            </a:r>
            <a:r>
              <a:rPr lang="en-US" sz="2000">
                <a:solidFill>
                  <a:srgbClr val="0000FF"/>
                </a:solidFill>
                <a:sym typeface="Wingdings" pitchFamily="2" charset="2"/>
              </a:rPr>
              <a:t></a:t>
            </a:r>
            <a:r>
              <a:rPr lang="en-US" sz="2000" smtClean="0">
                <a:solidFill>
                  <a:srgbClr val="FF0000"/>
                </a:solidFill>
                <a:sym typeface="Wingdings" pitchFamily="2" charset="2"/>
              </a:rPr>
              <a:t>,</a:t>
            </a:r>
            <a:r>
              <a:rPr lang="en-US" sz="2000" smtClean="0">
                <a:solidFill>
                  <a:srgbClr val="0000FF"/>
                </a:solidFill>
                <a:sym typeface="Wingdings" pitchFamily="2" charset="2"/>
              </a:rPr>
              <a:t></a:t>
            </a:r>
            <a:r>
              <a:rPr lang="en-US" sz="2000" smtClean="0">
                <a:solidFill>
                  <a:srgbClr val="FF0000"/>
                </a:solidFill>
                <a:sym typeface="Wingdings" pitchFamily="2" charset="2"/>
              </a:rPr>
              <a:t>,</a:t>
            </a:r>
            <a:r>
              <a:rPr lang="en-US" sz="2000">
                <a:solidFill>
                  <a:srgbClr val="FF0000"/>
                </a:solidFill>
                <a:sym typeface="Wingdings" pitchFamily="2" charset="2"/>
              </a:rPr>
              <a:t>,</a:t>
            </a:r>
            <a:r>
              <a:rPr lang="en-US" sz="2000">
                <a:sym typeface="Wingdings" pitchFamily="2" charset="2"/>
              </a:rPr>
              <a:t>)= </a:t>
            </a:r>
            <a:r>
              <a:rPr lang="en-US" sz="2000" b="1">
                <a:solidFill>
                  <a:srgbClr val="0000FF"/>
                </a:solidFill>
                <a:sym typeface="Wingdings" pitchFamily="2" charset="2"/>
              </a:rPr>
              <a:t>.2</a:t>
            </a:r>
            <a:r>
              <a:rPr lang="en-US" sz="2000" smtClean="0">
                <a:sym typeface="Symbol" pitchFamily="18" charset="2"/>
              </a:rPr>
              <a:t></a:t>
            </a:r>
            <a:r>
              <a:rPr lang="en-US" sz="2000" b="1" smtClean="0">
                <a:solidFill>
                  <a:srgbClr val="0000FF"/>
                </a:solidFill>
                <a:sym typeface="Wingdings" pitchFamily="2" charset="2"/>
              </a:rPr>
              <a:t>.2</a:t>
            </a:r>
            <a:r>
              <a:rPr lang="en-US" sz="2000" smtClean="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b="1" smtClean="0">
                <a:sym typeface="Symbol" pitchFamily="18" charset="2"/>
              </a:rPr>
              <a:t>=.0256</a:t>
            </a:r>
            <a:endParaRPr lang="en-US" sz="2000">
              <a:sym typeface="Wingdings" pitchFamily="2" charset="2"/>
            </a:endParaRPr>
          </a:p>
          <a:p>
            <a:pPr lvl="1">
              <a:lnSpc>
                <a:spcPct val="80000"/>
              </a:lnSpc>
            </a:pPr>
            <a:r>
              <a:rPr lang="en-US" sz="2000">
                <a:sym typeface="Wingdings" pitchFamily="2" charset="2"/>
              </a:rPr>
              <a:t>P(</a:t>
            </a:r>
            <a:r>
              <a:rPr lang="en-US" sz="2000">
                <a:solidFill>
                  <a:srgbClr val="FF0000"/>
                </a:solidFill>
                <a:sym typeface="Wingdings" pitchFamily="2" charset="2"/>
              </a:rPr>
              <a:t>,</a:t>
            </a:r>
            <a:r>
              <a:rPr lang="en-US" sz="2000">
                <a:solidFill>
                  <a:srgbClr val="0000FF"/>
                </a:solidFill>
                <a:sym typeface="Wingdings" pitchFamily="2" charset="2"/>
              </a:rPr>
              <a:t></a:t>
            </a:r>
            <a:r>
              <a:rPr lang="en-US" sz="2000" smtClean="0">
                <a:solidFill>
                  <a:srgbClr val="FF0000"/>
                </a:solidFill>
                <a:sym typeface="Wingdings" pitchFamily="2" charset="2"/>
              </a:rPr>
              <a:t>,</a:t>
            </a:r>
            <a:r>
              <a:rPr lang="en-US" sz="2000" smtClean="0">
                <a:solidFill>
                  <a:srgbClr val="0000FF"/>
                </a:solidFill>
                <a:sym typeface="Wingdings" pitchFamily="2" charset="2"/>
              </a:rPr>
              <a:t></a:t>
            </a:r>
            <a:r>
              <a:rPr lang="en-US" sz="2000" smtClean="0">
                <a:solidFill>
                  <a:srgbClr val="FF0000"/>
                </a:solidFill>
                <a:sym typeface="Wingdings" pitchFamily="2" charset="2"/>
              </a:rPr>
              <a:t>,</a:t>
            </a:r>
            <a:r>
              <a:rPr lang="en-US" sz="2000">
                <a:solidFill>
                  <a:srgbClr val="FF0000"/>
                </a:solidFill>
                <a:sym typeface="Wingdings" pitchFamily="2" charset="2"/>
              </a:rPr>
              <a:t></a:t>
            </a:r>
            <a:r>
              <a:rPr lang="en-US" sz="2000">
                <a:sym typeface="Wingdings" pitchFamily="2" charset="2"/>
              </a:rPr>
              <a:t>)= </a:t>
            </a:r>
            <a:r>
              <a:rPr lang="en-US" sz="2000" b="1">
                <a:solidFill>
                  <a:srgbClr val="FF0000"/>
                </a:solidFill>
                <a:sym typeface="Wingdings" pitchFamily="2" charset="2"/>
              </a:rPr>
              <a:t>.8</a:t>
            </a:r>
            <a:r>
              <a:rPr lang="en-US" sz="2000">
                <a:sym typeface="Symbol" pitchFamily="18" charset="2"/>
              </a:rPr>
              <a:t></a:t>
            </a:r>
            <a:r>
              <a:rPr lang="en-US" sz="2000" b="1">
                <a:solidFill>
                  <a:srgbClr val="0000FF"/>
                </a:solidFill>
                <a:sym typeface="Wingdings" pitchFamily="2" charset="2"/>
              </a:rPr>
              <a:t>.2</a:t>
            </a:r>
            <a:r>
              <a:rPr lang="en-US" sz="2000" smtClean="0">
                <a:sym typeface="Symbol" pitchFamily="18" charset="2"/>
              </a:rPr>
              <a:t></a:t>
            </a:r>
            <a:r>
              <a:rPr lang="en-US" sz="2000" b="1" smtClean="0">
                <a:solidFill>
                  <a:srgbClr val="0000FF"/>
                </a:solidFill>
                <a:sym typeface="Wingdings" pitchFamily="2" charset="2"/>
              </a:rPr>
              <a:t>.2</a:t>
            </a:r>
            <a:r>
              <a:rPr lang="en-US" sz="2000" smtClean="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b="1" smtClean="0">
                <a:sym typeface="Symbol" pitchFamily="18" charset="2"/>
              </a:rPr>
              <a:t>=.0256</a:t>
            </a:r>
            <a:endParaRPr lang="en-US" sz="2000">
              <a:sym typeface="Wingdings" pitchFamily="2" charset="2"/>
            </a:endParaRPr>
          </a:p>
          <a:p>
            <a:pPr lvl="1">
              <a:lnSpc>
                <a:spcPct val="80000"/>
              </a:lnSpc>
            </a:pPr>
            <a:r>
              <a:rPr lang="en-US" sz="2000">
                <a:sym typeface="Wingdings" pitchFamily="2" charset="2"/>
              </a:rPr>
              <a:t>P</a:t>
            </a:r>
            <a:r>
              <a:rPr lang="en-US" sz="2000" smtClean="0">
                <a:sym typeface="Wingdings" pitchFamily="2" charset="2"/>
              </a:rPr>
              <a:t>(</a:t>
            </a:r>
            <a:r>
              <a:rPr lang="en-US" sz="2000">
                <a:solidFill>
                  <a:srgbClr val="FF0000"/>
                </a:solidFill>
                <a:sym typeface="Wingdings" pitchFamily="2" charset="2"/>
              </a:rPr>
              <a:t></a:t>
            </a:r>
            <a:r>
              <a:rPr lang="en-US" sz="2000" smtClean="0">
                <a:solidFill>
                  <a:srgbClr val="FF0000"/>
                </a:solidFill>
                <a:sym typeface="Wingdings" pitchFamily="2" charset="2"/>
              </a:rPr>
              <a:t>,</a:t>
            </a:r>
            <a:r>
              <a:rPr lang="en-US" sz="2000">
                <a:solidFill>
                  <a:srgbClr val="FF0000"/>
                </a:solidFill>
                <a:sym typeface="Wingdings" pitchFamily="2" charset="2"/>
              </a:rPr>
              <a:t>,</a:t>
            </a:r>
            <a:r>
              <a:rPr lang="en-US" sz="2000">
                <a:solidFill>
                  <a:srgbClr val="0000FF"/>
                </a:solidFill>
                <a:sym typeface="Wingdings" pitchFamily="2" charset="2"/>
              </a:rPr>
              <a:t></a:t>
            </a:r>
            <a:r>
              <a:rPr lang="en-US" sz="2000" smtClean="0">
                <a:solidFill>
                  <a:srgbClr val="FF0000"/>
                </a:solidFill>
                <a:sym typeface="Wingdings" pitchFamily="2" charset="2"/>
              </a:rPr>
              <a:t>,</a:t>
            </a:r>
            <a:r>
              <a:rPr lang="en-US" sz="2000" smtClean="0">
                <a:solidFill>
                  <a:srgbClr val="0000FF"/>
                </a:solidFill>
                <a:sym typeface="Wingdings" pitchFamily="2" charset="2"/>
              </a:rPr>
              <a:t></a:t>
            </a:r>
            <a:r>
              <a:rPr lang="en-US" sz="2000" smtClean="0">
                <a:sym typeface="Wingdings" pitchFamily="2" charset="2"/>
              </a:rPr>
              <a:t>)= </a:t>
            </a:r>
            <a:r>
              <a:rPr lang="en-US" sz="2000" b="1">
                <a:solidFill>
                  <a:srgbClr val="FF0000"/>
                </a:solidFill>
                <a:sym typeface="Wingdings" pitchFamily="2"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0000FF"/>
                </a:solidFill>
                <a:sym typeface="Wingdings" pitchFamily="2" charset="2"/>
              </a:rPr>
              <a:t>.2</a:t>
            </a:r>
            <a:r>
              <a:rPr lang="en-US" sz="2000" smtClean="0">
                <a:sym typeface="Symbol" pitchFamily="18" charset="2"/>
              </a:rPr>
              <a:t></a:t>
            </a:r>
            <a:r>
              <a:rPr lang="en-US" sz="2000" b="1" smtClean="0">
                <a:solidFill>
                  <a:srgbClr val="0000FF"/>
                </a:solidFill>
                <a:sym typeface="Wingdings" pitchFamily="2" charset="2"/>
              </a:rPr>
              <a:t>.2</a:t>
            </a:r>
            <a:r>
              <a:rPr lang="en-US" sz="2000" b="1" smtClean="0">
                <a:sym typeface="Symbol" pitchFamily="18" charset="2"/>
              </a:rPr>
              <a:t>=.0256</a:t>
            </a:r>
            <a:endParaRPr lang="en-US" sz="2000">
              <a:sym typeface="Wingdings" pitchFamily="2" charset="2"/>
            </a:endParaRPr>
          </a:p>
          <a:p>
            <a:pPr lvl="1">
              <a:lnSpc>
                <a:spcPct val="80000"/>
              </a:lnSpc>
            </a:pPr>
            <a:r>
              <a:rPr lang="en-US" sz="2000">
                <a:sym typeface="Wingdings" pitchFamily="2" charset="2"/>
              </a:rPr>
              <a:t>P</a:t>
            </a:r>
            <a:r>
              <a:rPr lang="en-US" sz="2000" smtClean="0">
                <a:sym typeface="Wingdings" pitchFamily="2" charset="2"/>
              </a:rPr>
              <a:t>(</a:t>
            </a:r>
            <a:r>
              <a:rPr lang="en-US" sz="2000">
                <a:solidFill>
                  <a:srgbClr val="0000FF"/>
                </a:solidFill>
                <a:sym typeface="Wingdings" pitchFamily="2" charset="2"/>
              </a:rPr>
              <a:t></a:t>
            </a:r>
            <a:r>
              <a:rPr lang="en-US" sz="2000" smtClean="0">
                <a:solidFill>
                  <a:srgbClr val="FF0000"/>
                </a:solidFill>
                <a:sym typeface="Wingdings" pitchFamily="2" charset="2"/>
              </a:rPr>
              <a:t>,</a:t>
            </a:r>
            <a:r>
              <a:rPr lang="en-US" sz="2000">
                <a:solidFill>
                  <a:srgbClr val="FF0000"/>
                </a:solidFill>
                <a:sym typeface="Wingdings" pitchFamily="2" charset="2"/>
              </a:rPr>
              <a:t></a:t>
            </a:r>
            <a:r>
              <a:rPr lang="en-US" sz="2000" smtClean="0">
                <a:solidFill>
                  <a:srgbClr val="FF0000"/>
                </a:solidFill>
                <a:sym typeface="Wingdings" pitchFamily="2" charset="2"/>
              </a:rPr>
              <a:t>,</a:t>
            </a:r>
            <a:r>
              <a:rPr lang="en-US" sz="2000" smtClean="0">
                <a:solidFill>
                  <a:srgbClr val="0000FF"/>
                </a:solidFill>
                <a:sym typeface="Wingdings" pitchFamily="2" charset="2"/>
              </a:rPr>
              <a:t></a:t>
            </a:r>
            <a:r>
              <a:rPr lang="en-US" sz="2000" smtClean="0">
                <a:solidFill>
                  <a:srgbClr val="FF0000"/>
                </a:solidFill>
                <a:sym typeface="Wingdings" pitchFamily="2" charset="2"/>
              </a:rPr>
              <a:t>,</a:t>
            </a:r>
            <a:r>
              <a:rPr lang="en-US" sz="2000" smtClean="0">
                <a:sym typeface="Wingdings" pitchFamily="2" charset="2"/>
              </a:rPr>
              <a:t>)= </a:t>
            </a:r>
            <a:r>
              <a:rPr lang="en-US" sz="2000" b="1">
                <a:solidFill>
                  <a:srgbClr val="0000FF"/>
                </a:solidFill>
                <a:sym typeface="Wingdings" pitchFamily="2" charset="2"/>
              </a:rPr>
              <a:t>.</a:t>
            </a:r>
            <a:r>
              <a:rPr lang="en-US" sz="2000" b="1" smtClean="0">
                <a:solidFill>
                  <a:srgbClr val="0000FF"/>
                </a:solidFill>
                <a:sym typeface="Wingdings" pitchFamily="2" charset="2"/>
              </a:rPr>
              <a:t>2</a:t>
            </a:r>
            <a:r>
              <a:rPr lang="en-US" sz="2000" smtClean="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smtClean="0">
                <a:sym typeface="Symbol" pitchFamily="18" charset="2"/>
              </a:rPr>
              <a:t></a:t>
            </a:r>
            <a:r>
              <a:rPr lang="en-US" sz="2000" b="1">
                <a:solidFill>
                  <a:srgbClr val="0000FF"/>
                </a:solidFill>
                <a:sym typeface="Wingdings" pitchFamily="2" charset="2"/>
              </a:rPr>
              <a:t>.</a:t>
            </a:r>
            <a:r>
              <a:rPr lang="en-US" sz="2000" b="1" smtClean="0">
                <a:solidFill>
                  <a:srgbClr val="0000FF"/>
                </a:solidFill>
                <a:sym typeface="Wingdings" pitchFamily="2" charset="2"/>
              </a:rPr>
              <a:t>2</a:t>
            </a:r>
            <a:r>
              <a:rPr lang="en-US" sz="2000" smtClean="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b="1" smtClean="0">
                <a:sym typeface="Wingdings" pitchFamily="2" charset="2"/>
              </a:rPr>
              <a:t>=.0256</a:t>
            </a:r>
            <a:endParaRPr lang="en-US" sz="2000" b="1">
              <a:sym typeface="Wingdings" pitchFamily="2" charset="2"/>
            </a:endParaRPr>
          </a:p>
          <a:p>
            <a:pPr lvl="1">
              <a:lnSpc>
                <a:spcPct val="80000"/>
              </a:lnSpc>
            </a:pPr>
            <a:r>
              <a:rPr lang="en-US" sz="2000">
                <a:sym typeface="Wingdings" pitchFamily="2" charset="2"/>
              </a:rPr>
              <a:t>P(</a:t>
            </a:r>
            <a:r>
              <a:rPr lang="en-US" sz="2000">
                <a:solidFill>
                  <a:srgbClr val="FF0000"/>
                </a:solidFill>
                <a:sym typeface="Wingdings" pitchFamily="2" charset="2"/>
              </a:rPr>
              <a:t></a:t>
            </a:r>
            <a:r>
              <a:rPr lang="en-US" sz="2000" smtClean="0">
                <a:solidFill>
                  <a:srgbClr val="FF0000"/>
                </a:solidFill>
                <a:sym typeface="Wingdings" pitchFamily="2" charset="2"/>
              </a:rPr>
              <a:t>,</a:t>
            </a:r>
            <a:r>
              <a:rPr lang="en-US" sz="2000" smtClean="0">
                <a:solidFill>
                  <a:srgbClr val="0000FF"/>
                </a:solidFill>
                <a:sym typeface="Wingdings" pitchFamily="2" charset="2"/>
              </a:rPr>
              <a:t></a:t>
            </a:r>
            <a:r>
              <a:rPr lang="en-US" sz="2000" smtClean="0">
                <a:solidFill>
                  <a:srgbClr val="FF0000"/>
                </a:solidFill>
                <a:sym typeface="Wingdings" pitchFamily="2" charset="2"/>
              </a:rPr>
              <a:t>,,</a:t>
            </a:r>
            <a:r>
              <a:rPr lang="en-US" sz="2000" smtClean="0">
                <a:solidFill>
                  <a:srgbClr val="0000FF"/>
                </a:solidFill>
                <a:sym typeface="Wingdings" pitchFamily="2" charset="2"/>
              </a:rPr>
              <a:t></a:t>
            </a:r>
            <a:r>
              <a:rPr lang="en-US" sz="2000" smtClean="0">
                <a:sym typeface="Wingdings" pitchFamily="2" charset="2"/>
              </a:rPr>
              <a:t>)= </a:t>
            </a:r>
            <a:r>
              <a:rPr lang="en-US" sz="2000" b="1">
                <a:solidFill>
                  <a:srgbClr val="FF0000"/>
                </a:solidFill>
                <a:sym typeface="Wingdings" pitchFamily="2" charset="2"/>
              </a:rPr>
              <a:t>.8</a:t>
            </a:r>
            <a:r>
              <a:rPr lang="en-US" sz="2000" smtClean="0">
                <a:sym typeface="Symbol" pitchFamily="18" charset="2"/>
              </a:rPr>
              <a:t></a:t>
            </a:r>
            <a:r>
              <a:rPr lang="en-US" sz="2000" b="1" smtClean="0">
                <a:solidFill>
                  <a:srgbClr val="0000FF"/>
                </a:solidFill>
                <a:sym typeface="Wingdings" pitchFamily="2" charset="2"/>
              </a:rPr>
              <a:t>.2</a:t>
            </a:r>
            <a:r>
              <a:rPr lang="en-US" sz="2000" smtClean="0">
                <a:sym typeface="Symbol" pitchFamily="18" charset="2"/>
              </a:rPr>
              <a:t></a:t>
            </a:r>
            <a:r>
              <a:rPr lang="en-US" sz="2000" b="1">
                <a:solidFill>
                  <a:srgbClr val="FF0000"/>
                </a:solidFill>
                <a:sym typeface="Wingdings" pitchFamily="2" charset="2"/>
              </a:rPr>
              <a:t>.</a:t>
            </a:r>
            <a:r>
              <a:rPr lang="en-US" sz="2000" b="1" smtClean="0">
                <a:solidFill>
                  <a:srgbClr val="FF0000"/>
                </a:solidFill>
                <a:sym typeface="Symbol" pitchFamily="18" charset="2"/>
              </a:rPr>
              <a:t>8</a:t>
            </a:r>
            <a:r>
              <a:rPr lang="en-US" sz="2000" smtClean="0">
                <a:sym typeface="Symbol" pitchFamily="18" charset="2"/>
              </a:rPr>
              <a:t></a:t>
            </a:r>
            <a:r>
              <a:rPr lang="en-US" sz="2000" b="1" smtClean="0">
                <a:solidFill>
                  <a:srgbClr val="0000FF"/>
                </a:solidFill>
                <a:sym typeface="Wingdings" pitchFamily="2" charset="2"/>
              </a:rPr>
              <a:t>.2</a:t>
            </a:r>
            <a:r>
              <a:rPr lang="en-US" sz="2000" b="1" smtClean="0">
                <a:sym typeface="Symbol" pitchFamily="18" charset="2"/>
              </a:rPr>
              <a:t>=.0256</a:t>
            </a:r>
            <a:endParaRPr lang="en-US" sz="2000">
              <a:sym typeface="Wingdings" pitchFamily="2" charset="2"/>
            </a:endParaRPr>
          </a:p>
          <a:p>
            <a:pPr lvl="1">
              <a:lnSpc>
                <a:spcPct val="80000"/>
              </a:lnSpc>
            </a:pPr>
            <a:r>
              <a:rPr lang="en-US" sz="2000">
                <a:sym typeface="Wingdings" pitchFamily="2" charset="2"/>
              </a:rPr>
              <a:t>P</a:t>
            </a:r>
            <a:r>
              <a:rPr lang="en-US" sz="2000" smtClean="0">
                <a:sym typeface="Wingdings" pitchFamily="2" charset="2"/>
              </a:rPr>
              <a:t>(</a:t>
            </a:r>
            <a:r>
              <a:rPr lang="en-US" sz="2000">
                <a:solidFill>
                  <a:srgbClr val="0000FF"/>
                </a:solidFill>
                <a:sym typeface="Wingdings" pitchFamily="2" charset="2"/>
              </a:rPr>
              <a:t></a:t>
            </a:r>
            <a:r>
              <a:rPr lang="en-US" sz="2000" smtClean="0">
                <a:solidFill>
                  <a:srgbClr val="FF0000"/>
                </a:solidFill>
                <a:sym typeface="Wingdings" pitchFamily="2" charset="2"/>
              </a:rPr>
              <a:t>,</a:t>
            </a:r>
            <a:r>
              <a:rPr lang="en-US" sz="2000">
                <a:solidFill>
                  <a:srgbClr val="FF0000"/>
                </a:solidFill>
                <a:sym typeface="Wingdings" pitchFamily="2" charset="2"/>
              </a:rPr>
              <a:t>,,</a:t>
            </a:r>
            <a:r>
              <a:rPr lang="en-US" sz="2000">
                <a:solidFill>
                  <a:srgbClr val="0000FF"/>
                </a:solidFill>
                <a:sym typeface="Wingdings" pitchFamily="2" charset="2"/>
              </a:rPr>
              <a:t></a:t>
            </a:r>
            <a:r>
              <a:rPr lang="en-US" sz="2000" smtClean="0">
                <a:sym typeface="Wingdings" pitchFamily="2" charset="2"/>
              </a:rPr>
              <a:t>)= </a:t>
            </a:r>
            <a:r>
              <a:rPr lang="en-US" sz="2000" b="1">
                <a:solidFill>
                  <a:srgbClr val="0000FF"/>
                </a:solidFill>
                <a:sym typeface="Wingdings" pitchFamily="2" charset="2"/>
              </a:rPr>
              <a:t>.</a:t>
            </a:r>
            <a:r>
              <a:rPr lang="en-US" sz="2000" b="1" smtClean="0">
                <a:solidFill>
                  <a:srgbClr val="0000FF"/>
                </a:solidFill>
                <a:sym typeface="Wingdings" pitchFamily="2" charset="2"/>
              </a:rPr>
              <a:t>2</a:t>
            </a:r>
            <a:r>
              <a:rPr lang="en-US" sz="2000" smtClean="0">
                <a:sym typeface="Symbol" pitchFamily="18" charset="2"/>
              </a:rPr>
              <a:t></a:t>
            </a:r>
            <a:r>
              <a:rPr lang="en-US" sz="2000" b="1" smtClean="0">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FF0000"/>
                </a:solidFill>
                <a:sym typeface="Wingdings" pitchFamily="2" charset="2"/>
              </a:rPr>
              <a:t>.</a:t>
            </a:r>
            <a:r>
              <a:rPr lang="en-US" sz="2000" b="1">
                <a:solidFill>
                  <a:srgbClr val="FF0000"/>
                </a:solidFill>
                <a:sym typeface="Symbol" pitchFamily="18" charset="2"/>
              </a:rPr>
              <a:t>8</a:t>
            </a:r>
            <a:r>
              <a:rPr lang="en-US" sz="2000">
                <a:sym typeface="Symbol" pitchFamily="18" charset="2"/>
              </a:rPr>
              <a:t></a:t>
            </a:r>
            <a:r>
              <a:rPr lang="en-US" sz="2000" b="1">
                <a:solidFill>
                  <a:srgbClr val="0000FF"/>
                </a:solidFill>
                <a:sym typeface="Wingdings" pitchFamily="2" charset="2"/>
              </a:rPr>
              <a:t>.2</a:t>
            </a:r>
            <a:r>
              <a:rPr lang="en-US" sz="2000" b="1" smtClean="0">
                <a:sym typeface="Wingdings" pitchFamily="2" charset="2"/>
              </a:rPr>
              <a:t>=.0256</a:t>
            </a:r>
            <a:endParaRPr lang="en-US" sz="2000" b="1">
              <a:sym typeface="Wingdings" pitchFamily="2" charset="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685800" y="1371600"/>
            <a:ext cx="8229600" cy="530225"/>
          </a:xfrm>
        </p:spPr>
        <p:txBody>
          <a:bodyPr/>
          <a:lstStyle/>
          <a:p>
            <a:r>
              <a:rPr lang="en-US" smtClean="0"/>
              <a:t>Application</a:t>
            </a:r>
            <a:endParaRPr lang="en-US"/>
          </a:p>
        </p:txBody>
      </p:sp>
      <p:sp>
        <p:nvSpPr>
          <p:cNvPr id="245763" name="Rectangle 3"/>
          <p:cNvSpPr>
            <a:spLocks noGrp="1" noChangeArrowheads="1"/>
          </p:cNvSpPr>
          <p:nvPr>
            <p:ph idx="1"/>
          </p:nvPr>
        </p:nvSpPr>
        <p:spPr>
          <a:xfrm>
            <a:off x="1600200" y="2286000"/>
            <a:ext cx="6553200" cy="2549525"/>
          </a:xfrm>
        </p:spPr>
        <p:txBody>
          <a:bodyPr/>
          <a:lstStyle/>
          <a:p>
            <a:pPr>
              <a:buFont typeface="Wingdings" pitchFamily="2" charset="2"/>
              <a:buNone/>
            </a:pPr>
            <a:r>
              <a:rPr lang="en-US" smtClean="0"/>
              <a:t>  20 </a:t>
            </a:r>
            <a:r>
              <a:rPr lang="en-US"/>
              <a:t>coin tosses, exactly 9 heads</a:t>
            </a:r>
          </a:p>
        </p:txBody>
      </p:sp>
      <p:graphicFrame>
        <p:nvGraphicFramePr>
          <p:cNvPr id="245764" name="Object 4"/>
          <p:cNvGraphicFramePr>
            <a:graphicFrameLocks noChangeAspect="1"/>
          </p:cNvGraphicFramePr>
          <p:nvPr>
            <p:extLst>
              <p:ext uri="{D42A27DB-BD31-4B8C-83A1-F6EECF244321}">
                <p14:modId xmlns="" xmlns:p14="http://schemas.microsoft.com/office/powerpoint/2010/main" val="2382075342"/>
              </p:ext>
            </p:extLst>
          </p:nvPr>
        </p:nvGraphicFramePr>
        <p:xfrm>
          <a:off x="1676400" y="2971800"/>
          <a:ext cx="5870575" cy="1446213"/>
        </p:xfrm>
        <a:graphic>
          <a:graphicData uri="http://schemas.openxmlformats.org/presentationml/2006/ole">
            <p:oleObj spid="_x0000_s245784" name="Equation" r:id="rId4" imgW="1651000" imgH="4064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812" name="Object 4"/>
          <p:cNvGraphicFramePr>
            <a:graphicFrameLocks noChangeAspect="1"/>
          </p:cNvGraphicFramePr>
          <p:nvPr/>
        </p:nvGraphicFramePr>
        <p:xfrm>
          <a:off x="304800" y="1981200"/>
          <a:ext cx="2800350" cy="3038475"/>
        </p:xfrm>
        <a:graphic>
          <a:graphicData uri="http://schemas.openxmlformats.org/presentationml/2006/ole">
            <p:oleObj spid="_x0000_s247876" name="Bitmap Image" r:id="rId4" imgW="2800741" imgH="3038095" progId="PBrush">
              <p:embed/>
            </p:oleObj>
          </a:graphicData>
        </a:graphic>
      </p:graphicFrame>
      <p:graphicFrame>
        <p:nvGraphicFramePr>
          <p:cNvPr id="247814" name="Object 6"/>
          <p:cNvGraphicFramePr>
            <a:graphicFrameLocks noChangeAspect="1"/>
          </p:cNvGraphicFramePr>
          <p:nvPr>
            <p:extLst>
              <p:ext uri="{D42A27DB-BD31-4B8C-83A1-F6EECF244321}">
                <p14:modId xmlns="" xmlns:p14="http://schemas.microsoft.com/office/powerpoint/2010/main" val="1941123799"/>
              </p:ext>
            </p:extLst>
          </p:nvPr>
        </p:nvGraphicFramePr>
        <p:xfrm>
          <a:off x="3124200" y="1304925"/>
          <a:ext cx="1485900" cy="4714875"/>
        </p:xfrm>
        <a:graphic>
          <a:graphicData uri="http://schemas.openxmlformats.org/presentationml/2006/ole">
            <p:oleObj spid="_x0000_s247877" name="Bitmap Image" r:id="rId5" imgW="1486107" imgH="4715533" progId="PBrush">
              <p:embed/>
            </p:oleObj>
          </a:graphicData>
        </a:graphic>
      </p:graphicFrame>
      <p:graphicFrame>
        <p:nvGraphicFramePr>
          <p:cNvPr id="247815" name="Object 7"/>
          <p:cNvGraphicFramePr>
            <a:graphicFrameLocks noChangeAspect="1"/>
          </p:cNvGraphicFramePr>
          <p:nvPr>
            <p:extLst>
              <p:ext uri="{D42A27DB-BD31-4B8C-83A1-F6EECF244321}">
                <p14:modId xmlns="" xmlns:p14="http://schemas.microsoft.com/office/powerpoint/2010/main" val="3224029988"/>
              </p:ext>
            </p:extLst>
          </p:nvPr>
        </p:nvGraphicFramePr>
        <p:xfrm>
          <a:off x="4648200" y="1254125"/>
          <a:ext cx="4191000" cy="3089275"/>
        </p:xfrm>
        <a:graphic>
          <a:graphicData uri="http://schemas.openxmlformats.org/presentationml/2006/ole">
            <p:oleObj spid="_x0000_s247878" name="Bitmap Image" r:id="rId6" imgW="5038095" imgH="3715269" progId="PBrush">
              <p:embed/>
            </p:oleObj>
          </a:graphicData>
        </a:graphic>
      </p:graphicFrame>
      <p:sp>
        <p:nvSpPr>
          <p:cNvPr id="247816" name="Text Box 8"/>
          <p:cNvSpPr txBox="1">
            <a:spLocks noChangeArrowheads="1"/>
          </p:cNvSpPr>
          <p:nvPr/>
        </p:nvSpPr>
        <p:spPr bwMode="auto">
          <a:xfrm>
            <a:off x="4724400" y="4551363"/>
            <a:ext cx="3657600" cy="1697037"/>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1400" b="1">
                <a:latin typeface="Courier New" pitchFamily="49" charset="0"/>
              </a:rPr>
              <a:t>Probability Density Function </a:t>
            </a:r>
          </a:p>
          <a:p>
            <a:endParaRPr lang="en-US" sz="1400" b="1">
              <a:latin typeface="Courier New" pitchFamily="49" charset="0"/>
            </a:endParaRPr>
          </a:p>
          <a:p>
            <a:r>
              <a:rPr lang="en-US" sz="1400">
                <a:latin typeface="Courier New" pitchFamily="49" charset="0"/>
              </a:rPr>
              <a:t>Binomial with </a:t>
            </a:r>
            <a:r>
              <a:rPr lang="en-US" sz="1400" smtClean="0">
                <a:latin typeface="Courier New" pitchFamily="49" charset="0"/>
              </a:rPr>
              <a:t>R </a:t>
            </a:r>
            <a:r>
              <a:rPr lang="en-US" sz="1400">
                <a:latin typeface="Courier New" pitchFamily="49" charset="0"/>
              </a:rPr>
              <a:t>= 20 and p = 0.5</a:t>
            </a:r>
          </a:p>
          <a:p>
            <a:endParaRPr lang="en-US" sz="1400">
              <a:latin typeface="Courier New" pitchFamily="49" charset="0"/>
            </a:endParaRPr>
          </a:p>
          <a:p>
            <a:r>
              <a:rPr lang="en-US" sz="1400">
                <a:latin typeface="Courier New" pitchFamily="49" charset="0"/>
              </a:rPr>
              <a:t>x  P( X = x )</a:t>
            </a:r>
          </a:p>
          <a:p>
            <a:r>
              <a:rPr lang="en-US" sz="1400">
                <a:latin typeface="Courier New" pitchFamily="49" charset="0"/>
              </a:rPr>
              <a:t>9    0.160179</a:t>
            </a:r>
          </a:p>
          <a:p>
            <a:pPr>
              <a:spcBef>
                <a:spcPct val="50000"/>
              </a:spcBef>
            </a:pPr>
            <a:endParaRPr lang="en-US" sz="1400">
              <a:latin typeface="Courier New" pitchFamily="49" charset="0"/>
            </a:endParaRPr>
          </a:p>
        </p:txBody>
      </p:sp>
      <p:sp>
        <p:nvSpPr>
          <p:cNvPr id="247817" name="Line 9"/>
          <p:cNvSpPr>
            <a:spLocks noChangeShapeType="1"/>
          </p:cNvSpPr>
          <p:nvPr/>
        </p:nvSpPr>
        <p:spPr bwMode="auto">
          <a:xfrm flipH="1">
            <a:off x="7772400" y="1981200"/>
            <a:ext cx="609600" cy="5334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7818" name="Line 10"/>
          <p:cNvSpPr>
            <a:spLocks noChangeShapeType="1"/>
          </p:cNvSpPr>
          <p:nvPr/>
        </p:nvSpPr>
        <p:spPr bwMode="auto">
          <a:xfrm flipH="1">
            <a:off x="7543800" y="2971800"/>
            <a:ext cx="609600" cy="5334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7819" name="Text Box 11"/>
          <p:cNvSpPr txBox="1">
            <a:spLocks noChangeArrowheads="1"/>
          </p:cNvSpPr>
          <p:nvPr/>
        </p:nvSpPr>
        <p:spPr bwMode="auto">
          <a:xfrm>
            <a:off x="8229600" y="2678668"/>
            <a:ext cx="304800" cy="36933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smtClean="0"/>
              <a:t>r</a:t>
            </a:r>
            <a:endParaRPr lang="en-US" b="1" dirty="0"/>
          </a:p>
        </p:txBody>
      </p:sp>
      <p:sp>
        <p:nvSpPr>
          <p:cNvPr id="247820" name="Text Box 12"/>
          <p:cNvSpPr txBox="1">
            <a:spLocks noChangeArrowheads="1"/>
          </p:cNvSpPr>
          <p:nvPr/>
        </p:nvSpPr>
        <p:spPr bwMode="auto">
          <a:xfrm>
            <a:off x="8028418" y="1594992"/>
            <a:ext cx="685800" cy="376238"/>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smtClean="0"/>
              <a:t>R,</a:t>
            </a:r>
            <a:r>
              <a:rPr lang="el-GR" b="1">
                <a:cs typeface="Arial" charset="0"/>
              </a:rPr>
              <a:t>θ</a:t>
            </a:r>
          </a:p>
        </p:txBody>
      </p:sp>
      <p:sp>
        <p:nvSpPr>
          <p:cNvPr id="12" name="TextBox 11"/>
          <p:cNvSpPr txBox="1"/>
          <p:nvPr/>
        </p:nvSpPr>
        <p:spPr>
          <a:xfrm>
            <a:off x="381000" y="228600"/>
            <a:ext cx="8458200" cy="646331"/>
          </a:xfrm>
          <a:prstGeom prst="rect">
            <a:avLst/>
          </a:prstGeom>
          <a:noFill/>
        </p:spPr>
        <p:txBody>
          <a:bodyPr wrap="square" rtlCol="0">
            <a:spAutoFit/>
          </a:bodyPr>
          <a:lstStyle/>
          <a:p>
            <a:r>
              <a:rPr lang="en-US" smtClean="0"/>
              <a:t>Factorials are clumsy to compute.  Software generally provides a tool to do this for you.  In Excel</a:t>
            </a:r>
            <a:r>
              <a:rPr lang="en-US" smtClean="0"/>
              <a:t>, </a:t>
            </a:r>
            <a:r>
              <a:rPr lang="en-US" smtClean="0"/>
              <a:t>= BINOMDIST(9,20,50</a:t>
            </a:r>
            <a:r>
              <a:rPr lang="en-US" smtClean="0"/>
              <a:t>%,</a:t>
            </a:r>
            <a:r>
              <a:rPr lang="en-US" smtClean="0"/>
              <a:t>FALSE</a:t>
            </a:r>
            <a:r>
              <a:rPr lang="en-US" smtClean="0"/>
              <a:t>).  (False means probability.)</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US"/>
              <a:t>Cumulative Probabilities</a:t>
            </a:r>
          </a:p>
        </p:txBody>
      </p:sp>
      <p:sp>
        <p:nvSpPr>
          <p:cNvPr id="250883" name="Rectangle 3"/>
          <p:cNvSpPr>
            <a:spLocks noGrp="1" noChangeArrowheads="1"/>
          </p:cNvSpPr>
          <p:nvPr>
            <p:ph idx="1"/>
          </p:nvPr>
        </p:nvSpPr>
        <p:spPr>
          <a:xfrm>
            <a:off x="1600200" y="1752600"/>
            <a:ext cx="7010400" cy="4114800"/>
          </a:xfrm>
        </p:spPr>
        <p:txBody>
          <a:bodyPr/>
          <a:lstStyle/>
          <a:p>
            <a:pPr>
              <a:lnSpc>
                <a:spcPct val="90000"/>
              </a:lnSpc>
            </a:pPr>
            <a:r>
              <a:rPr lang="en-US" sz="2000" b="1">
                <a:solidFill>
                  <a:srgbClr val="FF0000"/>
                </a:solidFill>
              </a:rPr>
              <a:t>Cumulative probability for number of successes x is</a:t>
            </a:r>
            <a:br>
              <a:rPr lang="en-US" sz="2000" b="1">
                <a:solidFill>
                  <a:srgbClr val="FF0000"/>
                </a:solidFill>
              </a:rPr>
            </a:br>
            <a:r>
              <a:rPr lang="en-US" sz="2000" b="1">
                <a:solidFill>
                  <a:srgbClr val="FF0000"/>
                </a:solidFill>
              </a:rPr>
              <a:t>Prob[X </a:t>
            </a:r>
            <a:r>
              <a:rPr lang="en-US" sz="2000" b="1" u="sng">
                <a:solidFill>
                  <a:srgbClr val="FF0000"/>
                </a:solidFill>
              </a:rPr>
              <a:t>&lt;</a:t>
            </a:r>
            <a:r>
              <a:rPr lang="en-US" sz="2000" b="1">
                <a:solidFill>
                  <a:srgbClr val="FF0000"/>
                </a:solidFill>
              </a:rPr>
              <a:t> x] = probability of x or fewer.</a:t>
            </a:r>
          </a:p>
          <a:p>
            <a:pPr>
              <a:lnSpc>
                <a:spcPct val="90000"/>
              </a:lnSpc>
            </a:pPr>
            <a:r>
              <a:rPr lang="en-US" sz="2000"/>
              <a:t>Obtain by addition.</a:t>
            </a:r>
          </a:p>
          <a:p>
            <a:pPr>
              <a:lnSpc>
                <a:spcPct val="90000"/>
              </a:lnSpc>
            </a:pPr>
            <a:r>
              <a:rPr lang="en-US" sz="2000"/>
              <a:t>Example:  10 bets on #1 at roulette. Success = “win” (ball stops in #1).  What is P(X </a:t>
            </a:r>
            <a:r>
              <a:rPr lang="en-US" sz="2000" u="sng"/>
              <a:t>&lt;</a:t>
            </a:r>
            <a:r>
              <a:rPr lang="en-US" sz="2000"/>
              <a:t> 2)? </a:t>
            </a:r>
            <a:r>
              <a:rPr lang="el-GR" sz="2100">
                <a:cs typeface="Arial" charset="0"/>
                <a:sym typeface="Wingdings" pitchFamily="2" charset="2"/>
              </a:rPr>
              <a:t>θ</a:t>
            </a:r>
            <a:r>
              <a:rPr lang="el-GR" sz="2000">
                <a:cs typeface="Arial" charset="0"/>
              </a:rPr>
              <a:t> </a:t>
            </a:r>
            <a:r>
              <a:rPr lang="en-US" sz="2000">
                <a:cs typeface="Arial" charset="0"/>
              </a:rPr>
              <a:t>=1/38 = 0.026316.</a:t>
            </a:r>
            <a:endParaRPr lang="el-GR" sz="2000">
              <a:cs typeface="Arial" charset="0"/>
            </a:endParaRPr>
          </a:p>
          <a:p>
            <a:pPr lvl="1">
              <a:lnSpc>
                <a:spcPct val="90000"/>
              </a:lnSpc>
            </a:pPr>
            <a:r>
              <a:rPr lang="en-US" sz="1900"/>
              <a:t>P(0) = .7659</a:t>
            </a:r>
          </a:p>
          <a:p>
            <a:pPr lvl="1">
              <a:lnSpc>
                <a:spcPct val="90000"/>
              </a:lnSpc>
            </a:pPr>
            <a:r>
              <a:rPr lang="en-US" sz="1900"/>
              <a:t>P(1) = .2070</a:t>
            </a:r>
          </a:p>
          <a:p>
            <a:pPr lvl="1">
              <a:lnSpc>
                <a:spcPct val="90000"/>
              </a:lnSpc>
            </a:pPr>
            <a:r>
              <a:rPr lang="en-US" sz="1900"/>
              <a:t>P(2) = .0252</a:t>
            </a:r>
          </a:p>
          <a:p>
            <a:pPr lvl="1">
              <a:lnSpc>
                <a:spcPct val="90000"/>
              </a:lnSpc>
            </a:pPr>
            <a:r>
              <a:rPr lang="en-US" sz="1900"/>
              <a:t>P(3) = .0018</a:t>
            </a:r>
          </a:p>
          <a:p>
            <a:pPr lvl="1">
              <a:lnSpc>
                <a:spcPct val="90000"/>
              </a:lnSpc>
            </a:pPr>
            <a:r>
              <a:rPr lang="en-US" sz="1900"/>
              <a:t>P(more than 3</a:t>
            </a:r>
            <a:r>
              <a:rPr lang="en-US" sz="1900" smtClean="0"/>
              <a:t>) = .</a:t>
            </a:r>
            <a:r>
              <a:rPr lang="en-US" sz="1900"/>
              <a:t>0001</a:t>
            </a:r>
          </a:p>
          <a:p>
            <a:pPr>
              <a:lnSpc>
                <a:spcPct val="90000"/>
              </a:lnSpc>
            </a:pPr>
            <a:r>
              <a:rPr lang="en-US" sz="2000" b="1">
                <a:solidFill>
                  <a:srgbClr val="FF0000"/>
                </a:solidFill>
              </a:rPr>
              <a:t>Cumulative probabilities always use </a:t>
            </a:r>
            <a:r>
              <a:rPr lang="en-US" sz="2000" b="1" u="sng">
                <a:solidFill>
                  <a:srgbClr val="FF0000"/>
                </a:solidFill>
              </a:rPr>
              <a:t>&lt;</a:t>
            </a:r>
            <a:r>
              <a:rPr lang="en-US" sz="2000" b="1">
                <a:solidFill>
                  <a:srgbClr val="FF0000"/>
                </a:solidFill>
              </a:rPr>
              <a:t>.  </a:t>
            </a:r>
            <a:r>
              <a:rPr lang="en-US" sz="2000" b="1" smtClean="0">
                <a:solidFill>
                  <a:srgbClr val="FF0000"/>
                </a:solidFill>
              </a:rPr>
              <a:t/>
            </a:r>
            <a:br>
              <a:rPr lang="en-US" sz="2000" b="1" smtClean="0">
                <a:solidFill>
                  <a:srgbClr val="FF0000"/>
                </a:solidFill>
              </a:rPr>
            </a:br>
            <a:r>
              <a:rPr lang="en-US" sz="2000" b="1" smtClean="0">
                <a:solidFill>
                  <a:srgbClr val="FF0000"/>
                </a:solidFill>
              </a:rPr>
              <a:t>For </a:t>
            </a:r>
            <a:r>
              <a:rPr lang="en-US" sz="2000" b="1">
                <a:solidFill>
                  <a:srgbClr val="FF0000"/>
                </a:solidFill>
              </a:rPr>
              <a:t>P[X &lt; x] use P[X </a:t>
            </a:r>
            <a:r>
              <a:rPr lang="en-US" sz="2000" b="1" u="sng">
                <a:solidFill>
                  <a:srgbClr val="FF0000"/>
                </a:solidFill>
              </a:rPr>
              <a:t>&lt;</a:t>
            </a:r>
            <a:r>
              <a:rPr lang="en-US" sz="2000" b="1">
                <a:solidFill>
                  <a:srgbClr val="FF0000"/>
                </a:solidFill>
              </a:rPr>
              <a:t> x-1</a:t>
            </a:r>
            <a:r>
              <a:rPr lang="en-US" sz="2000" b="1" smtClean="0">
                <a:solidFill>
                  <a:srgbClr val="FF0000"/>
                </a:solidFill>
              </a:rPr>
              <a:t>]</a:t>
            </a:r>
          </a:p>
          <a:p>
            <a:pPr>
              <a:lnSpc>
                <a:spcPct val="90000"/>
              </a:lnSpc>
            </a:pPr>
            <a:r>
              <a:rPr lang="en-US" sz="2000" smtClean="0"/>
              <a:t>P(X </a:t>
            </a:r>
            <a:r>
              <a:rPr lang="en-US" sz="2000" u="sng" smtClean="0"/>
              <a:t>&lt;</a:t>
            </a:r>
            <a:r>
              <a:rPr lang="en-US" sz="2000" smtClean="0"/>
              <a:t> </a:t>
            </a:r>
            <a:r>
              <a:rPr lang="en-US" sz="2000" smtClean="0"/>
              <a:t>2</a:t>
            </a:r>
            <a:r>
              <a:rPr lang="en-US" sz="2000" smtClean="0"/>
              <a:t>)  =  .0251 + .2070 + .7659 = .9981.</a:t>
            </a:r>
            <a:endParaRPr lang="en-US" sz="2000" b="1">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a:t>Complementary Probability</a:t>
            </a:r>
          </a:p>
        </p:txBody>
      </p:sp>
      <p:sp>
        <p:nvSpPr>
          <p:cNvPr id="252931" name="Rectangle 3"/>
          <p:cNvSpPr>
            <a:spLocks noGrp="1" noChangeArrowheads="1"/>
          </p:cNvSpPr>
          <p:nvPr>
            <p:ph idx="1"/>
          </p:nvPr>
        </p:nvSpPr>
        <p:spPr>
          <a:xfrm>
            <a:off x="762000" y="1905000"/>
            <a:ext cx="8077200" cy="4114800"/>
          </a:xfrm>
        </p:spPr>
        <p:txBody>
          <a:bodyPr/>
          <a:lstStyle/>
          <a:p>
            <a:r>
              <a:rPr lang="en-US" sz="2000"/>
              <a:t>Sometimes, when seeking the probability that an event occurs, it is easier to find the probability that it does not occur, and then subtract </a:t>
            </a:r>
            <a:r>
              <a:rPr lang="en-US" sz="2000" smtClean="0"/>
              <a:t>that from </a:t>
            </a:r>
            <a:r>
              <a:rPr lang="en-US" sz="2000"/>
              <a:t>1.</a:t>
            </a:r>
          </a:p>
          <a:p>
            <a:r>
              <a:rPr lang="en-US" sz="2000"/>
              <a:t>Ex.  A certain weapon system is badly prone to failure.  On a given day, suppose the probability of breakdown is </a:t>
            </a:r>
            <a:r>
              <a:rPr lang="el-GR" sz="2100">
                <a:cs typeface="Arial" charset="0"/>
                <a:sym typeface="Wingdings" pitchFamily="2" charset="2"/>
              </a:rPr>
              <a:t>θ</a:t>
            </a:r>
            <a:r>
              <a:rPr lang="en-US" sz="2000">
                <a:cs typeface="Arial" charset="0"/>
              </a:rPr>
              <a:t> = </a:t>
            </a:r>
            <a:r>
              <a:rPr lang="en-US" sz="2000"/>
              <a:t>0.15.  If there are 20 systems used, what is the probability that at least 2 will break down.</a:t>
            </a:r>
          </a:p>
          <a:p>
            <a:pPr lvl="1"/>
            <a:r>
              <a:rPr lang="en-US" sz="1900"/>
              <a:t>This is P(X=2) + P(X=3) + … + P(X=20)  [19 terms]</a:t>
            </a:r>
          </a:p>
          <a:p>
            <a:pPr lvl="1"/>
            <a:r>
              <a:rPr lang="en-US" sz="1900"/>
              <a:t>The complement is P(X=0) + P(X=1) = 0.0387595+0.136798</a:t>
            </a:r>
          </a:p>
          <a:p>
            <a:pPr lvl="1"/>
            <a:r>
              <a:rPr lang="en-US" sz="1900"/>
              <a:t>The result is P[X </a:t>
            </a:r>
            <a:r>
              <a:rPr lang="en-US" sz="1900" u="sng"/>
              <a:t>&gt;</a:t>
            </a:r>
            <a:r>
              <a:rPr lang="en-US" sz="1900"/>
              <a:t> 2]  </a:t>
            </a:r>
            <a:r>
              <a:rPr lang="en-US" sz="1900" smtClean="0"/>
              <a:t>= 1 – Prob(X&lt;2)</a:t>
            </a:r>
          </a:p>
          <a:p>
            <a:pPr marL="457200" lvl="1" indent="0">
              <a:buNone/>
            </a:pPr>
            <a:r>
              <a:rPr lang="en-US" sz="1900"/>
              <a:t> </a:t>
            </a:r>
            <a:r>
              <a:rPr lang="en-US" sz="1900" smtClean="0"/>
              <a:t>                                       = </a:t>
            </a:r>
            <a:r>
              <a:rPr lang="en-US" sz="1900"/>
              <a:t>1 – </a:t>
            </a:r>
            <a:r>
              <a:rPr lang="en-US" sz="1900" smtClean="0"/>
              <a:t>(Prob(X=0</a:t>
            </a:r>
            <a:r>
              <a:rPr lang="en-US" sz="1900"/>
              <a:t>) </a:t>
            </a:r>
            <a:r>
              <a:rPr lang="en-US" sz="1900" smtClean="0"/>
              <a:t>+ </a:t>
            </a:r>
            <a:r>
              <a:rPr lang="en-US" sz="1900"/>
              <a:t>Prob(X=1</a:t>
            </a:r>
            <a:r>
              <a:rPr lang="en-US" sz="1900" smtClean="0"/>
              <a:t>))</a:t>
            </a:r>
            <a:endParaRPr lang="en-US" sz="1900"/>
          </a:p>
          <a:p>
            <a:pPr marL="457200" lvl="1" indent="0">
              <a:buNone/>
            </a:pPr>
            <a:r>
              <a:rPr lang="en-US" sz="1900"/>
              <a:t> </a:t>
            </a:r>
            <a:r>
              <a:rPr lang="en-US" sz="1900" smtClean="0"/>
              <a:t>                                       = </a:t>
            </a:r>
            <a:r>
              <a:rPr lang="en-US" sz="1900"/>
              <a:t>1 – </a:t>
            </a:r>
            <a:r>
              <a:rPr lang="en-US" sz="1900" smtClean="0"/>
              <a:t>(0.0387595 + 0.136798) </a:t>
            </a:r>
          </a:p>
          <a:p>
            <a:pPr marL="457200" lvl="1" indent="0">
              <a:buNone/>
            </a:pPr>
            <a:r>
              <a:rPr lang="en-US" sz="1900"/>
              <a:t> </a:t>
            </a:r>
            <a:r>
              <a:rPr lang="en-US" sz="1900" smtClean="0"/>
              <a:t>                                       = </a:t>
            </a:r>
            <a:r>
              <a:rPr lang="en-US" sz="1900"/>
              <a:t>0.8244425.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175"/>
            <a:ext cx="8229600" cy="530225"/>
          </a:xfrm>
        </p:spPr>
        <p:txBody>
          <a:bodyPr/>
          <a:lstStyle/>
          <a:p>
            <a:r>
              <a:rPr lang="en-US" smtClean="0"/>
              <a:t>Application: Fraudulent </a:t>
            </a:r>
            <a:r>
              <a:rPr lang="en-US" smtClean="0"/>
              <a:t>Claims</a:t>
            </a:r>
            <a:endParaRPr lang="en-US"/>
          </a:p>
        </p:txBody>
      </p:sp>
      <p:sp>
        <p:nvSpPr>
          <p:cNvPr id="3" name="Content Placeholder 2"/>
          <p:cNvSpPr>
            <a:spLocks noGrp="1"/>
          </p:cNvSpPr>
          <p:nvPr>
            <p:ph idx="1"/>
          </p:nvPr>
        </p:nvSpPr>
        <p:spPr>
          <a:xfrm>
            <a:off x="609600" y="1066800"/>
            <a:ext cx="8229600" cy="5181600"/>
          </a:xfrm>
        </p:spPr>
        <p:txBody>
          <a:bodyPr/>
          <a:lstStyle/>
          <a:p>
            <a:r>
              <a:rPr lang="en-US" sz="1800" smtClean="0"/>
              <a:t>Historically, 5% of all claims filed with the Beta Insurance Company are fraudulent.  The manager of the Claims Division at Beta has reason to believe that the percentage of fraudulent claims may have risen recently.  To test his theory, a random sample of 15 recently filed claims was selected.  After extensive, careful investigation of each of these 15 claims, it is discovered that 4 are fraudulent.  Is there sufficient evidence in this outcome to conclude that the percentage of fraudulent claims has actually risen at Beta Insurance Company? </a:t>
            </a:r>
          </a:p>
          <a:p>
            <a:endParaRPr lang="en-US" sz="1800"/>
          </a:p>
          <a:p>
            <a:r>
              <a:rPr lang="en-US" sz="1800" smtClean="0"/>
              <a:t>If the fraud rate were really 5%, it is extremely unlikely that we would observe 4 frauds in 15 claims, 26.6%.  The probability of observing this many fraudulent </a:t>
            </a:r>
            <a:r>
              <a:rPr lang="en-US" sz="1800" smtClean="0"/>
              <a:t>claims </a:t>
            </a:r>
            <a:r>
              <a:rPr lang="en-US" sz="1800" smtClean="0"/>
              <a:t>in a sample of 15 is only about 0.0055</a:t>
            </a:r>
            <a:r>
              <a:rPr lang="en-US" sz="1800" smtClean="0"/>
              <a:t>.</a:t>
            </a:r>
          </a:p>
          <a:p>
            <a:endParaRPr lang="en-US" sz="1800" smtClean="0"/>
          </a:p>
          <a:p>
            <a:r>
              <a:rPr lang="en-US" sz="1800" smtClean="0"/>
              <a:t>Note the strategy</a:t>
            </a:r>
          </a:p>
          <a:p>
            <a:pPr lvl="1"/>
            <a:r>
              <a:rPr lang="en-US" sz="1800" smtClean="0"/>
              <a:t>Assume the false claims rate is still 5%</a:t>
            </a:r>
          </a:p>
          <a:p>
            <a:pPr lvl="1"/>
            <a:r>
              <a:rPr lang="en-US" sz="1800" smtClean="0"/>
              <a:t>Under the assumption, the observed fact seems very unlikely.  This casts doubt on the assumption.</a:t>
            </a:r>
            <a:endParaRPr lang="en-US" sz="1800"/>
          </a:p>
        </p:txBody>
      </p:sp>
    </p:spTree>
    <p:extLst>
      <p:ext uri="{BB962C8B-B14F-4D97-AF65-F5344CB8AC3E}">
        <p14:creationId xmlns="" xmlns:p14="http://schemas.microsoft.com/office/powerpoint/2010/main" val="511161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533400" y="457201"/>
            <a:ext cx="8229600" cy="990600"/>
          </a:xfrm>
        </p:spPr>
        <p:txBody>
          <a:bodyPr/>
          <a:lstStyle/>
          <a:p>
            <a:r>
              <a:rPr lang="en-US" sz="3600"/>
              <a:t>Expected Number of Succeses</a:t>
            </a:r>
          </a:p>
        </p:txBody>
      </p:sp>
      <p:graphicFrame>
        <p:nvGraphicFramePr>
          <p:cNvPr id="262148" name="Object 4"/>
          <p:cNvGraphicFramePr>
            <a:graphicFrameLocks noChangeAspect="1"/>
          </p:cNvGraphicFramePr>
          <p:nvPr>
            <p:extLst>
              <p:ext uri="{D42A27DB-BD31-4B8C-83A1-F6EECF244321}">
                <p14:modId xmlns="" xmlns:p14="http://schemas.microsoft.com/office/powerpoint/2010/main" val="3032444437"/>
              </p:ext>
            </p:extLst>
          </p:nvPr>
        </p:nvGraphicFramePr>
        <p:xfrm>
          <a:off x="1438275" y="2347913"/>
          <a:ext cx="7042150" cy="2973387"/>
        </p:xfrm>
        <a:graphic>
          <a:graphicData uri="http://schemas.openxmlformats.org/presentationml/2006/ole">
            <p:oleObj spid="_x0000_s262172" name="Equation" r:id="rId4" imgW="3581280" imgH="1511280" progId="Equation.DSMT4">
              <p:embed/>
            </p:oleObj>
          </a:graphicData>
        </a:graphic>
      </p:graphicFrame>
      <p:sp>
        <p:nvSpPr>
          <p:cNvPr id="7" name="Rectangle 5"/>
          <p:cNvSpPr>
            <a:spLocks noChangeArrowheads="1"/>
          </p:cNvSpPr>
          <p:nvPr/>
        </p:nvSpPr>
        <p:spPr bwMode="auto">
          <a:xfrm>
            <a:off x="1752600" y="4953000"/>
            <a:ext cx="990600" cy="381000"/>
          </a:xfrm>
          <a:prstGeom prst="rect">
            <a:avLst/>
          </a:prstGeom>
          <a:solidFill>
            <a:srgbClr val="FF0000">
              <a:alpha val="16863"/>
            </a:srgbClr>
          </a:solidFill>
          <a:ln w="28575">
            <a:solidFill>
              <a:srgbClr val="FF0000"/>
            </a:solidFill>
            <a:miter lim="800000"/>
            <a:headEnd/>
            <a:tailEnd/>
          </a:ln>
          <a:effectLst/>
          <a:extLst/>
        </p:spPr>
        <p:txBody>
          <a:bodyPr wrap="none" anchor="ct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914400" y="533400"/>
            <a:ext cx="7315200" cy="1181100"/>
          </a:xfrm>
        </p:spPr>
        <p:txBody>
          <a:bodyPr/>
          <a:lstStyle/>
          <a:p>
            <a:r>
              <a:rPr lang="en-US" sz="2800"/>
              <a:t>Variance of Number of Successes</a:t>
            </a:r>
          </a:p>
        </p:txBody>
      </p:sp>
      <p:graphicFrame>
        <p:nvGraphicFramePr>
          <p:cNvPr id="265220" name="Object 4"/>
          <p:cNvGraphicFramePr>
            <a:graphicFrameLocks noChangeAspect="1"/>
          </p:cNvGraphicFramePr>
          <p:nvPr>
            <p:extLst>
              <p:ext uri="{D42A27DB-BD31-4B8C-83A1-F6EECF244321}">
                <p14:modId xmlns="" xmlns:p14="http://schemas.microsoft.com/office/powerpoint/2010/main" val="2015777011"/>
              </p:ext>
            </p:extLst>
          </p:nvPr>
        </p:nvGraphicFramePr>
        <p:xfrm>
          <a:off x="1670050" y="2035175"/>
          <a:ext cx="6985000" cy="3408363"/>
        </p:xfrm>
        <a:graphic>
          <a:graphicData uri="http://schemas.openxmlformats.org/presentationml/2006/ole">
            <p:oleObj spid="_x0000_s265242" name="Equation" r:id="rId4" imgW="3987720" imgH="1942920" progId="Equation.DSMT4">
              <p:embed/>
            </p:oleObj>
          </a:graphicData>
        </a:graphic>
      </p:graphicFrame>
      <p:sp>
        <p:nvSpPr>
          <p:cNvPr id="5" name="Rectangle 5"/>
          <p:cNvSpPr>
            <a:spLocks noChangeArrowheads="1"/>
          </p:cNvSpPr>
          <p:nvPr/>
        </p:nvSpPr>
        <p:spPr bwMode="auto">
          <a:xfrm>
            <a:off x="1676400" y="5029200"/>
            <a:ext cx="4038600" cy="533400"/>
          </a:xfrm>
          <a:prstGeom prst="rect">
            <a:avLst/>
          </a:prstGeom>
          <a:solidFill>
            <a:srgbClr val="FF0000">
              <a:alpha val="16863"/>
            </a:srgbClr>
          </a:solidFill>
          <a:ln w="28575">
            <a:solidFill>
              <a:srgbClr val="FF0000"/>
            </a:solidFill>
            <a:miter lim="800000"/>
            <a:headEnd/>
            <a:tailEnd/>
          </a:ln>
          <a:effectLst/>
          <a:extLst/>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a:xfrm>
            <a:off x="762000" y="990600"/>
            <a:ext cx="7010400" cy="1219200"/>
          </a:xfrm>
        </p:spPr>
        <p:txBody>
          <a:bodyPr/>
          <a:lstStyle/>
          <a:p>
            <a:r>
              <a:rPr lang="en-US" smtClean="0"/>
              <a:t>Using The </a:t>
            </a:r>
            <a:r>
              <a:rPr lang="en-US"/>
              <a:t>Empirical Rule</a:t>
            </a:r>
          </a:p>
        </p:txBody>
      </p:sp>
      <p:sp>
        <p:nvSpPr>
          <p:cNvPr id="268291" name="Rectangle 3"/>
          <p:cNvSpPr>
            <a:spLocks noGrp="1" noChangeArrowheads="1"/>
          </p:cNvSpPr>
          <p:nvPr>
            <p:ph idx="1"/>
          </p:nvPr>
        </p:nvSpPr>
        <p:spPr>
          <a:xfrm>
            <a:off x="990600" y="2438400"/>
            <a:ext cx="7620000" cy="2667000"/>
          </a:xfrm>
        </p:spPr>
        <p:txBody>
          <a:bodyPr/>
          <a:lstStyle/>
          <a:p>
            <a:pPr>
              <a:lnSpc>
                <a:spcPct val="90000"/>
              </a:lnSpc>
            </a:pPr>
            <a:r>
              <a:rPr lang="en-US" sz="2000"/>
              <a:t>Daily absenteeism at a given plant with 450 employees is binomial with </a:t>
            </a:r>
            <a:r>
              <a:rPr lang="el-GR" sz="2000" smtClean="0">
                <a:cs typeface="Arial" charset="0"/>
              </a:rPr>
              <a:t>θ</a:t>
            </a:r>
            <a:r>
              <a:rPr lang="en-US" sz="2000" smtClean="0">
                <a:cs typeface="Arial" charset="0"/>
              </a:rPr>
              <a:t> = .</a:t>
            </a:r>
            <a:r>
              <a:rPr lang="en-US" sz="2000">
                <a:cs typeface="Arial" charset="0"/>
              </a:rPr>
              <a:t>06.  On a given day, 60 people call in sick.  Is this “unusual</a:t>
            </a:r>
            <a:r>
              <a:rPr lang="en-US" sz="2000" smtClean="0">
                <a:cs typeface="Arial" charset="0"/>
              </a:rPr>
              <a:t>?”</a:t>
            </a:r>
          </a:p>
          <a:p>
            <a:pPr marL="0" indent="0">
              <a:lnSpc>
                <a:spcPct val="90000"/>
              </a:lnSpc>
              <a:buNone/>
            </a:pPr>
            <a:endParaRPr lang="en-US" sz="2000">
              <a:cs typeface="Arial" charset="0"/>
            </a:endParaRPr>
          </a:p>
          <a:p>
            <a:pPr>
              <a:lnSpc>
                <a:spcPct val="90000"/>
              </a:lnSpc>
            </a:pPr>
            <a:r>
              <a:rPr lang="en-US" sz="2000">
                <a:cs typeface="Arial" charset="0"/>
              </a:rPr>
              <a:t>The expected number of absences is 450</a:t>
            </a:r>
            <a:r>
              <a:rPr lang="en-US" sz="2000">
                <a:cs typeface="Arial" charset="0"/>
                <a:sym typeface="Symbol" pitchFamily="18" charset="2"/>
              </a:rPr>
              <a:t>.06 = 27.  The standard deviation is </a:t>
            </a:r>
            <a:r>
              <a:rPr lang="en-US" sz="2000" smtClean="0">
                <a:cs typeface="Arial" charset="0"/>
                <a:sym typeface="Symbol" pitchFamily="18" charset="2"/>
              </a:rPr>
              <a:t>sqr(</a:t>
            </a:r>
            <a:r>
              <a:rPr lang="en-US" sz="2000" smtClean="0">
                <a:cs typeface="Arial" charset="0"/>
              </a:rPr>
              <a:t>450</a:t>
            </a:r>
            <a:r>
              <a:rPr lang="en-US" sz="2000">
                <a:cs typeface="Arial" charset="0"/>
                <a:sym typeface="Symbol" pitchFamily="18" charset="2"/>
              </a:rPr>
              <a:t>.06.</a:t>
            </a:r>
            <a:r>
              <a:rPr lang="en-US" sz="2000" smtClean="0">
                <a:cs typeface="Arial" charset="0"/>
                <a:sym typeface="Symbol" pitchFamily="18" charset="2"/>
              </a:rPr>
              <a:t>94) </a:t>
            </a:r>
            <a:r>
              <a:rPr lang="en-US" sz="2000">
                <a:cs typeface="Arial" charset="0"/>
                <a:sym typeface="Symbol" pitchFamily="18" charset="2"/>
              </a:rPr>
              <a:t>= 5.04.  So, 60 is </a:t>
            </a:r>
            <a:r>
              <a:rPr lang="en-US" sz="2000" smtClean="0">
                <a:cs typeface="Arial" charset="0"/>
                <a:sym typeface="Symbol" pitchFamily="18" charset="2"/>
              </a:rPr>
              <a:t/>
            </a:r>
            <a:br>
              <a:rPr lang="en-US" sz="2000" smtClean="0">
                <a:cs typeface="Arial" charset="0"/>
                <a:sym typeface="Symbol" pitchFamily="18" charset="2"/>
              </a:rPr>
            </a:br>
            <a:r>
              <a:rPr lang="en-US" sz="2000" smtClean="0">
                <a:cs typeface="Arial" charset="0"/>
                <a:sym typeface="Symbol" pitchFamily="18" charset="2"/>
              </a:rPr>
              <a:t>(</a:t>
            </a:r>
            <a:r>
              <a:rPr lang="en-US" sz="2000">
                <a:cs typeface="Arial" charset="0"/>
                <a:sym typeface="Symbol" pitchFamily="18" charset="2"/>
              </a:rPr>
              <a:t>60-27)/5.04 = 6.55 standard deviations above the mean.  Remember, 99.5% of a distribution will be within ± 3 standard deviations of the mean.  6.55 is way out of the ordinary.  </a:t>
            </a:r>
            <a:r>
              <a:rPr lang="en-US" sz="2000" smtClean="0">
                <a:cs typeface="Arial" charset="0"/>
                <a:sym typeface="Symbol" pitchFamily="18" charset="2"/>
              </a:rPr>
              <a:t/>
            </a:r>
            <a:br>
              <a:rPr lang="en-US" sz="2000" smtClean="0">
                <a:cs typeface="Arial" charset="0"/>
                <a:sym typeface="Symbol" pitchFamily="18" charset="2"/>
              </a:rPr>
            </a:br>
            <a:r>
              <a:rPr lang="en-US" sz="2000" smtClean="0">
                <a:cs typeface="Arial" charset="0"/>
                <a:sym typeface="Symbol" pitchFamily="18" charset="2"/>
              </a:rPr>
              <a:t>What </a:t>
            </a:r>
            <a:r>
              <a:rPr lang="en-US" sz="2000">
                <a:cs typeface="Arial" charset="0"/>
                <a:sym typeface="Symbol" pitchFamily="18" charset="2"/>
              </a:rPr>
              <a:t>do you conclude?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Application: Fraudulent </a:t>
            </a:r>
            <a:r>
              <a:rPr lang="en-US" smtClean="0"/>
              <a:t>Claims </a:t>
            </a:r>
            <a:r>
              <a:rPr lang="en-US" smtClean="0"/>
              <a:t>(Cont.)</a:t>
            </a:r>
            <a:endParaRPr lang="en-US"/>
          </a:p>
        </p:txBody>
      </p:sp>
      <p:sp>
        <p:nvSpPr>
          <p:cNvPr id="3" name="Content Placeholder 2"/>
          <p:cNvSpPr>
            <a:spLocks noGrp="1"/>
          </p:cNvSpPr>
          <p:nvPr>
            <p:ph idx="1"/>
          </p:nvPr>
        </p:nvSpPr>
        <p:spPr>
          <a:xfrm>
            <a:off x="609600" y="1828800"/>
            <a:ext cx="8229600" cy="4530725"/>
          </a:xfrm>
        </p:spPr>
        <p:txBody>
          <a:bodyPr/>
          <a:lstStyle/>
          <a:p>
            <a:r>
              <a:rPr lang="en-US" sz="1800" smtClean="0">
                <a:solidFill>
                  <a:schemeClr val="bg1">
                    <a:lumMod val="65000"/>
                  </a:schemeClr>
                </a:solidFill>
              </a:rPr>
              <a:t>Historically, 5% of all claims filed with the Beta Insurance Company are fraudulent.  The manager of the Claims Division at Beta has reason to believe that the percentage of fraudulent claims may have risen recently.  To test his theory, a random sample of 15 recently filed claims was selected.  After extensive, careful investigation of each of these 15 claims, it is discovered that 4 are fraudulent.  Is there sufficient evidence in this outcome to conclude that the percentage of fraudulent claims has actually risen at Beta Insurance Company? </a:t>
            </a:r>
          </a:p>
          <a:p>
            <a:endParaRPr lang="en-US" sz="1800" smtClean="0"/>
          </a:p>
          <a:p>
            <a:r>
              <a:rPr lang="en-US" sz="1800" smtClean="0"/>
              <a:t>Assuming that the fraud rate is still 0.05, the expected number of frauds in 15 claims is 15*.05 = .75.  The standard deviation is sqr(15*.05*.95)=.844.  4 fraudulent claims is (4 - .75)/.844 = 3.85 standard deviations above the expected value.  Based on our empirical rule, this seems rather unlikely.</a:t>
            </a:r>
            <a:endParaRPr lang="en-US" sz="1800"/>
          </a:p>
        </p:txBody>
      </p:sp>
    </p:spTree>
    <p:extLst>
      <p:ext uri="{BB962C8B-B14F-4D97-AF65-F5344CB8AC3E}">
        <p14:creationId xmlns="" xmlns:p14="http://schemas.microsoft.com/office/powerpoint/2010/main" val="30638486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609600" y="1447800"/>
            <a:ext cx="8229600" cy="530225"/>
          </a:xfrm>
        </p:spPr>
        <p:txBody>
          <a:bodyPr/>
          <a:lstStyle/>
          <a:p>
            <a:r>
              <a:rPr lang="en-US"/>
              <a:t>Summary</a:t>
            </a:r>
          </a:p>
        </p:txBody>
      </p:sp>
      <p:sp>
        <p:nvSpPr>
          <p:cNvPr id="276483" name="Rectangle 3"/>
          <p:cNvSpPr>
            <a:spLocks noGrp="1" noChangeArrowheads="1"/>
          </p:cNvSpPr>
          <p:nvPr>
            <p:ph idx="1"/>
          </p:nvPr>
        </p:nvSpPr>
        <p:spPr>
          <a:xfrm>
            <a:off x="1524000" y="2362200"/>
            <a:ext cx="7010400" cy="2667000"/>
          </a:xfrm>
        </p:spPr>
        <p:txBody>
          <a:bodyPr/>
          <a:lstStyle/>
          <a:p>
            <a:pPr>
              <a:lnSpc>
                <a:spcPct val="90000"/>
              </a:lnSpc>
            </a:pPr>
            <a:r>
              <a:rPr lang="en-US" sz="2000"/>
              <a:t>Bernoulli random variables</a:t>
            </a:r>
          </a:p>
          <a:p>
            <a:pPr>
              <a:lnSpc>
                <a:spcPct val="90000"/>
              </a:lnSpc>
            </a:pPr>
            <a:r>
              <a:rPr lang="en-US" sz="2000"/>
              <a:t>Probability function</a:t>
            </a:r>
          </a:p>
          <a:p>
            <a:pPr>
              <a:lnSpc>
                <a:spcPct val="90000"/>
              </a:lnSpc>
            </a:pPr>
            <a:r>
              <a:rPr lang="en-US" sz="2000"/>
              <a:t>Independent trials (summing the trials)</a:t>
            </a:r>
          </a:p>
          <a:p>
            <a:pPr>
              <a:lnSpc>
                <a:spcPct val="90000"/>
              </a:lnSpc>
            </a:pPr>
            <a:r>
              <a:rPr lang="en-US" sz="2000"/>
              <a:t>Binomial distribution of number of successes in </a:t>
            </a:r>
            <a:r>
              <a:rPr lang="en-US" sz="2000" smtClean="0"/>
              <a:t>R </a:t>
            </a:r>
            <a:r>
              <a:rPr lang="en-US" sz="2000"/>
              <a:t>trials</a:t>
            </a:r>
          </a:p>
          <a:p>
            <a:pPr lvl="1">
              <a:lnSpc>
                <a:spcPct val="90000"/>
              </a:lnSpc>
            </a:pPr>
            <a:r>
              <a:rPr lang="en-US" sz="2000"/>
              <a:t>Probabilities</a:t>
            </a:r>
          </a:p>
          <a:p>
            <a:pPr lvl="1">
              <a:lnSpc>
                <a:spcPct val="90000"/>
              </a:lnSpc>
            </a:pPr>
            <a:r>
              <a:rPr lang="en-US" sz="2000"/>
              <a:t>Cumulative probabilities</a:t>
            </a:r>
          </a:p>
          <a:p>
            <a:pPr lvl="1">
              <a:lnSpc>
                <a:spcPct val="90000"/>
              </a:lnSpc>
            </a:pPr>
            <a:r>
              <a:rPr lang="en-US" sz="2000"/>
              <a:t>Complementary </a:t>
            </a:r>
            <a:r>
              <a:rPr lang="en-US" sz="2000" smtClean="0"/>
              <a:t>probability</a:t>
            </a:r>
            <a:endParaRPr lang="en-US" sz="20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2532</TotalTime>
  <Words>1876</Words>
  <Application>Microsoft Office PowerPoint</Application>
  <PresentationFormat>On-screen Show (4:3)</PresentationFormat>
  <Paragraphs>213</Paragraphs>
  <Slides>32</Slides>
  <Notes>27</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32</vt:i4>
      </vt:variant>
    </vt:vector>
  </HeadingPairs>
  <TitlesOfParts>
    <vt:vector size="36" baseType="lpstr">
      <vt:lpstr>1_Level</vt:lpstr>
      <vt:lpstr>Equation</vt:lpstr>
      <vt:lpstr>Bitmap Image</vt:lpstr>
      <vt:lpstr>MathType 6.0 Equation</vt:lpstr>
      <vt:lpstr>Statistics and Data Analysis</vt:lpstr>
      <vt:lpstr>Statistics and Data Analysis</vt:lpstr>
      <vt:lpstr>Probability Distributions</vt:lpstr>
      <vt:lpstr>Elemental Experiment</vt:lpstr>
      <vt:lpstr>Applications</vt:lpstr>
      <vt:lpstr>Binary Random Variable</vt:lpstr>
      <vt:lpstr>The Random Variable Lenders Are Really Interested In Is Default</vt:lpstr>
      <vt:lpstr>Slide 8</vt:lpstr>
      <vt:lpstr>Bernoulli Random Variable</vt:lpstr>
      <vt:lpstr>Slide 10</vt:lpstr>
      <vt:lpstr>Discrete Probability Distribution</vt:lpstr>
      <vt:lpstr>Probability Function</vt:lpstr>
      <vt:lpstr>Mean and Variance</vt:lpstr>
      <vt:lpstr>Probabilities</vt:lpstr>
      <vt:lpstr>Independent Trials</vt:lpstr>
      <vt:lpstr>Bernoulli Trials:</vt:lpstr>
      <vt:lpstr>R Independent Trials</vt:lpstr>
      <vt:lpstr>Sum of Bernoulli Trials</vt:lpstr>
      <vt:lpstr>Number of Successes in R Trials</vt:lpstr>
      <vt:lpstr>Probabilities</vt:lpstr>
      <vt:lpstr>Binomial Probability</vt:lpstr>
      <vt:lpstr>Binomial Probabilities</vt:lpstr>
      <vt:lpstr>Application</vt:lpstr>
      <vt:lpstr>Slide 24</vt:lpstr>
      <vt:lpstr>Cumulative Probabilities</vt:lpstr>
      <vt:lpstr>Complementary Probability</vt:lpstr>
      <vt:lpstr>Application: Fraudulent Claims</vt:lpstr>
      <vt:lpstr>Expected Number of Succeses</vt:lpstr>
      <vt:lpstr>Variance of Number of Successes</vt:lpstr>
      <vt:lpstr>Using The Empirical Rule</vt:lpstr>
      <vt:lpstr>Application: Fraudulent Claims (Cont.)</vt:lpstr>
      <vt:lpstr>Summary</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68</cp:revision>
  <dcterms:created xsi:type="dcterms:W3CDTF">2007-07-27T17:18:39Z</dcterms:created>
  <dcterms:modified xsi:type="dcterms:W3CDTF">2015-08-06T00:29:41Z</dcterms:modified>
</cp:coreProperties>
</file>