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1" r:id="rId1"/>
  </p:sldMasterIdLst>
  <p:notesMasterIdLst>
    <p:notesMasterId r:id="rId51"/>
  </p:notesMasterIdLst>
  <p:handoutMasterIdLst>
    <p:handoutMasterId r:id="rId52"/>
  </p:handoutMasterIdLst>
  <p:sldIdLst>
    <p:sldId id="258" r:id="rId2"/>
    <p:sldId id="304" r:id="rId3"/>
    <p:sldId id="319" r:id="rId4"/>
    <p:sldId id="318" r:id="rId5"/>
    <p:sldId id="320" r:id="rId6"/>
    <p:sldId id="308" r:id="rId7"/>
    <p:sldId id="309" r:id="rId8"/>
    <p:sldId id="310" r:id="rId9"/>
    <p:sldId id="341" r:id="rId10"/>
    <p:sldId id="328" r:id="rId11"/>
    <p:sldId id="281" r:id="rId12"/>
    <p:sldId id="340" r:id="rId13"/>
    <p:sldId id="311" r:id="rId14"/>
    <p:sldId id="312" r:id="rId15"/>
    <p:sldId id="280" r:id="rId16"/>
    <p:sldId id="313" r:id="rId17"/>
    <p:sldId id="321" r:id="rId18"/>
    <p:sldId id="326" r:id="rId19"/>
    <p:sldId id="327" r:id="rId20"/>
    <p:sldId id="324" r:id="rId21"/>
    <p:sldId id="269" r:id="rId22"/>
    <p:sldId id="329" r:id="rId23"/>
    <p:sldId id="330" r:id="rId24"/>
    <p:sldId id="331" r:id="rId25"/>
    <p:sldId id="332" r:id="rId26"/>
    <p:sldId id="333" r:id="rId27"/>
    <p:sldId id="334" r:id="rId28"/>
    <p:sldId id="289" r:id="rId29"/>
    <p:sldId id="271" r:id="rId30"/>
    <p:sldId id="272" r:id="rId31"/>
    <p:sldId id="335" r:id="rId32"/>
    <p:sldId id="273" r:id="rId33"/>
    <p:sldId id="307" r:id="rId34"/>
    <p:sldId id="274" r:id="rId35"/>
    <p:sldId id="336" r:id="rId36"/>
    <p:sldId id="337" r:id="rId37"/>
    <p:sldId id="275" r:id="rId38"/>
    <p:sldId id="338" r:id="rId39"/>
    <p:sldId id="296" r:id="rId40"/>
    <p:sldId id="339" r:id="rId41"/>
    <p:sldId id="315" r:id="rId42"/>
    <p:sldId id="314" r:id="rId43"/>
    <p:sldId id="316" r:id="rId44"/>
    <p:sldId id="276" r:id="rId45"/>
    <p:sldId id="300" r:id="rId46"/>
    <p:sldId id="301" r:id="rId47"/>
    <p:sldId id="302" r:id="rId48"/>
    <p:sldId id="317" r:id="rId49"/>
    <p:sldId id="261" r:id="rId50"/>
  </p:sldIdLst>
  <p:sldSz cx="9144000" cy="6858000" type="screen4x3"/>
  <p:notesSz cx="69977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0000"/>
    <a:srgbClr val="99CC00"/>
    <a:srgbClr val="FFC000"/>
    <a:srgbClr val="FFFFFF"/>
    <a:srgbClr val="0000FF"/>
    <a:srgbClr val="7030A0"/>
    <a:srgbClr val="FF9999"/>
    <a:srgbClr val="008080"/>
    <a:srgbClr val="0099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1381" autoAdjust="0"/>
    <p:restoredTop sz="94660"/>
  </p:normalViewPr>
  <p:slideViewPr>
    <p:cSldViewPr>
      <p:cViewPr>
        <p:scale>
          <a:sx n="66" d="100"/>
          <a:sy n="66" d="100"/>
        </p:scale>
        <p:origin x="-2490" y="-6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125"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63988" y="0"/>
            <a:ext cx="3032125" cy="463550"/>
          </a:xfrm>
          <a:prstGeom prst="rect">
            <a:avLst/>
          </a:prstGeom>
        </p:spPr>
        <p:txBody>
          <a:bodyPr vert="horz" lIns="91440" tIns="45720" rIns="91440" bIns="45720" rtlCol="0"/>
          <a:lstStyle>
            <a:lvl1pPr algn="r">
              <a:defRPr sz="1200"/>
            </a:lvl1pPr>
          </a:lstStyle>
          <a:p>
            <a:fld id="{2A59FDC8-74F9-4973-B480-A95D6F4C6603}" type="datetimeFigureOut">
              <a:rPr lang="en-US" smtClean="0"/>
              <a:pPr/>
              <a:t>8/5/2015</a:t>
            </a:fld>
            <a:endParaRPr lang="en-US"/>
          </a:p>
        </p:txBody>
      </p:sp>
      <p:sp>
        <p:nvSpPr>
          <p:cNvPr id="4" name="Footer Placeholder 3"/>
          <p:cNvSpPr>
            <a:spLocks noGrp="1"/>
          </p:cNvSpPr>
          <p:nvPr>
            <p:ph type="ftr" sz="quarter" idx="2"/>
          </p:nvPr>
        </p:nvSpPr>
        <p:spPr>
          <a:xfrm>
            <a:off x="0" y="8818563"/>
            <a:ext cx="3032125"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63988" y="8818563"/>
            <a:ext cx="3032125" cy="463550"/>
          </a:xfrm>
          <a:prstGeom prst="rect">
            <a:avLst/>
          </a:prstGeom>
        </p:spPr>
        <p:txBody>
          <a:bodyPr vert="horz" lIns="91440" tIns="45720" rIns="91440" bIns="45720" rtlCol="0" anchor="b"/>
          <a:lstStyle>
            <a:lvl1pPr algn="r">
              <a:defRPr sz="1200"/>
            </a:lvl1pPr>
          </a:lstStyle>
          <a:p>
            <a:fld id="{0644E9C7-D0E3-4D9F-BE0D-4D77CC4D72BB}" type="slidenum">
              <a:rPr lang="en-US" smtClean="0"/>
              <a:pPr/>
              <a:t>‹#›</a:t>
            </a:fld>
            <a:endParaRPr lang="en-US"/>
          </a:p>
        </p:txBody>
      </p:sp>
    </p:spTree>
    <p:extLst>
      <p:ext uri="{BB962C8B-B14F-4D97-AF65-F5344CB8AC3E}">
        <p14:creationId xmlns:p14="http://schemas.microsoft.com/office/powerpoint/2010/main" xmlns="" val="2933638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3075" name="Rectangle 3"/>
          <p:cNvSpPr>
            <a:spLocks noGrp="1" noChangeArrowheads="1"/>
          </p:cNvSpPr>
          <p:nvPr>
            <p:ph type="dt" idx="1"/>
          </p:nvPr>
        </p:nvSpPr>
        <p:spPr bwMode="auto">
          <a:xfrm>
            <a:off x="3963988" y="0"/>
            <a:ext cx="3032125" cy="46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3077" name="Rectangle 5"/>
          <p:cNvSpPr>
            <a:spLocks noGrp="1" noChangeArrowheads="1"/>
          </p:cNvSpPr>
          <p:nvPr>
            <p:ph type="body" sz="quarter" idx="3"/>
          </p:nvPr>
        </p:nvSpPr>
        <p:spPr bwMode="auto">
          <a:xfrm>
            <a:off x="700088" y="4410075"/>
            <a:ext cx="5597525" cy="417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031" tIns="46516" rIns="93031" bIns="465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A2E22C65-A70F-4372-BC39-6D70A5B1FC26}" type="slidenum">
              <a:rPr lang="en-US"/>
              <a:pPr/>
              <a:t>‹#›</a:t>
            </a:fld>
            <a:endParaRPr lang="en-US"/>
          </a:p>
        </p:txBody>
      </p:sp>
    </p:spTree>
    <p:extLst>
      <p:ext uri="{BB962C8B-B14F-4D97-AF65-F5344CB8AC3E}">
        <p14:creationId xmlns:p14="http://schemas.microsoft.com/office/powerpoint/2010/main" xmlns="" val="409645880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6B5363-2530-4925-9D68-EFCDF2465DA6}"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6573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702B79-4652-41C3-9756-F3ADB17228A0}" type="slidenum">
              <a:rPr lang="en-US"/>
              <a:pPr/>
              <a:t>2</a:t>
            </a:fld>
            <a:endParaRPr lang="en-US"/>
          </a:p>
        </p:txBody>
      </p:sp>
      <p:sp>
        <p:nvSpPr>
          <p:cNvPr id="265218" name="Rectangle 2"/>
          <p:cNvSpPr>
            <a:spLocks noGrp="1" noRot="1" noChangeAspect="1" noChangeArrowheads="1" noTextEdit="1"/>
          </p:cNvSpPr>
          <p:nvPr>
            <p:ph type="sldImg"/>
          </p:nvPr>
        </p:nvSpPr>
        <p:spPr>
          <a:ln/>
        </p:spPr>
      </p:sp>
      <p:sp>
        <p:nvSpPr>
          <p:cNvPr id="2652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235743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C60BA2-A4E2-40CA-AB4F-F996F2B9D288}" type="slidenum">
              <a:rPr lang="en-US"/>
              <a:pPr/>
              <a:t>9</a:t>
            </a:fld>
            <a:endParaRPr lang="en-US"/>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251979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DF5DEF-5BF6-466F-90D1-BFF42CED39A2}" type="slidenum">
              <a:rPr lang="en-US"/>
              <a:pPr/>
              <a:t>11</a:t>
            </a:fld>
            <a:endParaRPr lang="en-US"/>
          </a:p>
        </p:txBody>
      </p:sp>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55461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0560B0-8217-4C48-B191-C43D604C1D0C}" type="slidenum">
              <a:rPr lang="en-US"/>
              <a:pPr/>
              <a:t>12</a:t>
            </a:fld>
            <a:endParaRPr lang="en-US"/>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489534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FDB1D4-6A48-4599-9604-69B30C336669}" type="slidenum">
              <a:rPr lang="en-US"/>
              <a:pPr/>
              <a:t>15</a:t>
            </a:fld>
            <a:endParaRPr lang="en-US"/>
          </a:p>
        </p:txBody>
      </p:sp>
      <p:sp>
        <p:nvSpPr>
          <p:cNvPr id="266242" name="Rectangle 2"/>
          <p:cNvSpPr>
            <a:spLocks noGrp="1" noRot="1" noChangeAspect="1" noChangeArrowheads="1" noTextEdit="1"/>
          </p:cNvSpPr>
          <p:nvPr>
            <p:ph type="sldImg"/>
          </p:nvPr>
        </p:nvSpPr>
        <p:spPr>
          <a:ln/>
        </p:spPr>
      </p:sp>
      <p:sp>
        <p:nvSpPr>
          <p:cNvPr id="2662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329993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85AAAD-39E8-440B-85F8-5D5E804A07BC}" type="slidenum">
              <a:rPr lang="en-US"/>
              <a:pPr/>
              <a:t>18</a:t>
            </a:fld>
            <a:endParaRPr lang="en-US"/>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432821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02A3C1-A9A6-4935-B078-CED49C0A6B50}" type="slidenum">
              <a:rPr lang="en-US"/>
              <a:pPr/>
              <a:t>19</a:t>
            </a:fld>
            <a:endParaRPr lang="en-US"/>
          </a:p>
        </p:txBody>
      </p:sp>
      <p:sp>
        <p:nvSpPr>
          <p:cNvPr id="273410" name="Rectangle 2"/>
          <p:cNvSpPr>
            <a:spLocks noGrp="1" noRot="1" noChangeAspect="1" noChangeArrowheads="1" noTextEdit="1"/>
          </p:cNvSpPr>
          <p:nvPr>
            <p:ph type="sldImg"/>
          </p:nvPr>
        </p:nvSpPr>
        <p:spPr>
          <a:ln/>
        </p:spPr>
      </p:sp>
      <p:sp>
        <p:nvSpPr>
          <p:cNvPr id="2734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517932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D43C1F-6CC4-4BF5-8B7F-7600DCA3CAC1}" type="slidenum">
              <a:rPr lang="en-US"/>
              <a:pPr/>
              <a:t>21</a:t>
            </a:fld>
            <a:endParaRPr lang="en-US"/>
          </a:p>
        </p:txBody>
      </p:sp>
      <p:sp>
        <p:nvSpPr>
          <p:cNvPr id="278530" name="Rectangle 2"/>
          <p:cNvSpPr>
            <a:spLocks noGrp="1" noRot="1" noChangeAspect="1" noChangeArrowheads="1" noTextEdit="1"/>
          </p:cNvSpPr>
          <p:nvPr>
            <p:ph type="sldImg"/>
          </p:nvPr>
        </p:nvSpPr>
        <p:spPr>
          <a:ln/>
        </p:spPr>
      </p:sp>
      <p:sp>
        <p:nvSpPr>
          <p:cNvPr id="2785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083239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E7D073-6EDA-46FA-AAC6-E8FCFB222E28}" type="slidenum">
              <a:rPr lang="en-US"/>
              <a:pPr/>
              <a:t>24</a:t>
            </a:fld>
            <a:endParaRPr lang="en-US"/>
          </a:p>
        </p:txBody>
      </p:sp>
      <p:sp>
        <p:nvSpPr>
          <p:cNvPr id="276482" name="Rectangle 2"/>
          <p:cNvSpPr>
            <a:spLocks noGrp="1" noRot="1" noChangeAspect="1" noChangeArrowheads="1" noTextEdit="1"/>
          </p:cNvSpPr>
          <p:nvPr>
            <p:ph type="sldImg"/>
          </p:nvPr>
        </p:nvSpPr>
        <p:spPr>
          <a:ln/>
        </p:spPr>
      </p:sp>
      <p:sp>
        <p:nvSpPr>
          <p:cNvPr id="2764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663467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D0A4F8-C13F-43E0-ADD6-66C1DF12ACCE}" type="slidenum">
              <a:rPr lang="en-US"/>
              <a:pPr/>
              <a:t>25</a:t>
            </a:fld>
            <a:endParaRPr lang="en-US"/>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278883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DAD322-45C5-408D-AAC1-9984E083ED75}" type="slidenum">
              <a:rPr lang="en-US"/>
              <a:pPr/>
              <a:t>26</a:t>
            </a:fld>
            <a:endParaRPr lang="en-US"/>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527237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78CAAB-0CEC-41AD-B92D-21C7C485B161}" type="slidenum">
              <a:rPr lang="en-US"/>
              <a:pPr/>
              <a:t>27</a:t>
            </a:fld>
            <a:endParaRPr lang="en-US"/>
          </a:p>
        </p:txBody>
      </p:sp>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39539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C92276-E0F5-4D28-BC47-5B5FF4E36FC6}" type="slidenum">
              <a:rPr lang="en-US"/>
              <a:pPr/>
              <a:t>28</a:t>
            </a:fld>
            <a:endParaRPr lang="en-US"/>
          </a:p>
        </p:txBody>
      </p:sp>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22238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B101F5-80F9-494B-BD92-52E91DB95C34}" type="slidenum">
              <a:rPr lang="en-US"/>
              <a:pPr/>
              <a:t>29</a:t>
            </a:fld>
            <a:endParaRPr lang="en-US"/>
          </a:p>
        </p:txBody>
      </p:sp>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003574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412425-0698-4512-9573-9B404039AFA7}" type="slidenum">
              <a:rPr lang="en-US"/>
              <a:pPr/>
              <a:t>30</a:t>
            </a:fld>
            <a:endParaRPr lang="en-US"/>
          </a:p>
        </p:txBody>
      </p:sp>
      <p:sp>
        <p:nvSpPr>
          <p:cNvPr id="285698" name="Rectangle 2"/>
          <p:cNvSpPr>
            <a:spLocks noGrp="1" noRot="1" noChangeAspect="1" noChangeArrowheads="1" noTextEdit="1"/>
          </p:cNvSpPr>
          <p:nvPr>
            <p:ph type="sldImg"/>
          </p:nvPr>
        </p:nvSpPr>
        <p:spPr>
          <a:ln/>
        </p:spPr>
      </p:sp>
      <p:sp>
        <p:nvSpPr>
          <p:cNvPr id="28569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624611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6B128E-40A1-44CE-BF6C-A4B3E76B1C64}" type="slidenum">
              <a:rPr lang="en-US"/>
              <a:pPr/>
              <a:t>31</a:t>
            </a:fld>
            <a:endParaRPr lang="en-US"/>
          </a:p>
        </p:txBody>
      </p:sp>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2595818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326B36-1008-4551-82D4-C2939EF40EB2}" type="slidenum">
              <a:rPr lang="en-US"/>
              <a:pPr/>
              <a:t>32</a:t>
            </a:fld>
            <a:endParaRPr lang="en-US"/>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882507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3C126E-FEC4-4056-8FE5-EEC159077698}" type="slidenum">
              <a:rPr lang="en-US"/>
              <a:pPr/>
              <a:t>34</a:t>
            </a:fld>
            <a:endParaRPr lang="en-US"/>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8740829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2747B5-049A-40C2-BBA6-98412174A0A5}" type="slidenum">
              <a:rPr lang="en-US"/>
              <a:pPr/>
              <a:t>35</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7932140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214974-AE30-476E-A9A2-243463A8406F}" type="slidenum">
              <a:rPr lang="en-US"/>
              <a:pPr/>
              <a:t>36</a:t>
            </a:fld>
            <a:endParaRPr lang="en-US"/>
          </a:p>
        </p:txBody>
      </p:sp>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357434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48154B-E5CF-4732-BFBD-9827A6786360}" type="slidenum">
              <a:rPr lang="en-US"/>
              <a:pPr/>
              <a:t>37</a:t>
            </a:fld>
            <a:endParaRPr lang="en-US"/>
          </a:p>
        </p:txBody>
      </p:sp>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493901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8F3459-4BFF-49E2-9EE5-168EE1386F3B}" type="slidenum">
              <a:rPr lang="en-US"/>
              <a:pPr/>
              <a:t>38</a:t>
            </a:fld>
            <a:endParaRPr lang="en-US"/>
          </a:p>
        </p:txBody>
      </p:sp>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6931408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01E6B9-768F-45BA-9C07-4FC553EF84AD}" type="slidenum">
              <a:rPr lang="en-US"/>
              <a:pPr/>
              <a:t>39</a:t>
            </a:fld>
            <a:endParaRPr lang="en-US"/>
          </a:p>
        </p:txBody>
      </p:sp>
      <p:sp>
        <p:nvSpPr>
          <p:cNvPr id="294914" name="Rectangle 2"/>
          <p:cNvSpPr>
            <a:spLocks noGrp="1" noRot="1" noChangeAspect="1" noChangeArrowheads="1" noTextEdit="1"/>
          </p:cNvSpPr>
          <p:nvPr>
            <p:ph type="sldImg"/>
          </p:nvPr>
        </p:nvSpPr>
        <p:spPr>
          <a:ln/>
        </p:spPr>
      </p:sp>
      <p:sp>
        <p:nvSpPr>
          <p:cNvPr id="2949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8805801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3E6858-160F-457F-80CD-A01A0FDC4BED}" type="slidenum">
              <a:rPr lang="en-US"/>
              <a:pPr/>
              <a:t>40</a:t>
            </a:fld>
            <a:endParaRPr lang="en-US"/>
          </a:p>
        </p:txBody>
      </p:sp>
      <p:sp>
        <p:nvSpPr>
          <p:cNvPr id="295938" name="Rectangle 2"/>
          <p:cNvSpPr>
            <a:spLocks noGrp="1" noRot="1" noChangeAspect="1" noChangeArrowheads="1" noTextEdit="1"/>
          </p:cNvSpPr>
          <p:nvPr>
            <p:ph type="sldImg"/>
          </p:nvPr>
        </p:nvSpPr>
        <p:spPr>
          <a:ln/>
        </p:spPr>
      </p:sp>
      <p:sp>
        <p:nvSpPr>
          <p:cNvPr id="2959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2928580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66E5DF-8A10-4862-B823-5A26416F47EE}" type="slidenum">
              <a:rPr lang="en-US"/>
              <a:pPr/>
              <a:t>44</a:t>
            </a:fld>
            <a:endParaRPr lang="en-US"/>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1093777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72D5EE-37A4-4919-AA0C-2785308DDAF5}" type="slidenum">
              <a:rPr lang="en-US"/>
              <a:pPr/>
              <a:t>45</a:t>
            </a:fld>
            <a:endParaRPr lang="en-US"/>
          </a:p>
        </p:txBody>
      </p:sp>
      <p:sp>
        <p:nvSpPr>
          <p:cNvPr id="297986" name="Rectangle 2"/>
          <p:cNvSpPr>
            <a:spLocks noGrp="1" noRot="1" noChangeAspect="1" noChangeArrowheads="1" noTextEdit="1"/>
          </p:cNvSpPr>
          <p:nvPr>
            <p:ph type="sldImg"/>
          </p:nvPr>
        </p:nvSpPr>
        <p:spPr>
          <a:ln/>
        </p:spPr>
      </p:sp>
      <p:sp>
        <p:nvSpPr>
          <p:cNvPr id="2979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9258806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3F133B-0096-43AE-A758-9756D6E05FBD}" type="slidenum">
              <a:rPr lang="en-US"/>
              <a:pPr/>
              <a:t>46</a:t>
            </a:fld>
            <a:endParaRPr lang="en-US"/>
          </a:p>
        </p:txBody>
      </p:sp>
      <p:sp>
        <p:nvSpPr>
          <p:cNvPr id="299010"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2297338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FD8582-E4F2-4BCC-8DC8-8E084C594768}" type="slidenum">
              <a:rPr lang="en-US"/>
              <a:pPr/>
              <a:t>47</a:t>
            </a:fld>
            <a:endParaRPr lang="en-US"/>
          </a:p>
        </p:txBody>
      </p:sp>
      <p:sp>
        <p:nvSpPr>
          <p:cNvPr id="300034" name="Rectangle 2"/>
          <p:cNvSpPr>
            <a:spLocks noGrp="1" noRot="1" noChangeAspect="1" noChangeArrowheads="1" noTextEdit="1"/>
          </p:cNvSpPr>
          <p:nvPr>
            <p:ph type="sldImg"/>
          </p:nvPr>
        </p:nvSpPr>
        <p:spPr>
          <a:ln/>
        </p:spPr>
      </p:sp>
      <p:sp>
        <p:nvSpPr>
          <p:cNvPr id="3000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2380074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96B43D-AF66-475B-AB91-8342431287B3}" type="slidenum">
              <a:rPr lang="en-US"/>
              <a:pPr/>
              <a:t>49</a:t>
            </a:fld>
            <a:endParaRPr lang="en-US"/>
          </a:p>
        </p:txBody>
      </p:sp>
      <p:sp>
        <p:nvSpPr>
          <p:cNvPr id="302082" name="Rectangle 2"/>
          <p:cNvSpPr>
            <a:spLocks noGrp="1" noRot="1" noChangeAspect="1" noChangeArrowheads="1" noTextEdit="1"/>
          </p:cNvSpPr>
          <p:nvPr>
            <p:ph type="sldImg"/>
          </p:nvPr>
        </p:nvSpPr>
        <p:spPr>
          <a:ln/>
        </p:spPr>
      </p:sp>
      <p:sp>
        <p:nvSpPr>
          <p:cNvPr id="3020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871066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pic>
        <p:nvPicPr>
          <p:cNvPr id="4" name="Picture 3"/>
          <p:cNvPicPr>
            <a:picLocks noChangeAspect="1" noChangeArrowheads="1"/>
          </p:cNvPicPr>
          <p:nvPr userDrawn="1"/>
        </p:nvPicPr>
        <p:blipFill>
          <a:blip r:embed="rId2" cstate="print"/>
          <a:srcRect/>
          <a:stretch>
            <a:fillRect/>
          </a:stretch>
        </p:blipFill>
        <p:spPr bwMode="auto">
          <a:xfrm>
            <a:off x="229982" y="880535"/>
            <a:ext cx="8914018" cy="789842"/>
          </a:xfrm>
          <a:prstGeom prst="rect">
            <a:avLst/>
          </a:prstGeom>
          <a:noFill/>
          <a:ln w="9525">
            <a:noFill/>
            <a:miter lim="800000"/>
            <a:headEnd/>
            <a:tailEnd/>
          </a:ln>
          <a:effectLst/>
        </p:spPr>
      </p:pic>
      <p:pic>
        <p:nvPicPr>
          <p:cNvPr id="5" name="Picture 4" descr="Stern"/>
          <p:cNvPicPr>
            <a:picLocks noChangeAspect="1" noChangeArrowheads="1"/>
          </p:cNvPicPr>
          <p:nvPr userDrawn="1"/>
        </p:nvPicPr>
        <p:blipFill>
          <a:blip r:embed="rId3" cstate="print"/>
          <a:srcRect/>
          <a:stretch>
            <a:fillRect/>
          </a:stretch>
        </p:blipFill>
        <p:spPr bwMode="auto">
          <a:xfrm>
            <a:off x="228600" y="0"/>
            <a:ext cx="8915400" cy="876300"/>
          </a:xfrm>
          <a:prstGeom prst="rect">
            <a:avLst/>
          </a:prstGeom>
          <a:noFill/>
        </p:spPr>
      </p:pic>
      <p:sp>
        <p:nvSpPr>
          <p:cNvPr id="6" name="Rectangle 5"/>
          <p:cNvSpPr/>
          <p:nvPr userDrawn="1"/>
        </p:nvSpPr>
        <p:spPr bwMode="auto">
          <a:xfrm>
            <a:off x="228600" y="1701797"/>
            <a:ext cx="8915400" cy="228600"/>
          </a:xfrm>
          <a:prstGeom prst="rect">
            <a:avLst/>
          </a:prstGeom>
          <a:solidFill>
            <a:srgbClr val="7030A0"/>
          </a:solidFill>
          <a:ln w="19050" cap="flat" cmpd="sng" algn="ctr">
            <a:solidFill>
              <a:srgbClr val="7030A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253108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42904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683658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xmlns="" val="3272654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00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xmlns="" val="720966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27374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31967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676616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187384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15088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524000" y="19050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9050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276600" y="6248400"/>
            <a:ext cx="2895600" cy="457200"/>
          </a:xfrm>
          <a:prstGeom prst="rect">
            <a:avLst/>
          </a:prstGeom>
        </p:spPr>
        <p:txBody>
          <a:bodyPr/>
          <a:lstStyle>
            <a:lvl1pPr>
              <a:defRPr/>
            </a:lvl1pPr>
          </a:lstStyle>
          <a:p>
            <a:endParaRPr lang="en-US"/>
          </a:p>
        </p:txBody>
      </p:sp>
      <p:sp>
        <p:nvSpPr>
          <p:cNvPr id="6" name="Slide Number Placeholder 5"/>
          <p:cNvSpPr>
            <a:spLocks noGrp="1"/>
          </p:cNvSpPr>
          <p:nvPr>
            <p:ph type="sldNum" sz="quarter" idx="11"/>
          </p:nvPr>
        </p:nvSpPr>
        <p:spPr>
          <a:xfrm>
            <a:off x="1524000" y="6248400"/>
            <a:ext cx="1295400" cy="457200"/>
          </a:xfrm>
          <a:prstGeom prst="rect">
            <a:avLst/>
          </a:prstGeom>
        </p:spPr>
        <p:txBody>
          <a:bodyPr/>
          <a:lstStyle>
            <a:lvl1pPr>
              <a:defRPr/>
            </a:lvl1pPr>
          </a:lstStyle>
          <a:p>
            <a:fld id="{E004E001-28BF-4B1E-A6CB-8FCFE007160B}" type="slidenum">
              <a:rPr lang="en-US"/>
              <a:pPr/>
              <a:t>‹#›</a:t>
            </a:fld>
            <a:endParaRPr lang="en-US"/>
          </a:p>
        </p:txBody>
      </p:sp>
    </p:spTree>
    <p:extLst>
      <p:ext uri="{BB962C8B-B14F-4D97-AF65-F5344CB8AC3E}">
        <p14:creationId xmlns:p14="http://schemas.microsoft.com/office/powerpoint/2010/main" xmlns="" val="1293509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524000" y="1905000"/>
            <a:ext cx="7010400" cy="4114800"/>
          </a:xfrm>
        </p:spPr>
        <p:txBody>
          <a:bodyPr/>
          <a:lstStyle/>
          <a:p>
            <a:endParaRPr lang="en-US"/>
          </a:p>
        </p:txBody>
      </p:sp>
      <p:sp>
        <p:nvSpPr>
          <p:cNvPr id="4" name="Footer Placeholder 3"/>
          <p:cNvSpPr>
            <a:spLocks noGrp="1"/>
          </p:cNvSpPr>
          <p:nvPr>
            <p:ph type="ftr" sz="quarter" idx="10"/>
          </p:nvPr>
        </p:nvSpPr>
        <p:spPr>
          <a:xfrm>
            <a:off x="3276600" y="6248400"/>
            <a:ext cx="2895600" cy="457200"/>
          </a:xfrm>
          <a:prstGeom prst="rect">
            <a:avLst/>
          </a:prstGeom>
        </p:spPr>
        <p:txBody>
          <a:bodyPr/>
          <a:lstStyle>
            <a:lvl1pPr>
              <a:defRPr/>
            </a:lvl1pPr>
          </a:lstStyle>
          <a:p>
            <a:endParaRPr lang="en-US"/>
          </a:p>
        </p:txBody>
      </p:sp>
      <p:sp>
        <p:nvSpPr>
          <p:cNvPr id="5" name="Slide Number Placeholder 4"/>
          <p:cNvSpPr>
            <a:spLocks noGrp="1"/>
          </p:cNvSpPr>
          <p:nvPr>
            <p:ph type="sldNum" sz="quarter" idx="11"/>
          </p:nvPr>
        </p:nvSpPr>
        <p:spPr>
          <a:xfrm>
            <a:off x="1524000" y="6248400"/>
            <a:ext cx="1295400" cy="457200"/>
          </a:xfrm>
          <a:prstGeom prst="rect">
            <a:avLst/>
          </a:prstGeom>
        </p:spPr>
        <p:txBody>
          <a:bodyPr/>
          <a:lstStyle>
            <a:lvl1pPr>
              <a:defRPr/>
            </a:lvl1pPr>
          </a:lstStyle>
          <a:p>
            <a:fld id="{9ED99AAF-CB70-44A8-9A44-756D634A7A9A}" type="slidenum">
              <a:rPr lang="en-US"/>
              <a:pPr/>
              <a:t>‹#›</a:t>
            </a:fld>
            <a:endParaRPr lang="en-US"/>
          </a:p>
        </p:txBody>
      </p:sp>
    </p:spTree>
    <p:extLst>
      <p:ext uri="{BB962C8B-B14F-4D97-AF65-F5344CB8AC3E}">
        <p14:creationId xmlns:p14="http://schemas.microsoft.com/office/powerpoint/2010/main" xmlns="" val="3678409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7391400" y="6550223"/>
            <a:ext cx="1752600" cy="307777"/>
          </a:xfrm>
          <a:prstGeom prst="rect">
            <a:avLst/>
          </a:prstGeom>
          <a:solidFill>
            <a:srgbClr val="7030A0">
              <a:alpha val="18824"/>
            </a:srgbClr>
          </a:solidFill>
        </p:spPr>
        <p:txBody>
          <a:bodyPr wrap="square" rtlCol="0">
            <a:spAutoFit/>
          </a:bodyPr>
          <a:lstStyle/>
          <a:p>
            <a:r>
              <a:rPr lang="en-US" sz="1400" b="1" smtClean="0"/>
              <a:t>Part</a:t>
            </a:r>
            <a:r>
              <a:rPr lang="en-US" sz="1400" b="1" baseline="0" smtClean="0"/>
              <a:t> 6: Correlation</a:t>
            </a:r>
            <a:endParaRPr lang="en-US" sz="1400" b="1"/>
          </a:p>
        </p:txBody>
      </p:sp>
      <p:sp>
        <p:nvSpPr>
          <p:cNvPr id="2" name="Rectangle 1"/>
          <p:cNvSpPr/>
          <p:nvPr userDrawn="1"/>
        </p:nvSpPr>
        <p:spPr>
          <a:xfrm>
            <a:off x="229982" y="6488668"/>
            <a:ext cx="992579" cy="369332"/>
          </a:xfrm>
          <a:prstGeom prst="rect">
            <a:avLst/>
          </a:prstGeom>
        </p:spPr>
        <p:txBody>
          <a:bodyPr wrap="none">
            <a:spAutoFit/>
          </a:bodyPr>
          <a:lstStyle/>
          <a:p>
            <a:r>
              <a:rPr lang="en-US" b="1" smtClean="0"/>
              <a:t>6-</a:t>
            </a:r>
            <a:fld id="{9ED99AAF-CB70-44A8-9A44-756D634A7A9A}" type="slidenum">
              <a:rPr lang="en-US" b="1" smtClean="0"/>
              <a:pPr/>
              <a:t>‹#›</a:t>
            </a:fld>
            <a:r>
              <a:rPr lang="en-US" b="1" smtClean="0"/>
              <a:t>/49</a:t>
            </a:r>
            <a:endParaRPr lang="en-US" b="1"/>
          </a:p>
        </p:txBody>
      </p:sp>
    </p:spTree>
    <p:extLst>
      <p:ext uri="{BB962C8B-B14F-4D97-AF65-F5344CB8AC3E}">
        <p14:creationId xmlns:p14="http://schemas.microsoft.com/office/powerpoint/2010/main" xmlns="" val="3200799807"/>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Lst>
  <p:timing>
    <p:tnLst>
      <p:par>
        <p:cTn id="1" dur="indefinite" restart="never" nodeType="tmRoot"/>
      </p:par>
    </p:tnLst>
  </p:timing>
  <p:hf hdr="0" ftr="0" dt="0"/>
  <p:txStyles>
    <p:titleStyle>
      <a:lvl1pPr algn="ctr" rtl="0" fontAlgn="base">
        <a:spcBef>
          <a:spcPct val="0"/>
        </a:spcBef>
        <a:spcAft>
          <a:spcPct val="0"/>
        </a:spcAft>
        <a:defRPr sz="3200" b="1">
          <a:solidFill>
            <a:srgbClr val="003399"/>
          </a:solidFill>
          <a:latin typeface="Arial" pitchFamily="34" charset="0"/>
          <a:ea typeface="+mj-ea"/>
          <a:cs typeface="Arial"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Arial" pitchFamily="34" charset="0"/>
          <a:cs typeface="Arial" pitchFamily="34" charset="0"/>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Arial" pitchFamily="34" charset="0"/>
          <a:cs typeface="Arial" pitchFamily="34" charset="0"/>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Arial" pitchFamily="34" charset="0"/>
          <a:cs typeface="Arial" pitchFamily="34" charset="0"/>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image" Target="../media/image9.png"/><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p:txBody>
          <a:bodyPr/>
          <a:lstStyle/>
          <a:p>
            <a:r>
              <a:rPr lang="en-US" sz="4800"/>
              <a:t>Statistics and Data Analysis</a:t>
            </a:r>
          </a:p>
        </p:txBody>
      </p:sp>
      <p:sp>
        <p:nvSpPr>
          <p:cNvPr id="158723" name="Rectangle 3"/>
          <p:cNvSpPr>
            <a:spLocks noGrp="1" noChangeArrowheads="1"/>
          </p:cNvSpPr>
          <p:nvPr>
            <p:ph type="subTitle" idx="1"/>
          </p:nvPr>
        </p:nvSpPr>
        <p:spPr/>
        <p:txBody>
          <a:bodyPr/>
          <a:lstStyle/>
          <a:p>
            <a:r>
              <a:rPr lang="en-US" sz="2600"/>
              <a:t>Professor William Greene</a:t>
            </a:r>
          </a:p>
          <a:p>
            <a:r>
              <a:rPr lang="en-US" sz="2600"/>
              <a:t>Stern School of Business</a:t>
            </a:r>
          </a:p>
          <a:p>
            <a:r>
              <a:rPr lang="en-US" sz="2600"/>
              <a:t>IOMS Department</a:t>
            </a:r>
          </a:p>
          <a:p>
            <a:r>
              <a:rPr lang="en-US" sz="2600"/>
              <a:t>Department of Economics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ctrTitle"/>
          </p:nvPr>
        </p:nvSpPr>
        <p:spPr>
          <a:xfrm>
            <a:off x="609600" y="2133600"/>
            <a:ext cx="8001000" cy="685800"/>
          </a:xfrm>
        </p:spPr>
        <p:txBody>
          <a:bodyPr/>
          <a:lstStyle/>
          <a:p>
            <a:r>
              <a:rPr lang="en-US" sz="4000"/>
              <a:t>Statistics and Data Analysis</a:t>
            </a:r>
          </a:p>
        </p:txBody>
      </p:sp>
      <p:sp>
        <p:nvSpPr>
          <p:cNvPr id="260099" name="Rectangle 3"/>
          <p:cNvSpPr>
            <a:spLocks noChangeArrowheads="1"/>
          </p:cNvSpPr>
          <p:nvPr/>
        </p:nvSpPr>
        <p:spPr bwMode="auto">
          <a:xfrm>
            <a:off x="1524000" y="3048000"/>
            <a:ext cx="6096000" cy="2209800"/>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60100" name="Text Box 4"/>
          <p:cNvSpPr txBox="1">
            <a:spLocks noChangeArrowheads="1"/>
          </p:cNvSpPr>
          <p:nvPr/>
        </p:nvSpPr>
        <p:spPr bwMode="auto">
          <a:xfrm>
            <a:off x="1845129" y="3860512"/>
            <a:ext cx="5410200"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3200" b="1" dirty="0"/>
              <a:t>Part 6 – </a:t>
            </a:r>
            <a:r>
              <a:rPr lang="en-US" sz="3200" b="1" dirty="0" smtClean="0"/>
              <a:t>Correlation</a:t>
            </a:r>
            <a:endParaRPr lang="en-US" sz="32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802890" y="838201"/>
            <a:ext cx="5471913" cy="762000"/>
          </a:xfrm>
        </p:spPr>
        <p:txBody>
          <a:bodyPr/>
          <a:lstStyle/>
          <a:p>
            <a:r>
              <a:rPr lang="en-US" smtClean="0"/>
              <a:t>Correlated Variables</a:t>
            </a:r>
            <a:endParaRPr lang="en-US"/>
          </a:p>
        </p:txBody>
      </p:sp>
      <p:pic>
        <p:nvPicPr>
          <p:cNvPr id="25088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667000" y="2133600"/>
            <a:ext cx="6067026" cy="304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5088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990600"/>
            <a:ext cx="2045516" cy="5334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8760511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57200"/>
            <a:ext cx="8229600" cy="1139825"/>
          </a:xfrm>
        </p:spPr>
        <p:txBody>
          <a:bodyPr/>
          <a:lstStyle/>
          <a:p>
            <a:r>
              <a:rPr lang="en-US" smtClean="0"/>
              <a:t>Correlated Variables</a:t>
            </a:r>
            <a:endParaRPr lang="en-US"/>
          </a:p>
        </p:txBody>
      </p:sp>
      <p:pic>
        <p:nvPicPr>
          <p:cNvPr id="24985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89279" y="1752600"/>
            <a:ext cx="8397465" cy="4191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0243337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Correlation Agenda</a:t>
            </a:r>
            <a:endParaRPr lang="en-US"/>
          </a:p>
        </p:txBody>
      </p:sp>
      <p:sp>
        <p:nvSpPr>
          <p:cNvPr id="4" name="Content Placeholder 3"/>
          <p:cNvSpPr>
            <a:spLocks noGrp="1"/>
          </p:cNvSpPr>
          <p:nvPr>
            <p:ph idx="1"/>
          </p:nvPr>
        </p:nvSpPr>
        <p:spPr>
          <a:xfrm>
            <a:off x="1828800" y="1828800"/>
            <a:ext cx="6477000" cy="4530725"/>
          </a:xfrm>
        </p:spPr>
        <p:txBody>
          <a:bodyPr/>
          <a:lstStyle/>
          <a:p>
            <a:r>
              <a:rPr lang="en-US" dirty="0" smtClean="0"/>
              <a:t>Two ‘Related’ Random Variables</a:t>
            </a:r>
          </a:p>
          <a:p>
            <a:pPr lvl="1"/>
            <a:r>
              <a:rPr lang="en-US" dirty="0" smtClean="0"/>
              <a:t>Dependence and Independence</a:t>
            </a:r>
          </a:p>
          <a:p>
            <a:pPr lvl="1"/>
            <a:r>
              <a:rPr lang="en-US" dirty="0" smtClean="0"/>
              <a:t>Conditional Distributions</a:t>
            </a:r>
          </a:p>
          <a:p>
            <a:r>
              <a:rPr lang="en-US" dirty="0" smtClean="0"/>
              <a:t>We’re interested in correlation</a:t>
            </a:r>
          </a:p>
          <a:p>
            <a:pPr lvl="1"/>
            <a:r>
              <a:rPr lang="en-US" dirty="0" smtClean="0"/>
              <a:t>We have to look at covariance first</a:t>
            </a:r>
          </a:p>
          <a:p>
            <a:pPr lvl="1"/>
            <a:r>
              <a:rPr lang="en-US" dirty="0" smtClean="0"/>
              <a:t>Regression is correlation</a:t>
            </a:r>
          </a:p>
          <a:p>
            <a:r>
              <a:rPr lang="en-US" dirty="0" smtClean="0"/>
              <a:t>Correlated Asset Returns</a:t>
            </a:r>
          </a:p>
          <a:p>
            <a:endParaRPr lang="en-US" dirty="0"/>
          </a:p>
        </p:txBody>
      </p:sp>
    </p:spTree>
    <p:extLst>
      <p:ext uri="{BB962C8B-B14F-4D97-AF65-F5344CB8AC3E}">
        <p14:creationId xmlns:p14="http://schemas.microsoft.com/office/powerpoint/2010/main" xmlns="" val="31698326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374775"/>
            <a:ext cx="8229600" cy="530225"/>
          </a:xfrm>
        </p:spPr>
        <p:txBody>
          <a:bodyPr/>
          <a:lstStyle/>
          <a:p>
            <a:r>
              <a:rPr lang="en-US" sz="3200" smtClean="0"/>
              <a:t>Probabilities for Two Events, A,B</a:t>
            </a:r>
            <a:endParaRPr lang="en-US" sz="3200"/>
          </a:p>
        </p:txBody>
      </p:sp>
      <p:sp>
        <p:nvSpPr>
          <p:cNvPr id="3" name="Content Placeholder 2"/>
          <p:cNvSpPr>
            <a:spLocks noGrp="1"/>
          </p:cNvSpPr>
          <p:nvPr>
            <p:ph idx="1"/>
          </p:nvPr>
        </p:nvSpPr>
        <p:spPr>
          <a:xfrm>
            <a:off x="1143000" y="2286000"/>
            <a:ext cx="7010400" cy="3124200"/>
          </a:xfrm>
        </p:spPr>
        <p:txBody>
          <a:bodyPr/>
          <a:lstStyle/>
          <a:p>
            <a:r>
              <a:rPr lang="en-US" sz="2400" b="1" smtClean="0">
                <a:solidFill>
                  <a:srgbClr val="FF0000"/>
                </a:solidFill>
              </a:rPr>
              <a:t>Marginal Probability </a:t>
            </a:r>
            <a:r>
              <a:rPr lang="en-US" sz="2400" smtClean="0"/>
              <a:t>= The probability of an event not considering any other events.  </a:t>
            </a:r>
            <a:r>
              <a:rPr lang="en-US" sz="2400" b="1" smtClean="0">
                <a:solidFill>
                  <a:srgbClr val="0000FF"/>
                </a:solidFill>
              </a:rPr>
              <a:t>P(A)</a:t>
            </a:r>
          </a:p>
          <a:p>
            <a:r>
              <a:rPr lang="en-US" sz="2400" b="1" smtClean="0">
                <a:solidFill>
                  <a:srgbClr val="FF0000"/>
                </a:solidFill>
              </a:rPr>
              <a:t>Joint Probability </a:t>
            </a:r>
            <a:r>
              <a:rPr lang="en-US" sz="2400" smtClean="0"/>
              <a:t>= The probability that two events happen at the same time. </a:t>
            </a:r>
            <a:r>
              <a:rPr lang="en-US" sz="2400" b="1" smtClean="0">
                <a:solidFill>
                  <a:srgbClr val="0000FF"/>
                </a:solidFill>
              </a:rPr>
              <a:t>P(A,B)</a:t>
            </a:r>
            <a:endParaRPr lang="en-US" sz="2400" b="1">
              <a:solidFill>
                <a:srgbClr val="0000FF"/>
              </a:solidFill>
            </a:endParaRPr>
          </a:p>
          <a:p>
            <a:r>
              <a:rPr lang="en-US" sz="2400" b="1" smtClean="0">
                <a:solidFill>
                  <a:srgbClr val="FF0000"/>
                </a:solidFill>
              </a:rPr>
              <a:t>Conditional Probability</a:t>
            </a:r>
            <a:r>
              <a:rPr lang="en-US" sz="2400" smtClean="0"/>
              <a:t> = The probability that one event happens given that another event has happened.   </a:t>
            </a:r>
            <a:r>
              <a:rPr lang="en-US" sz="2400" b="1" smtClean="0">
                <a:solidFill>
                  <a:srgbClr val="0000FF"/>
                </a:solidFill>
              </a:rPr>
              <a:t>P(A|B)</a:t>
            </a:r>
            <a:endParaRPr lang="en-US" sz="2400" b="1">
              <a:solidFill>
                <a:srgbClr val="0000FF"/>
              </a:solidFill>
            </a:endParaRPr>
          </a:p>
        </p:txBody>
      </p:sp>
    </p:spTree>
    <p:extLst>
      <p:ext uri="{BB962C8B-B14F-4D97-AF65-F5344CB8AC3E}">
        <p14:creationId xmlns:p14="http://schemas.microsoft.com/office/powerpoint/2010/main" xmlns="" val="20741965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990600"/>
            <a:ext cx="8229600" cy="530225"/>
          </a:xfrm>
        </p:spPr>
        <p:txBody>
          <a:bodyPr/>
          <a:lstStyle/>
          <a:p>
            <a:r>
              <a:rPr lang="en-US" sz="2800" b="1" smtClean="0"/>
              <a:t>Probabilities: Inherited Color Blindness*</a:t>
            </a:r>
            <a:endParaRPr lang="en-US" sz="2800" b="1"/>
          </a:p>
        </p:txBody>
      </p:sp>
      <p:sp>
        <p:nvSpPr>
          <p:cNvPr id="3" name="Content Placeholder 2"/>
          <p:cNvSpPr>
            <a:spLocks noGrp="1"/>
          </p:cNvSpPr>
          <p:nvPr>
            <p:ph idx="1"/>
          </p:nvPr>
        </p:nvSpPr>
        <p:spPr>
          <a:xfrm>
            <a:off x="685800" y="1752600"/>
            <a:ext cx="8153400" cy="3810000"/>
          </a:xfrm>
        </p:spPr>
        <p:txBody>
          <a:bodyPr/>
          <a:lstStyle/>
          <a:p>
            <a:r>
              <a:rPr lang="en-US" sz="2000" smtClean="0"/>
              <a:t>Inherited color blindness has different incidence rates in men and women.  Women usually carry the defective gene and men usually inherit it.</a:t>
            </a:r>
          </a:p>
          <a:p>
            <a:r>
              <a:rPr lang="en-US" sz="2000" b="1" smtClean="0">
                <a:solidFill>
                  <a:srgbClr val="FF0000"/>
                </a:solidFill>
              </a:rPr>
              <a:t>Experiment: pick an individual at random from the population.</a:t>
            </a:r>
            <a:br>
              <a:rPr lang="en-US" sz="2000" b="1" smtClean="0">
                <a:solidFill>
                  <a:srgbClr val="FF0000"/>
                </a:solidFill>
              </a:rPr>
            </a:br>
            <a:r>
              <a:rPr lang="en-US" sz="2000" smtClean="0"/>
              <a:t>		CB      = has inherited color blindness</a:t>
            </a:r>
            <a:br>
              <a:rPr lang="en-US" sz="2000" smtClean="0"/>
            </a:br>
            <a:r>
              <a:rPr lang="en-US" sz="2000" smtClean="0"/>
              <a:t>		MALE = gender, Not-Male = FEMALE</a:t>
            </a:r>
          </a:p>
          <a:p>
            <a:r>
              <a:rPr lang="en-US" sz="2000" b="1" smtClean="0">
                <a:solidFill>
                  <a:srgbClr val="FF0000"/>
                </a:solidFill>
              </a:rPr>
              <a:t>Marginal</a:t>
            </a:r>
            <a:r>
              <a:rPr lang="en-US" sz="2000" smtClean="0"/>
              <a:t>:  	P(CB)                      	= 2.75%</a:t>
            </a:r>
            <a:br>
              <a:rPr lang="en-US" sz="2000" smtClean="0"/>
            </a:br>
            <a:r>
              <a:rPr lang="en-US" sz="2000" smtClean="0"/>
              <a:t>                     P(MALE)		= 50.0%</a:t>
            </a:r>
          </a:p>
          <a:p>
            <a:r>
              <a:rPr lang="en-US" sz="2000" b="1">
                <a:solidFill>
                  <a:srgbClr val="FF0000"/>
                </a:solidFill>
              </a:rPr>
              <a:t>Joint</a:t>
            </a:r>
            <a:r>
              <a:rPr lang="en-US" sz="2000"/>
              <a:t>:      	P(CB and MALE)     	= 2.5%</a:t>
            </a:r>
            <a:br>
              <a:rPr lang="en-US" sz="2000"/>
            </a:br>
            <a:r>
              <a:rPr lang="en-US" sz="2000"/>
              <a:t>                  	P(CB and FEMALE) 	= 0.25%</a:t>
            </a:r>
          </a:p>
          <a:p>
            <a:r>
              <a:rPr lang="en-US" sz="2000" b="1" smtClean="0">
                <a:solidFill>
                  <a:srgbClr val="FF0000"/>
                </a:solidFill>
              </a:rPr>
              <a:t>Conditional</a:t>
            </a:r>
            <a:r>
              <a:rPr lang="en-US" sz="2000" smtClean="0"/>
              <a:t>:	P(CB|MALE)              	= 5.0%      (1 in 20 men)</a:t>
            </a:r>
            <a:br>
              <a:rPr lang="en-US" sz="2000" smtClean="0"/>
            </a:br>
            <a:r>
              <a:rPr lang="en-US" sz="2000" smtClean="0"/>
              <a:t>		P(CB|FEMALE)        	= 0.5%      (1 in 200 women)</a:t>
            </a:r>
          </a:p>
        </p:txBody>
      </p:sp>
      <p:sp>
        <p:nvSpPr>
          <p:cNvPr id="4" name="TextBox 3"/>
          <p:cNvSpPr txBox="1"/>
          <p:nvPr/>
        </p:nvSpPr>
        <p:spPr>
          <a:xfrm>
            <a:off x="304800" y="5867400"/>
            <a:ext cx="8610600" cy="553998"/>
          </a:xfrm>
          <a:prstGeom prst="rect">
            <a:avLst/>
          </a:prstGeom>
          <a:noFill/>
        </p:spPr>
        <p:txBody>
          <a:bodyPr wrap="square" rtlCol="0">
            <a:spAutoFit/>
          </a:bodyPr>
          <a:lstStyle/>
          <a:p>
            <a:r>
              <a:rPr lang="en-US" b="1" smtClean="0"/>
              <a:t>*</a:t>
            </a:r>
            <a:r>
              <a:rPr lang="en-US" sz="1200" b="1" smtClean="0"/>
              <a:t> There are several types of color blindness and large variation in the incidence across different demographic groups.  These are broad averages that are roughly in the neighborhood of the true incidence for particular groups</a:t>
            </a:r>
            <a:r>
              <a:rPr lang="en-US" sz="1200" smtClean="0"/>
              <a:t>.</a:t>
            </a:r>
            <a:endParaRPr lang="en-US"/>
          </a:p>
        </p:txBody>
      </p:sp>
    </p:spTree>
    <p:extLst>
      <p:ext uri="{BB962C8B-B14F-4D97-AF65-F5344CB8AC3E}">
        <p14:creationId xmlns:p14="http://schemas.microsoft.com/office/powerpoint/2010/main" xmlns="" val="17300664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Dependent Events</a:t>
            </a:r>
            <a:endParaRPr lang="en-US"/>
          </a:p>
        </p:txBody>
      </p:sp>
      <p:graphicFrame>
        <p:nvGraphicFramePr>
          <p:cNvPr id="4" name="Group 43"/>
          <p:cNvGraphicFramePr>
            <a:graphicFrameLocks/>
          </p:cNvGraphicFramePr>
          <p:nvPr>
            <p:extLst>
              <p:ext uri="{D42A27DB-BD31-4B8C-83A1-F6EECF244321}">
                <p14:modId xmlns:p14="http://schemas.microsoft.com/office/powerpoint/2010/main" xmlns="" val="3019411377"/>
              </p:ext>
            </p:extLst>
          </p:nvPr>
        </p:nvGraphicFramePr>
        <p:xfrm>
          <a:off x="609600" y="2971800"/>
          <a:ext cx="3733800" cy="2133600"/>
        </p:xfrm>
        <a:graphic>
          <a:graphicData uri="http://schemas.openxmlformats.org/drawingml/2006/table">
            <a:tbl>
              <a:tblPr/>
              <a:tblGrid>
                <a:gridCol w="933450"/>
                <a:gridCol w="933450"/>
                <a:gridCol w="933450"/>
                <a:gridCol w="933450"/>
              </a:tblGrid>
              <a:tr h="445602">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endParaRPr kumimoji="0" lang="en-US" sz="16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Color Blind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endParaRPr kumimoji="0" lang="en-US" sz="16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3820">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Gender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Total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5978">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Male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rgbClr val="002060"/>
                          </a:solidFill>
                          <a:effectLst/>
                          <a:latin typeface="Arial" charset="0"/>
                        </a:rPr>
                        <a:t>.475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2"/>
                          </a:solidFill>
                          <a:effectLst/>
                          <a:latin typeface="Arial" charset="0"/>
                        </a:rPr>
                        <a:t>.</a:t>
                      </a:r>
                      <a:r>
                        <a:rPr kumimoji="0" lang="en-US" sz="1600" b="1" i="0" u="none" strike="noStrike" cap="none" normalizeH="0" baseline="0" smtClean="0">
                          <a:ln>
                            <a:noFill/>
                          </a:ln>
                          <a:solidFill>
                            <a:schemeClr val="tx1"/>
                          </a:solidFill>
                          <a:effectLst/>
                          <a:latin typeface="Arial" charset="0"/>
                        </a:rPr>
                        <a:t>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99"/>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dirty="0" smtClean="0">
                          <a:ln>
                            <a:noFill/>
                          </a:ln>
                          <a:solidFill>
                            <a:srgbClr val="002060"/>
                          </a:solidFill>
                          <a:effectLst/>
                          <a:latin typeface="Arial" charset="0"/>
                        </a:rPr>
                        <a:t>0.50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99"/>
                    </a:solidFill>
                  </a:tcPr>
                </a:tc>
              </a:tr>
              <a:tr h="443820">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Female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.4975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.0025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0.50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4380">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rgbClr val="002060"/>
                          </a:solidFill>
                          <a:effectLst/>
                          <a:latin typeface="Arial" charset="0"/>
                        </a:rPr>
                        <a:t>.9725</a:t>
                      </a:r>
                      <a:r>
                        <a:rPr kumimoji="0" lang="en-US" sz="1600" b="1" i="0" u="none" strike="noStrike" cap="none" normalizeH="0" baseline="0" smtClean="0">
                          <a:ln>
                            <a:noFill/>
                          </a:ln>
                          <a:solidFill>
                            <a:schemeClr val="bg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2"/>
                          </a:solidFill>
                          <a:effectLst/>
                          <a:latin typeface="Arial" charset="0"/>
                        </a:rPr>
                        <a:t>.</a:t>
                      </a:r>
                      <a:r>
                        <a:rPr kumimoji="0" lang="en-US" sz="1600" b="1" i="0" u="none" strike="noStrike" cap="none" normalizeH="0" baseline="0" smtClean="0">
                          <a:ln>
                            <a:noFill/>
                          </a:ln>
                          <a:solidFill>
                            <a:schemeClr val="tx1"/>
                          </a:solidFill>
                          <a:effectLst/>
                          <a:latin typeface="Arial" charset="0"/>
                        </a:rPr>
                        <a:t>0275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99"/>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 Box 38"/>
          <p:cNvSpPr txBox="1">
            <a:spLocks noChangeArrowheads="1"/>
          </p:cNvSpPr>
          <p:nvPr/>
        </p:nvSpPr>
        <p:spPr bwMode="auto">
          <a:xfrm>
            <a:off x="4648200" y="2942779"/>
            <a:ext cx="3810000" cy="30008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b="1" smtClean="0"/>
              <a:t>P(Color blind, Male)      =   .0250</a:t>
            </a:r>
            <a:endParaRPr lang="en-US" b="1"/>
          </a:p>
          <a:p>
            <a:pPr>
              <a:spcBef>
                <a:spcPct val="50000"/>
              </a:spcBef>
            </a:pPr>
            <a:r>
              <a:rPr lang="en-US" b="1" smtClean="0"/>
              <a:t>P(Male)                           =   .5000 </a:t>
            </a:r>
          </a:p>
          <a:p>
            <a:pPr>
              <a:spcBef>
                <a:spcPct val="50000"/>
              </a:spcBef>
            </a:pPr>
            <a:r>
              <a:rPr lang="en-US" b="1" smtClean="0"/>
              <a:t>P(Color blind)                =   .0275</a:t>
            </a:r>
          </a:p>
          <a:p>
            <a:pPr>
              <a:spcBef>
                <a:spcPct val="50000"/>
              </a:spcBef>
            </a:pPr>
            <a:r>
              <a:rPr lang="en-US" b="1" smtClean="0"/>
              <a:t>P(Color blind) x P(Male) </a:t>
            </a:r>
            <a:br>
              <a:rPr lang="en-US" b="1" smtClean="0"/>
            </a:br>
            <a:r>
              <a:rPr lang="en-US" b="1" smtClean="0"/>
              <a:t>               =  .0275 x .500 = .01375</a:t>
            </a:r>
          </a:p>
          <a:p>
            <a:pPr>
              <a:spcBef>
                <a:spcPct val="50000"/>
              </a:spcBef>
            </a:pPr>
            <a:r>
              <a:rPr lang="en-US" b="1" smtClean="0"/>
              <a:t>          .01375 is not equal to .025</a:t>
            </a:r>
          </a:p>
          <a:p>
            <a:pPr>
              <a:spcBef>
                <a:spcPct val="50000"/>
              </a:spcBef>
            </a:pPr>
            <a:r>
              <a:rPr lang="en-US" b="1" smtClean="0"/>
              <a:t>Gender and color blindness are not independent.</a:t>
            </a:r>
            <a:endParaRPr lang="en-US" b="1"/>
          </a:p>
        </p:txBody>
      </p:sp>
      <p:sp>
        <p:nvSpPr>
          <p:cNvPr id="3" name="TextBox 2"/>
          <p:cNvSpPr txBox="1"/>
          <p:nvPr/>
        </p:nvSpPr>
        <p:spPr>
          <a:xfrm>
            <a:off x="914400" y="2133600"/>
            <a:ext cx="7467600" cy="369332"/>
          </a:xfrm>
          <a:prstGeom prst="rect">
            <a:avLst/>
          </a:prstGeom>
          <a:noFill/>
        </p:spPr>
        <p:txBody>
          <a:bodyPr wrap="square" rtlCol="0">
            <a:spAutoFit/>
          </a:bodyPr>
          <a:lstStyle/>
          <a:p>
            <a:r>
              <a:rPr lang="en-US" b="1"/>
              <a:t>Random variables X and Y are </a:t>
            </a:r>
            <a:r>
              <a:rPr lang="en-US" b="1" smtClean="0"/>
              <a:t>dependent </a:t>
            </a:r>
            <a:r>
              <a:rPr lang="en-US" b="1"/>
              <a:t>if P</a:t>
            </a:r>
            <a:r>
              <a:rPr lang="en-US" b="1" baseline="-25000"/>
              <a:t>XY</a:t>
            </a:r>
            <a:r>
              <a:rPr lang="en-US" b="1"/>
              <a:t>(X,Y) </a:t>
            </a:r>
            <a:r>
              <a:rPr lang="en-US" b="1" smtClean="0"/>
              <a:t>≠ </a:t>
            </a:r>
            <a:r>
              <a:rPr lang="en-US" b="1"/>
              <a:t>P</a:t>
            </a:r>
            <a:r>
              <a:rPr lang="en-US" b="1" baseline="-25000"/>
              <a:t>X</a:t>
            </a:r>
            <a:r>
              <a:rPr lang="en-US" b="1"/>
              <a:t>(X)P</a:t>
            </a:r>
            <a:r>
              <a:rPr lang="en-US" b="1" baseline="-25000"/>
              <a:t>Y</a:t>
            </a:r>
            <a:r>
              <a:rPr lang="en-US" b="1"/>
              <a:t>(Y</a:t>
            </a:r>
            <a:r>
              <a:rPr lang="en-US" b="1" smtClean="0"/>
              <a:t>).</a:t>
            </a:r>
            <a:endParaRPr lang="en-US" b="1"/>
          </a:p>
        </p:txBody>
      </p:sp>
    </p:spTree>
    <p:extLst>
      <p:ext uri="{BB962C8B-B14F-4D97-AF65-F5344CB8AC3E}">
        <p14:creationId xmlns:p14="http://schemas.microsoft.com/office/powerpoint/2010/main" xmlns="" val="11260725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a:xfrm>
            <a:off x="1447800" y="1219200"/>
            <a:ext cx="7010400" cy="1527175"/>
          </a:xfrm>
        </p:spPr>
        <p:txBody>
          <a:bodyPr/>
          <a:lstStyle/>
          <a:p>
            <a:r>
              <a:rPr lang="en-US"/>
              <a:t>Equivalent Definition of Independence</a:t>
            </a:r>
          </a:p>
        </p:txBody>
      </p:sp>
      <p:sp>
        <p:nvSpPr>
          <p:cNvPr id="230403" name="Rectangle 3"/>
          <p:cNvSpPr>
            <a:spLocks noGrp="1" noChangeArrowheads="1"/>
          </p:cNvSpPr>
          <p:nvPr>
            <p:ph idx="1"/>
          </p:nvPr>
        </p:nvSpPr>
        <p:spPr>
          <a:xfrm>
            <a:off x="914400" y="3124200"/>
            <a:ext cx="7848600" cy="2286000"/>
          </a:xfrm>
        </p:spPr>
        <p:txBody>
          <a:bodyPr/>
          <a:lstStyle/>
          <a:p>
            <a:r>
              <a:rPr lang="en-US" sz="2600" b="1"/>
              <a:t>Random variables X and Y are independent if P</a:t>
            </a:r>
            <a:r>
              <a:rPr lang="en-US" sz="2600" b="1" baseline="-25000"/>
              <a:t>XY</a:t>
            </a:r>
            <a:r>
              <a:rPr lang="en-US" sz="2600" b="1"/>
              <a:t>(X,Y) = P</a:t>
            </a:r>
            <a:r>
              <a:rPr lang="en-US" sz="2600" b="1" baseline="-25000"/>
              <a:t>X</a:t>
            </a:r>
            <a:r>
              <a:rPr lang="en-US" sz="2600" b="1"/>
              <a:t>(X)P</a:t>
            </a:r>
            <a:r>
              <a:rPr lang="en-US" sz="2600" b="1" baseline="-25000"/>
              <a:t>Y</a:t>
            </a:r>
            <a:r>
              <a:rPr lang="en-US" sz="2600" b="1"/>
              <a:t>(Y).</a:t>
            </a:r>
          </a:p>
          <a:p>
            <a:endParaRPr lang="en-US" sz="2600" b="1"/>
          </a:p>
          <a:p>
            <a:r>
              <a:rPr lang="en-US" sz="2600" b="1"/>
              <a:t>“The joint probability equals the product of the marginal probabilities.”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a:srcRect/>
          <a:stretch>
            <a:fillRect/>
          </a:stretch>
        </p:blipFill>
        <p:spPr bwMode="auto">
          <a:xfrm>
            <a:off x="346841" y="914400"/>
            <a:ext cx="8797159" cy="2743200"/>
          </a:xfrm>
          <a:prstGeom prst="rect">
            <a:avLst/>
          </a:prstGeom>
          <a:noFill/>
          <a:ln w="9525">
            <a:noFill/>
            <a:miter lim="800000"/>
            <a:headEnd/>
            <a:tailEnd/>
          </a:ln>
          <a:effectLst/>
        </p:spPr>
      </p:pic>
      <p:sp>
        <p:nvSpPr>
          <p:cNvPr id="5" name="TextBox 4"/>
          <p:cNvSpPr txBox="1"/>
          <p:nvPr/>
        </p:nvSpPr>
        <p:spPr>
          <a:xfrm>
            <a:off x="381000" y="381000"/>
            <a:ext cx="8534400" cy="369332"/>
          </a:xfrm>
          <a:prstGeom prst="rect">
            <a:avLst/>
          </a:prstGeom>
          <a:noFill/>
        </p:spPr>
        <p:txBody>
          <a:bodyPr wrap="square" rtlCol="0">
            <a:spAutoFit/>
          </a:bodyPr>
          <a:lstStyle/>
          <a:p>
            <a:r>
              <a:rPr lang="en-US" smtClean="0"/>
              <a:t>Getting hit by lightning and hitting a hole-in-one are independent </a:t>
            </a:r>
            <a:r>
              <a:rPr lang="en-US" smtClean="0"/>
              <a:t>Events</a:t>
            </a:r>
            <a:endParaRPr lang="en-US"/>
          </a:p>
        </p:txBody>
      </p:sp>
      <p:sp>
        <p:nvSpPr>
          <p:cNvPr id="6" name="TextBox 5"/>
          <p:cNvSpPr txBox="1"/>
          <p:nvPr/>
        </p:nvSpPr>
        <p:spPr>
          <a:xfrm>
            <a:off x="381000" y="3886200"/>
            <a:ext cx="8534400" cy="1477328"/>
          </a:xfrm>
          <a:prstGeom prst="rect">
            <a:avLst/>
          </a:prstGeom>
          <a:noFill/>
        </p:spPr>
        <p:txBody>
          <a:bodyPr wrap="square" rtlCol="0">
            <a:spAutoFit/>
          </a:bodyPr>
          <a:lstStyle/>
          <a:p>
            <a:r>
              <a:rPr lang="en-US" smtClean="0"/>
              <a:t>If these probabilities are correct, </a:t>
            </a:r>
            <a:br>
              <a:rPr lang="en-US" smtClean="0"/>
            </a:br>
            <a:r>
              <a:rPr lang="en-US" smtClean="0"/>
              <a:t>P(hit by lightning) = 1/3,000 and P(hole in one) = 1/12,500, </a:t>
            </a:r>
            <a:br>
              <a:rPr lang="en-US" smtClean="0"/>
            </a:br>
            <a:r>
              <a:rPr lang="en-US" smtClean="0"/>
              <a:t>then the probability of  (Struck by lightning in your lifetime and hole-in-one) </a:t>
            </a:r>
            <a:br>
              <a:rPr lang="en-US" smtClean="0"/>
            </a:br>
            <a:r>
              <a:rPr lang="en-US" smtClean="0"/>
              <a:t>                   =  1/3,000 * 1/12500 = .00000003 or one in 37,500,500.  </a:t>
            </a:r>
            <a:br>
              <a:rPr lang="en-US" smtClean="0"/>
            </a:br>
            <a:r>
              <a:rPr lang="en-US" smtClean="0"/>
              <a:t>Has it ever happened?</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609600" y="990600"/>
            <a:ext cx="8229600" cy="530225"/>
          </a:xfrm>
        </p:spPr>
        <p:txBody>
          <a:bodyPr/>
          <a:lstStyle/>
          <a:p>
            <a:r>
              <a:rPr lang="en-US" smtClean="0"/>
              <a:t>Dependent Random Variables</a:t>
            </a:r>
            <a:endParaRPr lang="en-US"/>
          </a:p>
        </p:txBody>
      </p:sp>
      <p:sp>
        <p:nvSpPr>
          <p:cNvPr id="223235" name="Rectangle 3"/>
          <p:cNvSpPr>
            <a:spLocks noGrp="1" noChangeArrowheads="1"/>
          </p:cNvSpPr>
          <p:nvPr>
            <p:ph idx="1"/>
          </p:nvPr>
        </p:nvSpPr>
        <p:spPr>
          <a:xfrm>
            <a:off x="1066800" y="1752600"/>
            <a:ext cx="7620000" cy="3657600"/>
          </a:xfrm>
        </p:spPr>
        <p:txBody>
          <a:bodyPr/>
          <a:lstStyle/>
          <a:p>
            <a:r>
              <a:rPr lang="en-US"/>
              <a:t>Random variables are </a:t>
            </a:r>
            <a:r>
              <a:rPr lang="en-US" smtClean="0"/>
              <a:t>dependent </a:t>
            </a:r>
            <a:r>
              <a:rPr lang="en-US"/>
              <a:t>if the occurrence of one </a:t>
            </a:r>
            <a:r>
              <a:rPr lang="en-US" smtClean="0"/>
              <a:t>affects </a:t>
            </a:r>
            <a:r>
              <a:rPr lang="en-US"/>
              <a:t>the probability distribution of the other.</a:t>
            </a:r>
          </a:p>
          <a:p>
            <a:pPr marL="0" indent="0">
              <a:buNone/>
            </a:pPr>
            <a:endParaRPr lang="en-US" sz="1000"/>
          </a:p>
          <a:p>
            <a:r>
              <a:rPr lang="en-US"/>
              <a:t>If P(Y|X) </a:t>
            </a:r>
            <a:r>
              <a:rPr lang="en-US" smtClean="0"/>
              <a:t>changes </a:t>
            </a:r>
            <a:r>
              <a:rPr lang="en-US"/>
              <a:t>when X changes, then the variables are </a:t>
            </a:r>
            <a:r>
              <a:rPr lang="en-US" smtClean="0"/>
              <a:t>dependent.</a:t>
            </a:r>
          </a:p>
          <a:p>
            <a:pPr marL="0" indent="0">
              <a:buNone/>
            </a:pPr>
            <a:endParaRPr lang="en-US" sz="1000" smtClean="0"/>
          </a:p>
          <a:p>
            <a:r>
              <a:rPr lang="en-US"/>
              <a:t>If P(Y|X) does </a:t>
            </a:r>
            <a:r>
              <a:rPr lang="en-US" smtClean="0"/>
              <a:t>not change </a:t>
            </a:r>
            <a:r>
              <a:rPr lang="en-US"/>
              <a:t>when X changes, then the variables are </a:t>
            </a:r>
            <a:r>
              <a:rPr lang="en-US" smtClean="0"/>
              <a:t>independent</a:t>
            </a:r>
            <a:r>
              <a:rPr lang="en-US"/>
              <a:t>.</a:t>
            </a:r>
          </a:p>
          <a:p>
            <a:pPr marL="0" indent="0">
              <a:buNone/>
            </a:pP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r>
              <a:rPr lang="en-US" smtClean="0"/>
              <a:t>Two Important Math Results</a:t>
            </a:r>
            <a:endParaRPr lang="en-US"/>
          </a:p>
        </p:txBody>
      </p:sp>
      <p:sp>
        <p:nvSpPr>
          <p:cNvPr id="234499" name="Rectangle 3"/>
          <p:cNvSpPr>
            <a:spLocks noGrp="1" noChangeArrowheads="1"/>
          </p:cNvSpPr>
          <p:nvPr>
            <p:ph idx="1"/>
          </p:nvPr>
        </p:nvSpPr>
        <p:spPr>
          <a:xfrm>
            <a:off x="1066800" y="1905000"/>
            <a:ext cx="7848600" cy="4114800"/>
          </a:xfrm>
        </p:spPr>
        <p:txBody>
          <a:bodyPr/>
          <a:lstStyle/>
          <a:p>
            <a:r>
              <a:rPr lang="en-US" sz="2600"/>
              <a:t>For two random variables,  </a:t>
            </a:r>
          </a:p>
          <a:p>
            <a:pPr>
              <a:buFont typeface="Wingdings" pitchFamily="2" charset="2"/>
              <a:buNone/>
            </a:pPr>
            <a:r>
              <a:rPr lang="en-US" sz="2600"/>
              <a:t>    P(X,Y)</a:t>
            </a:r>
            <a:r>
              <a:rPr lang="en-US" sz="2600">
                <a:solidFill>
                  <a:srgbClr val="FF0000"/>
                </a:solidFill>
              </a:rPr>
              <a:t> </a:t>
            </a:r>
            <a:r>
              <a:rPr lang="en-US" sz="2600"/>
              <a:t>=</a:t>
            </a:r>
            <a:r>
              <a:rPr lang="en-US" sz="2600">
                <a:solidFill>
                  <a:srgbClr val="FF0000"/>
                </a:solidFill>
              </a:rPr>
              <a:t> P(X|Y) </a:t>
            </a:r>
            <a:r>
              <a:rPr lang="en-US" sz="2600">
                <a:solidFill>
                  <a:srgbClr val="0000FF"/>
                </a:solidFill>
              </a:rPr>
              <a:t>P(Y</a:t>
            </a:r>
            <a:r>
              <a:rPr lang="en-US" sz="2600" smtClean="0">
                <a:solidFill>
                  <a:srgbClr val="0000FF"/>
                </a:solidFill>
              </a:rPr>
              <a:t>)</a:t>
            </a:r>
          </a:p>
          <a:p>
            <a:pPr>
              <a:buFont typeface="Wingdings" pitchFamily="2" charset="2"/>
              <a:buNone/>
            </a:pPr>
            <a:r>
              <a:rPr lang="en-US" sz="2600" smtClean="0">
                <a:solidFill>
                  <a:srgbClr val="0000FF"/>
                </a:solidFill>
              </a:rPr>
              <a:t>    P(Color blind, Male) = P(Color blind|Male)P(Male)</a:t>
            </a:r>
          </a:p>
          <a:p>
            <a:pPr>
              <a:buFont typeface="Wingdings" pitchFamily="2" charset="2"/>
              <a:buNone/>
            </a:pPr>
            <a:r>
              <a:rPr lang="en-US" sz="2600">
                <a:solidFill>
                  <a:srgbClr val="0000FF"/>
                </a:solidFill>
              </a:rPr>
              <a:t> </a:t>
            </a:r>
            <a:r>
              <a:rPr lang="en-US" sz="2600" smtClean="0">
                <a:solidFill>
                  <a:srgbClr val="0000FF"/>
                </a:solidFill>
              </a:rPr>
              <a:t>                                    =   .05 x .5 = .025</a:t>
            </a:r>
            <a:endParaRPr lang="en-US" sz="2600">
              <a:solidFill>
                <a:srgbClr val="0000FF"/>
              </a:solidFill>
            </a:endParaRPr>
          </a:p>
          <a:p>
            <a:endParaRPr lang="en-US" sz="2600" smtClean="0"/>
          </a:p>
          <a:p>
            <a:r>
              <a:rPr lang="en-US" sz="2600" smtClean="0"/>
              <a:t>For </a:t>
            </a:r>
            <a:r>
              <a:rPr lang="en-US" sz="2600"/>
              <a:t>two </a:t>
            </a:r>
            <a:r>
              <a:rPr lang="en-US" sz="2600" i="1"/>
              <a:t>independent</a:t>
            </a:r>
            <a:r>
              <a:rPr lang="en-US" sz="2600"/>
              <a:t> random variables, </a:t>
            </a:r>
            <a:br>
              <a:rPr lang="en-US" sz="2600"/>
            </a:br>
            <a:r>
              <a:rPr lang="en-US" sz="2600"/>
              <a:t>P(X,Y)</a:t>
            </a:r>
            <a:r>
              <a:rPr lang="en-US" sz="2600">
                <a:solidFill>
                  <a:srgbClr val="FF0000"/>
                </a:solidFill>
              </a:rPr>
              <a:t> </a:t>
            </a:r>
            <a:r>
              <a:rPr lang="en-US" sz="2600"/>
              <a:t>=</a:t>
            </a:r>
            <a:r>
              <a:rPr lang="en-US" sz="2600">
                <a:solidFill>
                  <a:srgbClr val="FF0000"/>
                </a:solidFill>
              </a:rPr>
              <a:t> P(X) </a:t>
            </a:r>
            <a:r>
              <a:rPr lang="en-US" sz="2600">
                <a:solidFill>
                  <a:srgbClr val="0000FF"/>
                </a:solidFill>
              </a:rPr>
              <a:t>P(Y</a:t>
            </a:r>
            <a:r>
              <a:rPr lang="en-US" sz="2600" smtClean="0">
                <a:solidFill>
                  <a:srgbClr val="0000FF"/>
                </a:solidFill>
              </a:rPr>
              <a:t>)</a:t>
            </a:r>
          </a:p>
          <a:p>
            <a:pPr marL="0" indent="0">
              <a:buNone/>
            </a:pPr>
            <a:r>
              <a:rPr lang="en-US" sz="2600" smtClean="0">
                <a:solidFill>
                  <a:srgbClr val="0000FF"/>
                </a:solidFill>
              </a:rPr>
              <a:t>    P(Ace,Heart)  =  P(Ace) x P(Heart).</a:t>
            </a:r>
          </a:p>
          <a:p>
            <a:pPr marL="0" indent="0">
              <a:buNone/>
            </a:pPr>
            <a:r>
              <a:rPr lang="en-US" sz="2600">
                <a:solidFill>
                  <a:srgbClr val="0000FF"/>
                </a:solidFill>
              </a:rPr>
              <a:t> </a:t>
            </a:r>
            <a:r>
              <a:rPr lang="en-US" sz="2600" smtClean="0">
                <a:solidFill>
                  <a:srgbClr val="0000FF"/>
                </a:solidFill>
              </a:rPr>
              <a:t>   (This does not work if they are not independent.)</a:t>
            </a:r>
            <a:endParaRPr lang="en-US" sz="2600">
              <a:solidFill>
                <a:srgbClr val="0000FF"/>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Conditional Probability</a:t>
            </a:r>
            <a:endParaRPr lang="en-US"/>
          </a:p>
        </p:txBody>
      </p:sp>
      <p:sp>
        <p:nvSpPr>
          <p:cNvPr id="6" name="Content Placeholder 5"/>
          <p:cNvSpPr>
            <a:spLocks noGrp="1"/>
          </p:cNvSpPr>
          <p:nvPr>
            <p:ph idx="1"/>
          </p:nvPr>
        </p:nvSpPr>
        <p:spPr>
          <a:xfrm>
            <a:off x="381000" y="1676400"/>
            <a:ext cx="4648200" cy="2590800"/>
          </a:xfrm>
        </p:spPr>
        <p:txBody>
          <a:bodyPr/>
          <a:lstStyle/>
          <a:p>
            <a:pPr marL="0" indent="0">
              <a:buNone/>
            </a:pPr>
            <a:r>
              <a:rPr lang="en-US" sz="2400" smtClean="0"/>
              <a:t>Prob(A | B)  =  P(A,B) / P(B)</a:t>
            </a:r>
            <a:endParaRPr lang="en-US" sz="2400"/>
          </a:p>
          <a:p>
            <a:pPr marL="0" indent="0">
              <a:buNone/>
            </a:pPr>
            <a:r>
              <a:rPr lang="en-US" sz="2400" smtClean="0"/>
              <a:t>Prob(Color Blind | Male)</a:t>
            </a:r>
          </a:p>
          <a:p>
            <a:pPr marL="0" indent="0">
              <a:buNone/>
            </a:pPr>
            <a:r>
              <a:rPr lang="en-US" sz="800" smtClean="0"/>
              <a:t/>
            </a:r>
            <a:br>
              <a:rPr lang="en-US" sz="800" smtClean="0"/>
            </a:br>
            <a:r>
              <a:rPr lang="en-US" sz="800" smtClean="0"/>
              <a:t>      </a:t>
            </a:r>
            <a:r>
              <a:rPr lang="en-US" sz="2400" smtClean="0"/>
              <a:t>=     </a:t>
            </a:r>
            <a:r>
              <a:rPr lang="en-US" sz="2400" u="sng" smtClean="0"/>
              <a:t>Prob(Color Blind,Male) </a:t>
            </a:r>
            <a:r>
              <a:rPr lang="en-US" sz="2400" smtClean="0"/>
              <a:t/>
            </a:r>
            <a:br>
              <a:rPr lang="en-US" sz="2400" smtClean="0"/>
            </a:br>
            <a:r>
              <a:rPr lang="en-US" sz="2400" smtClean="0"/>
              <a:t>                   P(Male)</a:t>
            </a:r>
            <a:br>
              <a:rPr lang="en-US" sz="2400" smtClean="0"/>
            </a:br>
            <a:r>
              <a:rPr lang="en-US" sz="800" smtClean="0"/>
              <a:t/>
            </a:r>
            <a:br>
              <a:rPr lang="en-US" sz="800" smtClean="0"/>
            </a:br>
            <a:r>
              <a:rPr lang="en-US" sz="800" smtClean="0"/>
              <a:t>      </a:t>
            </a:r>
            <a:r>
              <a:rPr lang="en-US" sz="2400" smtClean="0"/>
              <a:t>= .025 / .50</a:t>
            </a:r>
          </a:p>
          <a:p>
            <a:pPr marL="0" indent="0">
              <a:buNone/>
            </a:pPr>
            <a:r>
              <a:rPr lang="en-US" sz="800"/>
              <a:t/>
            </a:r>
            <a:br>
              <a:rPr lang="en-US" sz="800"/>
            </a:br>
            <a:r>
              <a:rPr lang="en-US" sz="2400" smtClean="0"/>
              <a:t>  = .05</a:t>
            </a:r>
            <a:endParaRPr lang="en-US" sz="2400"/>
          </a:p>
        </p:txBody>
      </p:sp>
      <p:graphicFrame>
        <p:nvGraphicFramePr>
          <p:cNvPr id="7" name="Group 43"/>
          <p:cNvGraphicFramePr>
            <a:graphicFrameLocks/>
          </p:cNvGraphicFramePr>
          <p:nvPr>
            <p:extLst>
              <p:ext uri="{D42A27DB-BD31-4B8C-83A1-F6EECF244321}">
                <p14:modId xmlns:p14="http://schemas.microsoft.com/office/powerpoint/2010/main" xmlns="" val="3800843071"/>
              </p:ext>
            </p:extLst>
          </p:nvPr>
        </p:nvGraphicFramePr>
        <p:xfrm>
          <a:off x="4953000" y="1828800"/>
          <a:ext cx="3733800" cy="2133600"/>
        </p:xfrm>
        <a:graphic>
          <a:graphicData uri="http://schemas.openxmlformats.org/drawingml/2006/table">
            <a:tbl>
              <a:tblPr/>
              <a:tblGrid>
                <a:gridCol w="933450"/>
                <a:gridCol w="933450"/>
                <a:gridCol w="933450"/>
                <a:gridCol w="933450"/>
              </a:tblGrid>
              <a:tr h="445602">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endParaRPr kumimoji="0" lang="en-US" sz="16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Color Blind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endParaRPr kumimoji="0" lang="en-US" sz="16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3820">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Gender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Total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5978">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Male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rgbClr val="002060"/>
                          </a:solidFill>
                          <a:effectLst/>
                          <a:latin typeface="Arial" charset="0"/>
                        </a:rPr>
                        <a:t>.475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rgbClr val="002060"/>
                          </a:solidFill>
                          <a:effectLst/>
                          <a:latin typeface="Arial" charset="0"/>
                        </a:rPr>
                        <a:t>0.500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99"/>
                    </a:solidFill>
                  </a:tcPr>
                </a:tc>
              </a:tr>
              <a:tr h="443820">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Female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.4975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.0025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0.50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4380">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rgbClr val="002060"/>
                          </a:solidFill>
                          <a:effectLst/>
                          <a:latin typeface="Arial" charset="0"/>
                        </a:rPr>
                        <a:t>.972</a:t>
                      </a:r>
                      <a:r>
                        <a:rPr kumimoji="0" lang="en-US" sz="1600" b="1" i="0" u="none" strike="noStrike" cap="none" normalizeH="0" baseline="0" smtClean="0">
                          <a:ln>
                            <a:noFill/>
                          </a:ln>
                          <a:solidFill>
                            <a:schemeClr val="tx1"/>
                          </a:solidFill>
                          <a:effectLst/>
                          <a:latin typeface="Arial" charset="0"/>
                        </a:rPr>
                        <a:t>5</a:t>
                      </a:r>
                      <a:r>
                        <a:rPr kumimoji="0" lang="en-US" sz="1600" b="1" i="0" u="none" strike="noStrike" cap="none" normalizeH="0" baseline="0" smtClean="0">
                          <a:ln>
                            <a:noFill/>
                          </a:ln>
                          <a:solidFill>
                            <a:schemeClr val="bg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2"/>
                          </a:solidFill>
                          <a:effectLst/>
                          <a:latin typeface="Arial" charset="0"/>
                        </a:rPr>
                        <a:t>.</a:t>
                      </a:r>
                      <a:r>
                        <a:rPr kumimoji="0" lang="en-US" sz="1600" b="1" i="0" u="none" strike="noStrike" cap="none" normalizeH="0" baseline="0" smtClean="0">
                          <a:ln>
                            <a:noFill/>
                          </a:ln>
                          <a:solidFill>
                            <a:srgbClr val="002060"/>
                          </a:solidFill>
                          <a:effectLst/>
                          <a:latin typeface="Arial" charset="0"/>
                        </a:rPr>
                        <a:t>0275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 name="TextBox 7"/>
          <p:cNvSpPr txBox="1"/>
          <p:nvPr/>
        </p:nvSpPr>
        <p:spPr>
          <a:xfrm>
            <a:off x="4038600" y="4038600"/>
            <a:ext cx="4648200" cy="461665"/>
          </a:xfrm>
          <a:prstGeom prst="rect">
            <a:avLst/>
          </a:prstGeom>
          <a:noFill/>
          <a:ln w="28575">
            <a:solidFill>
              <a:schemeClr val="tx1"/>
            </a:solidFill>
          </a:ln>
        </p:spPr>
        <p:txBody>
          <a:bodyPr wrap="square" rtlCol="0">
            <a:spAutoFit/>
          </a:bodyPr>
          <a:lstStyle/>
          <a:p>
            <a:r>
              <a:rPr lang="en-US" sz="2400" b="1" smtClean="0"/>
              <a:t>What is P(Male | Color Blind)?</a:t>
            </a:r>
            <a:endParaRPr lang="en-US" sz="2400" b="1"/>
          </a:p>
        </p:txBody>
      </p:sp>
      <p:sp>
        <p:nvSpPr>
          <p:cNvPr id="2" name="TextBox 1"/>
          <p:cNvSpPr txBox="1"/>
          <p:nvPr/>
        </p:nvSpPr>
        <p:spPr>
          <a:xfrm>
            <a:off x="533400" y="4876800"/>
            <a:ext cx="8305800" cy="1046440"/>
          </a:xfrm>
          <a:prstGeom prst="rect">
            <a:avLst/>
          </a:prstGeom>
          <a:solidFill>
            <a:srgbClr val="FFC000">
              <a:alpha val="23922"/>
            </a:srgbClr>
          </a:solidFill>
          <a:ln w="28575">
            <a:solidFill>
              <a:schemeClr val="tx1"/>
            </a:solidFill>
          </a:ln>
        </p:spPr>
        <p:txBody>
          <a:bodyPr wrap="square" rtlCol="0">
            <a:spAutoFit/>
          </a:bodyPr>
          <a:lstStyle/>
          <a:p>
            <a:r>
              <a:rPr lang="en-US" smtClean="0"/>
              <a:t>A Theorem:  For </a:t>
            </a:r>
            <a:r>
              <a:rPr lang="en-US"/>
              <a:t>two random variables,  </a:t>
            </a:r>
            <a:r>
              <a:rPr lang="en-US" smtClean="0"/>
              <a:t>P(X,Y</a:t>
            </a:r>
            <a:r>
              <a:rPr lang="en-US"/>
              <a:t>)</a:t>
            </a:r>
            <a:r>
              <a:rPr lang="en-US">
                <a:solidFill>
                  <a:srgbClr val="FF0000"/>
                </a:solidFill>
              </a:rPr>
              <a:t> </a:t>
            </a:r>
            <a:r>
              <a:rPr lang="en-US"/>
              <a:t>=</a:t>
            </a:r>
            <a:r>
              <a:rPr lang="en-US">
                <a:solidFill>
                  <a:srgbClr val="FF0000"/>
                </a:solidFill>
              </a:rPr>
              <a:t> P(X|Y) </a:t>
            </a:r>
            <a:r>
              <a:rPr lang="en-US">
                <a:solidFill>
                  <a:srgbClr val="0000FF"/>
                </a:solidFill>
              </a:rPr>
              <a:t>P(Y</a:t>
            </a:r>
            <a:r>
              <a:rPr lang="en-US" smtClean="0">
                <a:solidFill>
                  <a:srgbClr val="0000FF"/>
                </a:solidFill>
              </a:rPr>
              <a:t>)</a:t>
            </a:r>
          </a:p>
          <a:p>
            <a:endParaRPr lang="en-US" sz="800">
              <a:solidFill>
                <a:srgbClr val="0000FF"/>
              </a:solidFill>
            </a:endParaRPr>
          </a:p>
          <a:p>
            <a:pPr>
              <a:buFont typeface="Wingdings" pitchFamily="2" charset="2"/>
              <a:buNone/>
            </a:pPr>
            <a:r>
              <a:rPr lang="en-US" smtClean="0">
                <a:solidFill>
                  <a:srgbClr val="0000FF"/>
                </a:solidFill>
              </a:rPr>
              <a:t>                </a:t>
            </a:r>
            <a:r>
              <a:rPr lang="en-US">
                <a:solidFill>
                  <a:srgbClr val="0000FF"/>
                </a:solidFill>
              </a:rPr>
              <a:t>P(Color blind, Male) = P(Color blind|Male)P(Male)</a:t>
            </a:r>
          </a:p>
          <a:p>
            <a:pPr>
              <a:buFont typeface="Wingdings" pitchFamily="2" charset="2"/>
              <a:buNone/>
            </a:pPr>
            <a:r>
              <a:rPr lang="en-US">
                <a:solidFill>
                  <a:srgbClr val="0000FF"/>
                </a:solidFill>
              </a:rPr>
              <a:t>            </a:t>
            </a:r>
            <a:r>
              <a:rPr lang="en-US" smtClean="0">
                <a:solidFill>
                  <a:srgbClr val="0000FF"/>
                </a:solidFill>
              </a:rPr>
              <a:t>                                     </a:t>
            </a:r>
            <a:r>
              <a:rPr lang="en-US">
                <a:solidFill>
                  <a:srgbClr val="0000FF"/>
                </a:solidFill>
              </a:rPr>
              <a:t>=   .05 x .5 = .</a:t>
            </a:r>
            <a:r>
              <a:rPr lang="en-US" smtClean="0">
                <a:solidFill>
                  <a:srgbClr val="0000FF"/>
                </a:solidFill>
              </a:rPr>
              <a:t>025</a:t>
            </a:r>
            <a:endParaRPr lang="en-US">
              <a:solidFill>
                <a:srgbClr val="0000FF"/>
              </a:solidFill>
            </a:endParaRPr>
          </a:p>
        </p:txBody>
      </p:sp>
    </p:spTree>
    <p:extLst>
      <p:ext uri="{BB962C8B-B14F-4D97-AF65-F5344CB8AC3E}">
        <p14:creationId xmlns:p14="http://schemas.microsoft.com/office/powerpoint/2010/main" xmlns="" val="19476883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993775"/>
            <a:ext cx="8229600" cy="530225"/>
          </a:xfrm>
        </p:spPr>
        <p:txBody>
          <a:bodyPr/>
          <a:lstStyle/>
          <a:p>
            <a:r>
              <a:rPr lang="en-US" smtClean="0"/>
              <a:t>Conditional Distributions</a:t>
            </a:r>
            <a:endParaRPr lang="en-US"/>
          </a:p>
        </p:txBody>
      </p:sp>
      <p:sp>
        <p:nvSpPr>
          <p:cNvPr id="6" name="Content Placeholder 5"/>
          <p:cNvSpPr>
            <a:spLocks noGrp="1"/>
          </p:cNvSpPr>
          <p:nvPr>
            <p:ph idx="1"/>
          </p:nvPr>
        </p:nvSpPr>
        <p:spPr>
          <a:xfrm>
            <a:off x="609600" y="1752600"/>
            <a:ext cx="8305800" cy="4114800"/>
          </a:xfrm>
        </p:spPr>
        <p:txBody>
          <a:bodyPr/>
          <a:lstStyle/>
          <a:p>
            <a:r>
              <a:rPr lang="en-US" sz="2400" b="1" smtClean="0">
                <a:solidFill>
                  <a:srgbClr val="0070C0"/>
                </a:solidFill>
              </a:rPr>
              <a:t>Marginal Distribution of Color Blindness</a:t>
            </a:r>
          </a:p>
          <a:p>
            <a:pPr marL="0" indent="0">
              <a:buNone/>
            </a:pPr>
            <a:r>
              <a:rPr lang="en-US" sz="2400" smtClean="0"/>
              <a:t>    Color Blind                  Not Color Blind</a:t>
            </a:r>
            <a:br>
              <a:rPr lang="en-US" sz="2400" smtClean="0"/>
            </a:br>
            <a:r>
              <a:rPr lang="en-US" sz="2400" smtClean="0"/>
              <a:t>             .0275                             .9725</a:t>
            </a:r>
            <a:endParaRPr lang="en-US" sz="2400"/>
          </a:p>
          <a:p>
            <a:r>
              <a:rPr lang="en-US" sz="2400" b="1" smtClean="0">
                <a:solidFill>
                  <a:srgbClr val="0070C0"/>
                </a:solidFill>
              </a:rPr>
              <a:t>Distribution Among Men (Conditioned on Male)</a:t>
            </a:r>
          </a:p>
          <a:p>
            <a:pPr marL="0" indent="0">
              <a:buNone/>
            </a:pPr>
            <a:r>
              <a:rPr lang="en-US" sz="2400" smtClean="0"/>
              <a:t>    Color Blind|Male         Not Color Blind|Male</a:t>
            </a:r>
            <a:br>
              <a:rPr lang="en-US" sz="2400" smtClean="0"/>
            </a:br>
            <a:r>
              <a:rPr lang="en-US" sz="2400" smtClean="0"/>
              <a:t>                 .05                              .95</a:t>
            </a:r>
          </a:p>
          <a:p>
            <a:r>
              <a:rPr lang="en-US" sz="2400" b="1" smtClean="0">
                <a:solidFill>
                  <a:srgbClr val="0070C0"/>
                </a:solidFill>
              </a:rPr>
              <a:t>Distribution Among Women (Conditioned on Female)</a:t>
            </a:r>
          </a:p>
          <a:p>
            <a:pPr marL="0" indent="0">
              <a:buNone/>
            </a:pPr>
            <a:r>
              <a:rPr lang="en-US" sz="2400" smtClean="0"/>
              <a:t>    Color Blind|Female     Not Color Blind|Female</a:t>
            </a:r>
            <a:br>
              <a:rPr lang="en-US" sz="2400" smtClean="0"/>
            </a:br>
            <a:r>
              <a:rPr lang="en-US" sz="2400" smtClean="0"/>
              <a:t>                .005                            .995</a:t>
            </a:r>
          </a:p>
          <a:p>
            <a:pPr marL="0" indent="0">
              <a:buNone/>
            </a:pPr>
            <a:r>
              <a:rPr lang="en-US" sz="2400" smtClean="0"/>
              <a:t>   The distributions for the two genders are different. The</a:t>
            </a:r>
            <a:br>
              <a:rPr lang="en-US" sz="2400" smtClean="0"/>
            </a:br>
            <a:r>
              <a:rPr lang="en-US" sz="2400" smtClean="0"/>
              <a:t>   variables are dependent.</a:t>
            </a:r>
            <a:endParaRPr lang="en-US" sz="2400"/>
          </a:p>
        </p:txBody>
      </p:sp>
    </p:spTree>
    <p:extLst>
      <p:ext uri="{BB962C8B-B14F-4D97-AF65-F5344CB8AC3E}">
        <p14:creationId xmlns:p14="http://schemas.microsoft.com/office/powerpoint/2010/main" xmlns="" val="11716752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a:xfrm>
            <a:off x="838200" y="-3175"/>
            <a:ext cx="7696200" cy="1527175"/>
          </a:xfrm>
        </p:spPr>
        <p:txBody>
          <a:bodyPr/>
          <a:lstStyle/>
          <a:p>
            <a:r>
              <a:rPr lang="en-US" sz="3600"/>
              <a:t>Independent Random Variables</a:t>
            </a:r>
          </a:p>
        </p:txBody>
      </p:sp>
      <p:graphicFrame>
        <p:nvGraphicFramePr>
          <p:cNvPr id="220232" name="Group 72"/>
          <p:cNvGraphicFramePr>
            <a:graphicFrameLocks noGrp="1"/>
          </p:cNvGraphicFramePr>
          <p:nvPr>
            <p:ph type="tbl" idx="1"/>
            <p:extLst>
              <p:ext uri="{D42A27DB-BD31-4B8C-83A1-F6EECF244321}">
                <p14:modId xmlns:p14="http://schemas.microsoft.com/office/powerpoint/2010/main" xmlns="" val="365189149"/>
              </p:ext>
            </p:extLst>
          </p:nvPr>
        </p:nvGraphicFramePr>
        <p:xfrm>
          <a:off x="647700" y="2628900"/>
          <a:ext cx="3657600" cy="2476500"/>
        </p:xfrm>
        <a:graphic>
          <a:graphicData uri="http://schemas.openxmlformats.org/drawingml/2006/table">
            <a:tbl>
              <a:tblPr/>
              <a:tblGrid>
                <a:gridCol w="914400"/>
                <a:gridCol w="914400"/>
                <a:gridCol w="914400"/>
                <a:gridCol w="914400"/>
              </a:tblGrid>
              <a:tr h="495300">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endParaRPr kumimoji="0" lang="en-US" sz="1800" b="1"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800" b="1" i="0" u="none" strike="noStrike" cap="none" normalizeH="0" baseline="0" smtClean="0">
                          <a:ln>
                            <a:noFill/>
                          </a:ln>
                          <a:solidFill>
                            <a:schemeClr val="tx1"/>
                          </a:solidFill>
                          <a:effectLst/>
                          <a:latin typeface="Arial" charset="0"/>
                        </a:rPr>
                        <a:t>Ace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endParaRPr kumimoji="0" lang="en-US"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5300">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800" b="1" i="0" u="none" strike="noStrike" cap="none" normalizeH="0" baseline="0" smtClean="0">
                          <a:ln>
                            <a:noFill/>
                          </a:ln>
                          <a:solidFill>
                            <a:schemeClr val="tx1"/>
                          </a:solidFill>
                          <a:effectLst/>
                          <a:latin typeface="Arial" charset="0"/>
                        </a:rPr>
                        <a:t>Heart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800" b="1" i="0" u="none" strike="noStrike" cap="none" normalizeH="0" baseline="0" smtClean="0">
                          <a:ln>
                            <a:noFill/>
                          </a:ln>
                          <a:solidFill>
                            <a:schemeClr val="tx1"/>
                          </a:solidFill>
                          <a:effectLst/>
                          <a:latin typeface="Arial" charset="0"/>
                        </a:rPr>
                        <a:t>Yes=1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800" b="1" i="0" u="none" strike="noStrike" cap="none" normalizeH="0" baseline="0" smtClean="0">
                          <a:ln>
                            <a:noFill/>
                          </a:ln>
                          <a:solidFill>
                            <a:schemeClr val="tx1"/>
                          </a:solidFill>
                          <a:effectLst/>
                          <a:latin typeface="Arial" charset="0"/>
                        </a:rPr>
                        <a:t>No=0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800" b="1" i="0" u="none" strike="noStrike" cap="none" normalizeH="0" baseline="0" smtClean="0">
                          <a:ln>
                            <a:noFill/>
                          </a:ln>
                          <a:solidFill>
                            <a:schemeClr val="tx1"/>
                          </a:solidFill>
                          <a:effectLst/>
                          <a:latin typeface="Arial" charset="0"/>
                        </a:rPr>
                        <a:t>Total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5300">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800" b="1" i="0" u="none" strike="noStrike" cap="none" normalizeH="0" baseline="0" smtClean="0">
                          <a:ln>
                            <a:noFill/>
                          </a:ln>
                          <a:solidFill>
                            <a:schemeClr val="tx1"/>
                          </a:solidFill>
                          <a:effectLst/>
                          <a:latin typeface="Arial" charset="0"/>
                        </a:rPr>
                        <a:t>Yes=1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800" b="1" i="0" u="none" strike="noStrike" cap="none" normalizeH="0" baseline="0" smtClean="0">
                          <a:ln>
                            <a:noFill/>
                          </a:ln>
                          <a:solidFill>
                            <a:schemeClr val="tx1"/>
                          </a:solidFill>
                          <a:effectLst/>
                          <a:latin typeface="Arial" charset="0"/>
                        </a:rPr>
                        <a:t>1/52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800" b="1" i="0" u="none" strike="noStrike" cap="none" normalizeH="0" baseline="0" smtClean="0">
                          <a:ln>
                            <a:noFill/>
                          </a:ln>
                          <a:solidFill>
                            <a:schemeClr val="tx1"/>
                          </a:solidFill>
                          <a:effectLst/>
                          <a:latin typeface="Arial" charset="0"/>
                        </a:rPr>
                        <a:t>12/52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800" b="1" i="0" u="none" strike="noStrike" cap="none" normalizeH="0" baseline="0" smtClean="0">
                          <a:ln>
                            <a:noFill/>
                          </a:ln>
                          <a:solidFill>
                            <a:schemeClr val="tx1"/>
                          </a:solidFill>
                          <a:effectLst/>
                          <a:latin typeface="Arial" charset="0"/>
                        </a:rPr>
                        <a:t>13/52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5300">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800" b="1" i="0" u="none" strike="noStrike" cap="none" normalizeH="0" baseline="0" smtClean="0">
                          <a:ln>
                            <a:noFill/>
                          </a:ln>
                          <a:solidFill>
                            <a:schemeClr val="tx1"/>
                          </a:solidFill>
                          <a:effectLst/>
                          <a:latin typeface="Arial" charset="0"/>
                        </a:rPr>
                        <a:t>No=0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800" b="1" i="0" u="none" strike="noStrike" cap="none" normalizeH="0" baseline="0" smtClean="0">
                          <a:ln>
                            <a:noFill/>
                          </a:ln>
                          <a:solidFill>
                            <a:schemeClr val="tx1"/>
                          </a:solidFill>
                          <a:effectLst/>
                          <a:latin typeface="Arial" charset="0"/>
                        </a:rPr>
                        <a:t>3/52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800" b="1" i="0" u="none" strike="noStrike" cap="none" normalizeH="0" baseline="0" smtClean="0">
                          <a:ln>
                            <a:noFill/>
                          </a:ln>
                          <a:solidFill>
                            <a:schemeClr val="tx1"/>
                          </a:solidFill>
                          <a:effectLst/>
                          <a:latin typeface="Arial" charset="0"/>
                        </a:rPr>
                        <a:t>36/52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800" b="1" i="0" u="none" strike="noStrike" cap="none" normalizeH="0" baseline="0" smtClean="0">
                          <a:ln>
                            <a:noFill/>
                          </a:ln>
                          <a:solidFill>
                            <a:schemeClr val="tx1"/>
                          </a:solidFill>
                          <a:effectLst/>
                          <a:latin typeface="Arial" charset="0"/>
                        </a:rPr>
                        <a:t>39/52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5300">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800" b="1" i="0" u="none" strike="noStrike" cap="none" normalizeH="0" baseline="0" smtClean="0">
                          <a:ln>
                            <a:noFill/>
                          </a:ln>
                          <a:solidFill>
                            <a:schemeClr val="tx1"/>
                          </a:solidFill>
                          <a:effectLst/>
                          <a:latin typeface="Arial"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800" b="1" i="0" u="none" strike="noStrike" cap="none" normalizeH="0" baseline="0" smtClean="0">
                          <a:ln>
                            <a:noFill/>
                          </a:ln>
                          <a:solidFill>
                            <a:schemeClr val="tx1"/>
                          </a:solidFill>
                          <a:effectLst/>
                          <a:latin typeface="Arial" charset="0"/>
                        </a:rPr>
                        <a:t>4/52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800" b="1" i="0" u="none" strike="noStrike" cap="none" normalizeH="0" baseline="0" smtClean="0">
                          <a:ln>
                            <a:noFill/>
                          </a:ln>
                          <a:solidFill>
                            <a:schemeClr val="tx1"/>
                          </a:solidFill>
                          <a:effectLst/>
                          <a:latin typeface="Arial" charset="0"/>
                        </a:rPr>
                        <a:t>48/52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1800" b="1" i="0" u="none" strike="noStrike" cap="none" normalizeH="0" baseline="0" smtClean="0">
                          <a:ln>
                            <a:noFill/>
                          </a:ln>
                          <a:solidFill>
                            <a:schemeClr val="tx1"/>
                          </a:solidFill>
                          <a:effectLst/>
                          <a:latin typeface="Arial" charset="0"/>
                        </a:rPr>
                        <a:t>52/52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20227" name="Text Box 67"/>
          <p:cNvSpPr txBox="1">
            <a:spLocks noChangeArrowheads="1"/>
          </p:cNvSpPr>
          <p:nvPr/>
        </p:nvSpPr>
        <p:spPr bwMode="auto">
          <a:xfrm>
            <a:off x="4495800" y="1752600"/>
            <a:ext cx="4267200" cy="16927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600" b="1"/>
              <a:t>P(Ace|Heart)   </a:t>
            </a:r>
            <a:r>
              <a:rPr lang="en-US" sz="1600" b="1" smtClean="0"/>
              <a:t>                        = </a:t>
            </a:r>
            <a:r>
              <a:rPr lang="en-US" sz="1600" b="1"/>
              <a:t>1/13</a:t>
            </a:r>
          </a:p>
          <a:p>
            <a:pPr>
              <a:spcBef>
                <a:spcPct val="50000"/>
              </a:spcBef>
            </a:pPr>
            <a:r>
              <a:rPr lang="en-US" sz="1600" b="1" smtClean="0"/>
              <a:t>P(Ace|Not-Heart</a:t>
            </a:r>
            <a:r>
              <a:rPr lang="en-US" sz="1600" b="1"/>
              <a:t>) </a:t>
            </a:r>
            <a:r>
              <a:rPr lang="en-US" sz="1600" b="1" smtClean="0"/>
              <a:t>                   =  3/39 </a:t>
            </a:r>
            <a:r>
              <a:rPr lang="en-US" sz="1600" b="1"/>
              <a:t>= 1/13</a:t>
            </a:r>
          </a:p>
          <a:p>
            <a:pPr>
              <a:spcBef>
                <a:spcPct val="50000"/>
              </a:spcBef>
            </a:pPr>
            <a:r>
              <a:rPr lang="en-US" sz="1600" b="1"/>
              <a:t>P(Ace)             </a:t>
            </a:r>
            <a:r>
              <a:rPr lang="en-US" sz="1600" b="1" smtClean="0"/>
              <a:t>                        = </a:t>
            </a:r>
            <a:r>
              <a:rPr lang="en-US" sz="1600" b="1"/>
              <a:t>4/52 </a:t>
            </a:r>
            <a:r>
              <a:rPr lang="en-US" sz="1600" b="1" smtClean="0"/>
              <a:t>= </a:t>
            </a:r>
            <a:r>
              <a:rPr lang="en-US" sz="1600" b="1"/>
              <a:t>1/13</a:t>
            </a:r>
          </a:p>
          <a:p>
            <a:pPr>
              <a:spcBef>
                <a:spcPct val="50000"/>
              </a:spcBef>
            </a:pPr>
            <a:r>
              <a:rPr lang="en-US" sz="1600" b="1"/>
              <a:t>P(Ace) does not depend on whether the card is a heart or not.</a:t>
            </a:r>
          </a:p>
        </p:txBody>
      </p:sp>
      <p:sp>
        <p:nvSpPr>
          <p:cNvPr id="220228" name="Text Box 68"/>
          <p:cNvSpPr txBox="1">
            <a:spLocks noChangeArrowheads="1"/>
          </p:cNvSpPr>
          <p:nvPr/>
        </p:nvSpPr>
        <p:spPr bwMode="auto">
          <a:xfrm>
            <a:off x="4495800" y="3429000"/>
            <a:ext cx="3962400" cy="16927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600" b="1"/>
              <a:t>P(Heart|Ace)   </a:t>
            </a:r>
            <a:r>
              <a:rPr lang="en-US" sz="1600" b="1" smtClean="0"/>
              <a:t>                           </a:t>
            </a:r>
            <a:r>
              <a:rPr lang="en-US" sz="1600" b="1"/>
              <a:t>= 1/4</a:t>
            </a:r>
          </a:p>
          <a:p>
            <a:pPr>
              <a:spcBef>
                <a:spcPct val="50000"/>
              </a:spcBef>
            </a:pPr>
            <a:r>
              <a:rPr lang="en-US" sz="1600" b="1" smtClean="0"/>
              <a:t>P(Heart|Not-Ace</a:t>
            </a:r>
            <a:r>
              <a:rPr lang="en-US" sz="1600" b="1"/>
              <a:t>) </a:t>
            </a:r>
            <a:r>
              <a:rPr lang="en-US" sz="1600" b="1" smtClean="0"/>
              <a:t>        = 12/48  = 1/4</a:t>
            </a:r>
            <a:endParaRPr lang="en-US" sz="1600" b="1"/>
          </a:p>
          <a:p>
            <a:pPr>
              <a:spcBef>
                <a:spcPct val="50000"/>
              </a:spcBef>
            </a:pPr>
            <a:r>
              <a:rPr lang="en-US" sz="1600" b="1"/>
              <a:t>P(Heart)           </a:t>
            </a:r>
            <a:r>
              <a:rPr lang="en-US" sz="1600" b="1" smtClean="0"/>
              <a:t>             = </a:t>
            </a:r>
            <a:r>
              <a:rPr lang="en-US" sz="1600" b="1"/>
              <a:t>13/52   </a:t>
            </a:r>
            <a:r>
              <a:rPr lang="en-US" sz="1600" b="1" smtClean="0"/>
              <a:t>= </a:t>
            </a:r>
            <a:r>
              <a:rPr lang="en-US" sz="1600" b="1"/>
              <a:t>1/4</a:t>
            </a:r>
          </a:p>
          <a:p>
            <a:pPr>
              <a:spcBef>
                <a:spcPct val="50000"/>
              </a:spcBef>
            </a:pPr>
            <a:r>
              <a:rPr lang="en-US" sz="1600" b="1"/>
              <a:t>P(Heart) does not depend on whether the card is an ace or not.</a:t>
            </a:r>
          </a:p>
        </p:txBody>
      </p:sp>
      <p:sp>
        <p:nvSpPr>
          <p:cNvPr id="220229" name="Text Box 69"/>
          <p:cNvSpPr txBox="1">
            <a:spLocks noChangeArrowheads="1"/>
          </p:cNvSpPr>
          <p:nvPr/>
        </p:nvSpPr>
        <p:spPr bwMode="auto">
          <a:xfrm>
            <a:off x="609600" y="1828800"/>
            <a:ext cx="3733800" cy="647700"/>
          </a:xfrm>
          <a:prstGeom prst="rect">
            <a:avLst/>
          </a:prstGeom>
          <a:noFill/>
          <a:ln w="63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One card is drawn randomly from a deck of 52 cards</a:t>
            </a:r>
          </a:p>
        </p:txBody>
      </p:sp>
      <p:sp>
        <p:nvSpPr>
          <p:cNvPr id="7" name="TextBox 6"/>
          <p:cNvSpPr txBox="1"/>
          <p:nvPr/>
        </p:nvSpPr>
        <p:spPr>
          <a:xfrm>
            <a:off x="609600" y="5326559"/>
            <a:ext cx="8305800" cy="769441"/>
          </a:xfrm>
          <a:prstGeom prst="rect">
            <a:avLst/>
          </a:prstGeom>
          <a:solidFill>
            <a:srgbClr val="FFC000">
              <a:alpha val="23922"/>
            </a:srgbClr>
          </a:solidFill>
          <a:ln w="28575">
            <a:solidFill>
              <a:schemeClr val="tx1"/>
            </a:solidFill>
          </a:ln>
        </p:spPr>
        <p:txBody>
          <a:bodyPr wrap="square" rtlCol="0">
            <a:spAutoFit/>
          </a:bodyPr>
          <a:lstStyle/>
          <a:p>
            <a:r>
              <a:rPr lang="en-US" smtClean="0"/>
              <a:t>A Theorem:  For </a:t>
            </a:r>
            <a:r>
              <a:rPr lang="en-US"/>
              <a:t>two </a:t>
            </a:r>
            <a:r>
              <a:rPr lang="en-US" smtClean="0"/>
              <a:t>independent random </a:t>
            </a:r>
            <a:r>
              <a:rPr lang="en-US"/>
              <a:t>variables,  </a:t>
            </a:r>
            <a:r>
              <a:rPr lang="en-US" smtClean="0"/>
              <a:t>P(X,Y</a:t>
            </a:r>
            <a:r>
              <a:rPr lang="en-US"/>
              <a:t>)</a:t>
            </a:r>
            <a:r>
              <a:rPr lang="en-US">
                <a:solidFill>
                  <a:srgbClr val="FF0000"/>
                </a:solidFill>
              </a:rPr>
              <a:t> </a:t>
            </a:r>
            <a:r>
              <a:rPr lang="en-US"/>
              <a:t>=</a:t>
            </a:r>
            <a:r>
              <a:rPr lang="en-US">
                <a:solidFill>
                  <a:srgbClr val="FF0000"/>
                </a:solidFill>
              </a:rPr>
              <a:t> </a:t>
            </a:r>
            <a:r>
              <a:rPr lang="en-US" smtClean="0">
                <a:solidFill>
                  <a:srgbClr val="FF0000"/>
                </a:solidFill>
              </a:rPr>
              <a:t>P(X) </a:t>
            </a:r>
            <a:r>
              <a:rPr lang="en-US">
                <a:solidFill>
                  <a:srgbClr val="0000FF"/>
                </a:solidFill>
              </a:rPr>
              <a:t>P(Y</a:t>
            </a:r>
            <a:r>
              <a:rPr lang="en-US" smtClean="0">
                <a:solidFill>
                  <a:srgbClr val="0000FF"/>
                </a:solidFill>
              </a:rPr>
              <a:t>)</a:t>
            </a:r>
          </a:p>
          <a:p>
            <a:endParaRPr lang="en-US" sz="800">
              <a:solidFill>
                <a:srgbClr val="0000FF"/>
              </a:solidFill>
            </a:endParaRPr>
          </a:p>
          <a:p>
            <a:pPr>
              <a:buFont typeface="Wingdings" pitchFamily="2" charset="2"/>
              <a:buNone/>
            </a:pPr>
            <a:r>
              <a:rPr lang="en-US" smtClean="0">
                <a:solidFill>
                  <a:srgbClr val="0000FF"/>
                </a:solidFill>
              </a:rPr>
              <a:t>                P(Ace, Heart) </a:t>
            </a:r>
            <a:r>
              <a:rPr lang="en-US">
                <a:solidFill>
                  <a:srgbClr val="0000FF"/>
                </a:solidFill>
              </a:rPr>
              <a:t>= </a:t>
            </a:r>
            <a:r>
              <a:rPr lang="en-US" smtClean="0">
                <a:solidFill>
                  <a:srgbClr val="0000FF"/>
                </a:solidFill>
              </a:rPr>
              <a:t>P(Ace)P(Heart)  =   1/13 </a:t>
            </a:r>
            <a:r>
              <a:rPr lang="en-US">
                <a:solidFill>
                  <a:srgbClr val="0000FF"/>
                </a:solidFill>
              </a:rPr>
              <a:t>x </a:t>
            </a:r>
            <a:r>
              <a:rPr lang="en-US" smtClean="0">
                <a:solidFill>
                  <a:srgbClr val="0000FF"/>
                </a:solidFill>
              </a:rPr>
              <a:t>1/4 </a:t>
            </a:r>
            <a:r>
              <a:rPr lang="en-US">
                <a:solidFill>
                  <a:srgbClr val="0000FF"/>
                </a:solidFill>
              </a:rPr>
              <a:t>= </a:t>
            </a:r>
            <a:r>
              <a:rPr lang="en-US" smtClean="0">
                <a:solidFill>
                  <a:srgbClr val="0000FF"/>
                </a:solidFill>
              </a:rPr>
              <a:t>1/52</a:t>
            </a:r>
            <a:endParaRPr lang="en-US">
              <a:solidFill>
                <a:srgbClr val="0000FF"/>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62000" y="990600"/>
            <a:ext cx="8229600" cy="530225"/>
          </a:xfrm>
        </p:spPr>
        <p:txBody>
          <a:bodyPr/>
          <a:lstStyle/>
          <a:p>
            <a:r>
              <a:rPr lang="en-US" smtClean="0"/>
              <a:t>Covariation and Expected Value</a:t>
            </a:r>
            <a:endParaRPr lang="en-US"/>
          </a:p>
        </p:txBody>
      </p:sp>
      <p:sp>
        <p:nvSpPr>
          <p:cNvPr id="6" name="Content Placeholder 5"/>
          <p:cNvSpPr>
            <a:spLocks noGrp="1"/>
          </p:cNvSpPr>
          <p:nvPr>
            <p:ph idx="1"/>
          </p:nvPr>
        </p:nvSpPr>
        <p:spPr>
          <a:xfrm>
            <a:off x="609600" y="1676400"/>
            <a:ext cx="8077200" cy="4114800"/>
          </a:xfrm>
        </p:spPr>
        <p:txBody>
          <a:bodyPr/>
          <a:lstStyle/>
          <a:p>
            <a:r>
              <a:rPr lang="en-US" sz="2000" smtClean="0"/>
              <a:t>Pick 10,325 </a:t>
            </a:r>
            <a:r>
              <a:rPr lang="en-US" sz="2000" b="1" smtClean="0">
                <a:solidFill>
                  <a:srgbClr val="0000FF"/>
                </a:solidFill>
              </a:rPr>
              <a:t>people</a:t>
            </a:r>
            <a:r>
              <a:rPr lang="en-US" sz="2000" smtClean="0"/>
              <a:t> at random from the population.  Predict how many will be color blind:  10,325 x .0275  =  284</a:t>
            </a:r>
            <a:br>
              <a:rPr lang="en-US" sz="2000" smtClean="0"/>
            </a:br>
            <a:endParaRPr lang="en-US" sz="2000" smtClean="0"/>
          </a:p>
          <a:p>
            <a:r>
              <a:rPr lang="en-US" sz="2000" smtClean="0"/>
              <a:t>Pick 10,325 </a:t>
            </a:r>
            <a:r>
              <a:rPr lang="en-US" sz="2000" b="1" smtClean="0">
                <a:solidFill>
                  <a:srgbClr val="0000FF"/>
                </a:solidFill>
              </a:rPr>
              <a:t>MEN</a:t>
            </a:r>
            <a:r>
              <a:rPr lang="en-US" sz="2000" smtClean="0"/>
              <a:t> at random from the population.  Predict how many will be color blind:  10,325 x .05 = 516</a:t>
            </a:r>
            <a:br>
              <a:rPr lang="en-US" sz="2000" smtClean="0"/>
            </a:br>
            <a:endParaRPr lang="en-US" sz="2000" smtClean="0"/>
          </a:p>
          <a:p>
            <a:r>
              <a:rPr lang="en-US" sz="2000" smtClean="0"/>
              <a:t>Pick 10,325 </a:t>
            </a:r>
            <a:r>
              <a:rPr lang="en-US" sz="2000" b="1" smtClean="0">
                <a:solidFill>
                  <a:srgbClr val="0000FF"/>
                </a:solidFill>
              </a:rPr>
              <a:t>WOMEN</a:t>
            </a:r>
            <a:r>
              <a:rPr lang="en-US" sz="2000" smtClean="0"/>
              <a:t> at random from the population.  Predict how many will be color blind:  10,325 x .005 = 52</a:t>
            </a:r>
          </a:p>
          <a:p>
            <a:endParaRPr lang="en-US" sz="2000"/>
          </a:p>
          <a:p>
            <a:r>
              <a:rPr lang="en-US" sz="2000" b="1" smtClean="0">
                <a:solidFill>
                  <a:srgbClr val="0000FF"/>
                </a:solidFill>
              </a:rPr>
              <a:t>The expected number of color blind people, given gender, depends on gender.</a:t>
            </a:r>
          </a:p>
          <a:p>
            <a:r>
              <a:rPr lang="en-US" sz="2000" b="1" smtClean="0">
                <a:solidFill>
                  <a:srgbClr val="0000FF"/>
                </a:solidFill>
              </a:rPr>
              <a:t>Color Blindness </a:t>
            </a:r>
            <a:r>
              <a:rPr lang="en-US" sz="2000" b="1" smtClean="0">
                <a:solidFill>
                  <a:srgbClr val="FF0000"/>
                </a:solidFill>
              </a:rPr>
              <a:t>covaries</a:t>
            </a:r>
            <a:r>
              <a:rPr lang="en-US" sz="2000" b="1" smtClean="0">
                <a:solidFill>
                  <a:srgbClr val="0000FF"/>
                </a:solidFill>
              </a:rPr>
              <a:t> with Gender</a:t>
            </a:r>
            <a:endParaRPr lang="en-US" sz="2000" b="1">
              <a:solidFill>
                <a:srgbClr val="0000FF"/>
              </a:solidFill>
            </a:endParaRPr>
          </a:p>
        </p:txBody>
      </p:sp>
    </p:spTree>
    <p:extLst>
      <p:ext uri="{BB962C8B-B14F-4D97-AF65-F5344CB8AC3E}">
        <p14:creationId xmlns:p14="http://schemas.microsoft.com/office/powerpoint/2010/main" xmlns="" val="2395737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39825"/>
          </a:xfrm>
        </p:spPr>
        <p:txBody>
          <a:bodyPr/>
          <a:lstStyle/>
          <a:p>
            <a:r>
              <a:rPr lang="en-US" sz="2800" smtClean="0"/>
              <a:t>Positive Covariation: The distribution of </a:t>
            </a:r>
            <a:br>
              <a:rPr lang="en-US" sz="2800" smtClean="0"/>
            </a:br>
            <a:r>
              <a:rPr lang="en-US" sz="2800" smtClean="0"/>
              <a:t>one variable depends on another variable.</a:t>
            </a:r>
            <a:endParaRPr lang="en-US" sz="2800"/>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1676400"/>
            <a:ext cx="4246919" cy="2133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7200" y="3851939"/>
            <a:ext cx="4496403" cy="224406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extBox 4"/>
          <p:cNvSpPr txBox="1"/>
          <p:nvPr/>
        </p:nvSpPr>
        <p:spPr>
          <a:xfrm>
            <a:off x="4876800" y="2057400"/>
            <a:ext cx="3581400" cy="923330"/>
          </a:xfrm>
          <a:prstGeom prst="rect">
            <a:avLst/>
          </a:prstGeom>
          <a:noFill/>
        </p:spPr>
        <p:txBody>
          <a:bodyPr wrap="square" rtlCol="0">
            <a:spAutoFit/>
          </a:bodyPr>
          <a:lstStyle/>
          <a:p>
            <a:r>
              <a:rPr lang="en-US" smtClean="0"/>
              <a:t>Distribution of fuel bills changes (moves upward) as the number of rooms changes (increases).</a:t>
            </a:r>
            <a:endParaRPr lang="en-US"/>
          </a:p>
        </p:txBody>
      </p:sp>
      <p:sp>
        <p:nvSpPr>
          <p:cNvPr id="6" name="TextBox 5"/>
          <p:cNvSpPr txBox="1"/>
          <p:nvPr/>
        </p:nvSpPr>
        <p:spPr>
          <a:xfrm>
            <a:off x="838200" y="4235305"/>
            <a:ext cx="2819400" cy="1477328"/>
          </a:xfrm>
          <a:prstGeom prst="rect">
            <a:avLst/>
          </a:prstGeom>
          <a:noFill/>
        </p:spPr>
        <p:txBody>
          <a:bodyPr wrap="square" rtlCol="0">
            <a:spAutoFit/>
          </a:bodyPr>
          <a:lstStyle/>
          <a:p>
            <a:r>
              <a:rPr lang="en-US" smtClean="0"/>
              <a:t>The per capita number of cars varies (positively) with per capita income. The relationship varies by country as well.</a:t>
            </a:r>
            <a:endParaRPr lang="en-US"/>
          </a:p>
        </p:txBody>
      </p:sp>
      <p:sp>
        <p:nvSpPr>
          <p:cNvPr id="7" name="Oval 6"/>
          <p:cNvSpPr/>
          <p:nvPr/>
        </p:nvSpPr>
        <p:spPr bwMode="auto">
          <a:xfrm rot="257208">
            <a:off x="5038702" y="4526174"/>
            <a:ext cx="304800" cy="836921"/>
          </a:xfrm>
          <a:prstGeom prst="ellipse">
            <a:avLst/>
          </a:prstGeom>
          <a:solidFill>
            <a:srgbClr val="99CC00">
              <a:alpha val="41961"/>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Oval 7"/>
          <p:cNvSpPr/>
          <p:nvPr/>
        </p:nvSpPr>
        <p:spPr bwMode="auto">
          <a:xfrm rot="4589790">
            <a:off x="6860605" y="4304467"/>
            <a:ext cx="542924" cy="2380943"/>
          </a:xfrm>
          <a:prstGeom prst="ellipse">
            <a:avLst/>
          </a:prstGeom>
          <a:solidFill>
            <a:srgbClr val="99CC00">
              <a:alpha val="41961"/>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42927639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838200" y="685800"/>
            <a:ext cx="2895600" cy="1981200"/>
          </a:xfrm>
        </p:spPr>
        <p:txBody>
          <a:bodyPr/>
          <a:lstStyle/>
          <a:p>
            <a:pPr algn="l"/>
            <a:r>
              <a:rPr lang="en-US" sz="1800" b="0" smtClean="0"/>
              <a:t>Application – Legal Case Mix:  Two kinds of cases show up each month, real estate (</a:t>
            </a:r>
            <a:r>
              <a:rPr lang="en-US" sz="1800" b="0" smtClean="0"/>
              <a:t>R=0,1,2) </a:t>
            </a:r>
            <a:r>
              <a:rPr lang="en-US" sz="1800" b="0" smtClean="0"/>
              <a:t>and financial (</a:t>
            </a:r>
            <a:r>
              <a:rPr lang="en-US" sz="1800" b="0" smtClean="0"/>
              <a:t>F=0,1) </a:t>
            </a:r>
            <a:r>
              <a:rPr lang="en-US" sz="1800" b="0" smtClean="0"/>
              <a:t>(sometimes together, usually separately).</a:t>
            </a:r>
            <a:endParaRPr lang="en-US" sz="1800" b="0"/>
          </a:p>
        </p:txBody>
      </p:sp>
      <p:sp>
        <p:nvSpPr>
          <p:cNvPr id="198720" name="Text Box 64"/>
          <p:cNvSpPr txBox="1">
            <a:spLocks noChangeArrowheads="1"/>
          </p:cNvSpPr>
          <p:nvPr/>
        </p:nvSpPr>
        <p:spPr bwMode="auto">
          <a:xfrm>
            <a:off x="3505200" y="4495800"/>
            <a:ext cx="5334000" cy="369332"/>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b="1">
                <a:solidFill>
                  <a:schemeClr val="bg1"/>
                </a:solidFill>
              </a:rPr>
              <a:t>Marginal Distribution for </a:t>
            </a:r>
            <a:r>
              <a:rPr lang="en-US" b="1" smtClean="0">
                <a:solidFill>
                  <a:schemeClr val="bg1"/>
                </a:solidFill>
              </a:rPr>
              <a:t>Real Estate Cases</a:t>
            </a:r>
            <a:endParaRPr lang="en-US" b="1">
              <a:solidFill>
                <a:schemeClr val="bg1"/>
              </a:solidFill>
            </a:endParaRPr>
          </a:p>
        </p:txBody>
      </p:sp>
      <p:sp>
        <p:nvSpPr>
          <p:cNvPr id="198726" name="Text Box 70"/>
          <p:cNvSpPr txBox="1">
            <a:spLocks noChangeArrowheads="1"/>
          </p:cNvSpPr>
          <p:nvPr/>
        </p:nvSpPr>
        <p:spPr bwMode="auto">
          <a:xfrm>
            <a:off x="7239000" y="3295471"/>
            <a:ext cx="1600200" cy="1200329"/>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solidFill>
                  <a:schemeClr val="bg1"/>
                </a:solidFill>
              </a:rPr>
              <a:t>Marginal </a:t>
            </a:r>
            <a:br>
              <a:rPr lang="en-US" b="1">
                <a:solidFill>
                  <a:schemeClr val="bg1"/>
                </a:solidFill>
              </a:rPr>
            </a:br>
            <a:r>
              <a:rPr lang="en-US" b="1">
                <a:solidFill>
                  <a:schemeClr val="bg1"/>
                </a:solidFill>
              </a:rPr>
              <a:t>Distribution for </a:t>
            </a:r>
            <a:r>
              <a:rPr lang="en-US" b="1" smtClean="0">
                <a:solidFill>
                  <a:schemeClr val="bg1"/>
                </a:solidFill>
              </a:rPr>
              <a:t>Financial Cases</a:t>
            </a:r>
            <a:endParaRPr lang="en-US" b="1">
              <a:solidFill>
                <a:schemeClr val="bg1"/>
              </a:solidFill>
            </a:endParaRPr>
          </a:p>
        </p:txBody>
      </p:sp>
      <p:sp>
        <p:nvSpPr>
          <p:cNvPr id="9" name="Rectangle 3"/>
          <p:cNvSpPr txBox="1">
            <a:spLocks noChangeArrowheads="1"/>
          </p:cNvSpPr>
          <p:nvPr/>
        </p:nvSpPr>
        <p:spPr bwMode="auto">
          <a:xfrm>
            <a:off x="4114800" y="609600"/>
            <a:ext cx="3124200" cy="1066800"/>
          </a:xfrm>
          <a:prstGeom prst="rect">
            <a:avLst/>
          </a:prstGeom>
          <a:solidFill>
            <a:srgbClr val="000000">
              <a:alpha val="0"/>
            </a:srgbClr>
          </a:solid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Arial" pitchFamily="34" charset="0"/>
                <a:cs typeface="Arial" pitchFamily="34" charset="0"/>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Arial" pitchFamily="34" charset="0"/>
                <a:cs typeface="Arial" pitchFamily="34" charset="0"/>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Arial" pitchFamily="34" charset="0"/>
                <a:cs typeface="Arial" pitchFamily="34" charset="0"/>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a:lstStyle>
          <a:p>
            <a:pPr>
              <a:lnSpc>
                <a:spcPct val="90000"/>
              </a:lnSpc>
              <a:buFont typeface="Wingdings" pitchFamily="2" charset="2"/>
              <a:buNone/>
            </a:pPr>
            <a:r>
              <a:rPr lang="en-US" sz="1800" b="1" smtClean="0"/>
              <a:t>Joint Distribution</a:t>
            </a:r>
          </a:p>
          <a:p>
            <a:pPr>
              <a:lnSpc>
                <a:spcPct val="90000"/>
              </a:lnSpc>
              <a:buFont typeface="Wingdings" pitchFamily="2" charset="2"/>
              <a:buNone/>
            </a:pPr>
            <a:r>
              <a:rPr lang="en-US" sz="1800" b="1" smtClean="0"/>
              <a:t>   R = Real estate cases</a:t>
            </a:r>
          </a:p>
          <a:p>
            <a:pPr>
              <a:lnSpc>
                <a:spcPct val="90000"/>
              </a:lnSpc>
              <a:buFont typeface="Wingdings" pitchFamily="2" charset="2"/>
              <a:buNone/>
            </a:pPr>
            <a:r>
              <a:rPr lang="en-US" sz="1800" b="1" smtClean="0"/>
              <a:t>   F = Financial cases</a:t>
            </a:r>
            <a:endParaRPr lang="en-US" sz="1800"/>
          </a:p>
        </p:txBody>
      </p:sp>
      <p:sp>
        <p:nvSpPr>
          <p:cNvPr id="10" name="TextBox 9"/>
          <p:cNvSpPr txBox="1"/>
          <p:nvPr/>
        </p:nvSpPr>
        <p:spPr>
          <a:xfrm>
            <a:off x="3276600" y="3018472"/>
            <a:ext cx="4038600" cy="1477328"/>
          </a:xfrm>
          <a:prstGeom prst="rect">
            <a:avLst/>
          </a:prstGeom>
          <a:noFill/>
        </p:spPr>
        <p:txBody>
          <a:bodyPr wrap="square" rtlCol="0">
            <a:spAutoFit/>
          </a:bodyPr>
          <a:lstStyle/>
          <a:p>
            <a:r>
              <a:rPr lang="en-US" smtClean="0"/>
              <a:t>                         Real Estate</a:t>
            </a:r>
          </a:p>
          <a:p>
            <a:r>
              <a:rPr lang="en-US" smtClean="0"/>
              <a:t>  Finance           0        1        2    Total</a:t>
            </a:r>
          </a:p>
          <a:p>
            <a:r>
              <a:rPr lang="en-US" smtClean="0"/>
              <a:t>               0      .15      .10    .05      .30</a:t>
            </a:r>
          </a:p>
          <a:p>
            <a:r>
              <a:rPr lang="en-US" smtClean="0"/>
              <a:t>               1      .30      .20    .20      .70</a:t>
            </a:r>
          </a:p>
          <a:p>
            <a:r>
              <a:rPr lang="en-US" smtClean="0"/>
              <a:t>          Total      .45      .30   .25     1.00</a:t>
            </a:r>
            <a:endParaRPr lang="en-US"/>
          </a:p>
        </p:txBody>
      </p:sp>
      <p:sp>
        <p:nvSpPr>
          <p:cNvPr id="11" name="Text Box 66"/>
          <p:cNvSpPr txBox="1">
            <a:spLocks noChangeArrowheads="1"/>
          </p:cNvSpPr>
          <p:nvPr/>
        </p:nvSpPr>
        <p:spPr bwMode="auto">
          <a:xfrm>
            <a:off x="3276600" y="5029200"/>
            <a:ext cx="5638800" cy="708025"/>
          </a:xfrm>
          <a:prstGeom prst="rect">
            <a:avLst/>
          </a:prstGeom>
          <a:noFill/>
          <a:ln w="63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sz="2000" b="1"/>
              <a:t>Note that marginal probabilities are obtained by summing across</a:t>
            </a:r>
            <a:r>
              <a:rPr lang="en-US" sz="2000" b="1">
                <a:solidFill>
                  <a:schemeClr val="tx2"/>
                </a:solidFill>
              </a:rPr>
              <a:t> </a:t>
            </a:r>
            <a:r>
              <a:rPr lang="en-US" sz="2000" b="1"/>
              <a:t>or</a:t>
            </a:r>
            <a:r>
              <a:rPr lang="en-US" sz="2000" b="1">
                <a:solidFill>
                  <a:schemeClr val="tx2"/>
                </a:solidFill>
              </a:rPr>
              <a:t> </a:t>
            </a:r>
            <a:r>
              <a:rPr lang="en-US" sz="2000" b="1">
                <a:solidFill>
                  <a:srgbClr val="0000FF"/>
                </a:solidFill>
              </a:rPr>
              <a:t>down</a:t>
            </a:r>
            <a:r>
              <a:rPr lang="en-US" sz="2000" b="1">
                <a:solidFill>
                  <a:schemeClr val="tx2"/>
                </a:solidFill>
              </a:rPr>
              <a:t>.</a:t>
            </a:r>
          </a:p>
        </p:txBody>
      </p:sp>
      <p:sp>
        <p:nvSpPr>
          <p:cNvPr id="12" name="Text Box 65"/>
          <p:cNvSpPr txBox="1">
            <a:spLocks noChangeArrowheads="1"/>
          </p:cNvSpPr>
          <p:nvPr/>
        </p:nvSpPr>
        <p:spPr bwMode="auto">
          <a:xfrm>
            <a:off x="4114800" y="1752600"/>
            <a:ext cx="3124200" cy="860425"/>
          </a:xfrm>
          <a:prstGeom prst="rect">
            <a:avLst/>
          </a:prstGeom>
          <a:solidFill>
            <a:srgbClr val="92D050">
              <a:alpha val="23137"/>
            </a:srgbClr>
          </a:solidFill>
          <a:ln w="63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sz="2000" b="1"/>
              <a:t>Joint probabilities are</a:t>
            </a:r>
          </a:p>
          <a:p>
            <a:pPr>
              <a:spcBef>
                <a:spcPct val="50000"/>
              </a:spcBef>
            </a:pPr>
            <a:r>
              <a:rPr lang="en-US" sz="2000" b="1" smtClean="0"/>
              <a:t>Prob(F=f </a:t>
            </a:r>
            <a:r>
              <a:rPr lang="en-US" sz="2000" b="1"/>
              <a:t>and </a:t>
            </a:r>
            <a:r>
              <a:rPr lang="en-US" sz="2000" b="1" smtClean="0"/>
              <a:t>R=r)</a:t>
            </a:r>
            <a:endParaRPr lang="en-US" sz="2000" b="1"/>
          </a:p>
        </p:txBody>
      </p:sp>
      <p:sp>
        <p:nvSpPr>
          <p:cNvPr id="13" name="Rectangle 12"/>
          <p:cNvSpPr/>
          <p:nvPr/>
        </p:nvSpPr>
        <p:spPr bwMode="auto">
          <a:xfrm>
            <a:off x="4648200" y="3581400"/>
            <a:ext cx="1905000" cy="609600"/>
          </a:xfrm>
          <a:prstGeom prst="rect">
            <a:avLst/>
          </a:prstGeom>
          <a:solidFill>
            <a:srgbClr val="99CC00">
              <a:alpha val="23137"/>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1447800" y="228600"/>
            <a:ext cx="7010400" cy="650875"/>
          </a:xfrm>
        </p:spPr>
        <p:txBody>
          <a:bodyPr/>
          <a:lstStyle/>
          <a:p>
            <a:r>
              <a:rPr lang="en-US" smtClean="0"/>
              <a:t>Legal Services Case </a:t>
            </a:r>
            <a:r>
              <a:rPr lang="en-US"/>
              <a:t>Mix</a:t>
            </a:r>
          </a:p>
        </p:txBody>
      </p:sp>
      <p:sp>
        <p:nvSpPr>
          <p:cNvPr id="217154" name="Text Box 66"/>
          <p:cNvSpPr txBox="1">
            <a:spLocks noChangeArrowheads="1"/>
          </p:cNvSpPr>
          <p:nvPr/>
        </p:nvSpPr>
        <p:spPr bwMode="auto">
          <a:xfrm>
            <a:off x="2590800" y="2674938"/>
            <a:ext cx="4953000" cy="373062"/>
          </a:xfrm>
          <a:prstGeom prst="rect">
            <a:avLst/>
          </a:prstGeom>
          <a:solidFill>
            <a:srgbClr val="FF0000"/>
          </a:solidFill>
          <a:ln w="635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b="1">
                <a:solidFill>
                  <a:srgbClr val="FFFFFF"/>
                </a:solidFill>
              </a:rPr>
              <a:t>Probabilities for </a:t>
            </a:r>
            <a:r>
              <a:rPr lang="en-US" b="1" smtClean="0">
                <a:solidFill>
                  <a:srgbClr val="FFFFFF"/>
                </a:solidFill>
              </a:rPr>
              <a:t>R </a:t>
            </a:r>
            <a:r>
              <a:rPr lang="en-US" b="1">
                <a:solidFill>
                  <a:srgbClr val="FFFFFF"/>
                </a:solidFill>
              </a:rPr>
              <a:t>given the value of F</a:t>
            </a:r>
          </a:p>
        </p:txBody>
      </p:sp>
      <p:pic>
        <p:nvPicPr>
          <p:cNvPr id="215041" name="Picture 1"/>
          <p:cNvPicPr>
            <a:picLocks noChangeAspect="1" noChangeArrowheads="1"/>
          </p:cNvPicPr>
          <p:nvPr/>
        </p:nvPicPr>
        <p:blipFill>
          <a:blip r:embed="rId3"/>
          <a:srcRect/>
          <a:stretch>
            <a:fillRect/>
          </a:stretch>
        </p:blipFill>
        <p:spPr bwMode="auto">
          <a:xfrm>
            <a:off x="2514600" y="838200"/>
            <a:ext cx="5124450" cy="1819275"/>
          </a:xfrm>
          <a:prstGeom prst="rect">
            <a:avLst/>
          </a:prstGeom>
          <a:noFill/>
          <a:ln w="9525">
            <a:noFill/>
            <a:miter lim="800000"/>
            <a:headEnd/>
            <a:tailEnd/>
          </a:ln>
          <a:effectLst/>
        </p:spPr>
      </p:pic>
      <p:sp>
        <p:nvSpPr>
          <p:cNvPr id="15" name="TextBox 14"/>
          <p:cNvSpPr txBox="1"/>
          <p:nvPr/>
        </p:nvSpPr>
        <p:spPr>
          <a:xfrm>
            <a:off x="2590800" y="2971800"/>
            <a:ext cx="5791200" cy="1200329"/>
          </a:xfrm>
          <a:prstGeom prst="rect">
            <a:avLst/>
          </a:prstGeom>
          <a:noFill/>
        </p:spPr>
        <p:txBody>
          <a:bodyPr wrap="square" rtlCol="0">
            <a:spAutoFit/>
          </a:bodyPr>
          <a:lstStyle/>
          <a:p>
            <a:r>
              <a:rPr lang="en-US" smtClean="0"/>
              <a:t>Distribution of R|F=0	Distribution of R|F=1</a:t>
            </a:r>
          </a:p>
          <a:p>
            <a:r>
              <a:rPr lang="en-US" smtClean="0"/>
              <a:t>P(R=0|F=0)=.15/.30=.50	P(R=0|F=1)=.30/.70=.43</a:t>
            </a:r>
          </a:p>
          <a:p>
            <a:r>
              <a:rPr lang="en-US" smtClean="0"/>
              <a:t>P(R=1|F=0)=.10/.30=.33	P(R=1|F=1)=.20/.70=.285</a:t>
            </a:r>
          </a:p>
          <a:p>
            <a:r>
              <a:rPr lang="en-US" smtClean="0"/>
              <a:t>P(R=2|F=0)=.05/.30=.17	P(R=2|F=1)=.20/.70=.285</a:t>
            </a:r>
            <a:endParaRPr lang="en-US" smtClean="0"/>
          </a:p>
        </p:txBody>
      </p:sp>
      <p:sp>
        <p:nvSpPr>
          <p:cNvPr id="16" name="Rectangle 3"/>
          <p:cNvSpPr>
            <a:spLocks noGrp="1" noChangeArrowheads="1"/>
          </p:cNvSpPr>
          <p:nvPr>
            <p:ph type="body" sz="half" idx="1"/>
          </p:nvPr>
        </p:nvSpPr>
        <p:spPr>
          <a:xfrm>
            <a:off x="381000" y="4495800"/>
            <a:ext cx="8534400" cy="1143000"/>
          </a:xfrm>
        </p:spPr>
        <p:txBody>
          <a:bodyPr/>
          <a:lstStyle/>
          <a:p>
            <a:pPr>
              <a:lnSpc>
                <a:spcPct val="80000"/>
              </a:lnSpc>
            </a:pPr>
            <a:r>
              <a:rPr lang="en-US" sz="1700" b="1"/>
              <a:t>The probability distribution of Real estate </a:t>
            </a:r>
            <a:r>
              <a:rPr lang="en-US" sz="1700" b="1" smtClean="0"/>
              <a:t>cases (R) </a:t>
            </a:r>
            <a:r>
              <a:rPr lang="en-US" sz="1700" b="1"/>
              <a:t>given </a:t>
            </a:r>
            <a:r>
              <a:rPr lang="en-US" sz="1700" b="1" smtClean="0"/>
              <a:t>Financial cases (F) varies </a:t>
            </a:r>
            <a:r>
              <a:rPr lang="en-US" sz="1700" b="1"/>
              <a:t>with the number of Financial </a:t>
            </a:r>
            <a:r>
              <a:rPr lang="en-US" sz="1700" b="1" smtClean="0"/>
              <a:t>cases (0 or 1).</a:t>
            </a:r>
            <a:endParaRPr lang="en-US" sz="1700" b="1" smtClean="0"/>
          </a:p>
          <a:p>
            <a:pPr>
              <a:lnSpc>
                <a:spcPct val="80000"/>
              </a:lnSpc>
            </a:pPr>
            <a:r>
              <a:rPr lang="en-US" sz="1700" b="1" smtClean="0">
                <a:solidFill>
                  <a:srgbClr val="0000FF"/>
                </a:solidFill>
              </a:rPr>
              <a:t>The </a:t>
            </a:r>
            <a:r>
              <a:rPr lang="en-US" sz="1700" b="1">
                <a:solidFill>
                  <a:srgbClr val="0000FF"/>
                </a:solidFill>
              </a:rPr>
              <a:t>probability that </a:t>
            </a:r>
            <a:r>
              <a:rPr lang="en-US" sz="1700" b="1" smtClean="0">
                <a:solidFill>
                  <a:srgbClr val="0000FF"/>
                </a:solidFill>
              </a:rPr>
              <a:t>(</a:t>
            </a:r>
            <a:r>
              <a:rPr lang="en-US" sz="1700" b="1" smtClean="0">
                <a:solidFill>
                  <a:srgbClr val="0000FF"/>
                </a:solidFill>
              </a:rPr>
              <a:t>R=2)|</a:t>
            </a:r>
            <a:r>
              <a:rPr lang="en-US" sz="1700" b="1" smtClean="0">
                <a:solidFill>
                  <a:srgbClr val="0000FF"/>
                </a:solidFill>
              </a:rPr>
              <a:t>F </a:t>
            </a:r>
            <a:r>
              <a:rPr lang="en-US" sz="1700" b="1">
                <a:solidFill>
                  <a:srgbClr val="0000FF"/>
                </a:solidFill>
              </a:rPr>
              <a:t>goes up as </a:t>
            </a:r>
            <a:r>
              <a:rPr lang="en-US" sz="1700" b="1" smtClean="0">
                <a:solidFill>
                  <a:srgbClr val="0000FF"/>
                </a:solidFill>
              </a:rPr>
              <a:t>F increases </a:t>
            </a:r>
            <a:r>
              <a:rPr lang="en-US" sz="1700" b="1">
                <a:solidFill>
                  <a:srgbClr val="0000FF"/>
                </a:solidFill>
              </a:rPr>
              <a:t>from 0 to </a:t>
            </a:r>
            <a:r>
              <a:rPr lang="en-US" sz="1700" b="1" smtClean="0">
                <a:solidFill>
                  <a:srgbClr val="0000FF"/>
                </a:solidFill>
              </a:rPr>
              <a:t>1.</a:t>
            </a:r>
            <a:endParaRPr lang="en-US" sz="1700" b="1">
              <a:solidFill>
                <a:srgbClr val="0000FF"/>
              </a:solidFill>
            </a:endParaRPr>
          </a:p>
          <a:p>
            <a:pPr>
              <a:lnSpc>
                <a:spcPct val="80000"/>
              </a:lnSpc>
            </a:pPr>
            <a:r>
              <a:rPr lang="en-US" sz="1700" b="1" smtClean="0"/>
              <a:t>This means that the </a:t>
            </a:r>
            <a:r>
              <a:rPr lang="en-US" sz="1700" b="1"/>
              <a:t>variables are not independent.</a:t>
            </a:r>
          </a:p>
          <a:p>
            <a:pPr>
              <a:lnSpc>
                <a:spcPct val="80000"/>
              </a:lnSpc>
            </a:pPr>
            <a:endParaRPr lang="en-US" sz="1700" b="1"/>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81000" y="457200"/>
            <a:ext cx="8229600" cy="1139825"/>
          </a:xfrm>
        </p:spPr>
        <p:txBody>
          <a:bodyPr/>
          <a:lstStyle/>
          <a:p>
            <a:r>
              <a:rPr lang="en-US" sz="2400" smtClean="0"/>
              <a:t>(Linear) Regression of Bills on Rooms</a:t>
            </a:r>
            <a:endParaRPr lang="en-US" sz="2400"/>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1828800"/>
            <a:ext cx="8697352" cy="436944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Oval 3"/>
          <p:cNvSpPr/>
          <p:nvPr/>
        </p:nvSpPr>
        <p:spPr bwMode="auto">
          <a:xfrm>
            <a:off x="2326640" y="4622800"/>
            <a:ext cx="152400" cy="1524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Oval 7"/>
          <p:cNvSpPr/>
          <p:nvPr/>
        </p:nvSpPr>
        <p:spPr bwMode="auto">
          <a:xfrm>
            <a:off x="1407160" y="4856480"/>
            <a:ext cx="152400" cy="1524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Oval 8"/>
          <p:cNvSpPr/>
          <p:nvPr/>
        </p:nvSpPr>
        <p:spPr bwMode="auto">
          <a:xfrm>
            <a:off x="3230880" y="4343400"/>
            <a:ext cx="152400" cy="1524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Oval 9"/>
          <p:cNvSpPr/>
          <p:nvPr/>
        </p:nvSpPr>
        <p:spPr bwMode="auto">
          <a:xfrm>
            <a:off x="4135120" y="4084320"/>
            <a:ext cx="152400" cy="1524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Oval 10"/>
          <p:cNvSpPr/>
          <p:nvPr/>
        </p:nvSpPr>
        <p:spPr bwMode="auto">
          <a:xfrm>
            <a:off x="5029200" y="3810000"/>
            <a:ext cx="152400" cy="1524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2" name="Oval 11"/>
          <p:cNvSpPr/>
          <p:nvPr/>
        </p:nvSpPr>
        <p:spPr bwMode="auto">
          <a:xfrm>
            <a:off x="5943600" y="3540760"/>
            <a:ext cx="152400" cy="1524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3" name="Oval 12"/>
          <p:cNvSpPr/>
          <p:nvPr/>
        </p:nvSpPr>
        <p:spPr bwMode="auto">
          <a:xfrm>
            <a:off x="6858000" y="3276600"/>
            <a:ext cx="152400" cy="1524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4" name="Oval 13"/>
          <p:cNvSpPr/>
          <p:nvPr/>
        </p:nvSpPr>
        <p:spPr bwMode="auto">
          <a:xfrm>
            <a:off x="7772400" y="3022600"/>
            <a:ext cx="152400" cy="1524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5" name="Oval 14"/>
          <p:cNvSpPr/>
          <p:nvPr/>
        </p:nvSpPr>
        <p:spPr bwMode="auto">
          <a:xfrm>
            <a:off x="8666480" y="2763520"/>
            <a:ext cx="152400" cy="1524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16815707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1447800" y="609600"/>
            <a:ext cx="7010400" cy="1527175"/>
          </a:xfrm>
        </p:spPr>
        <p:txBody>
          <a:bodyPr/>
          <a:lstStyle/>
          <a:p>
            <a:r>
              <a:rPr lang="en-US"/>
              <a:t>Measuring How Variables Move Together: Covariance</a:t>
            </a:r>
          </a:p>
        </p:txBody>
      </p:sp>
      <p:graphicFrame>
        <p:nvGraphicFramePr>
          <p:cNvPr id="205828" name="Object 4"/>
          <p:cNvGraphicFramePr>
            <a:graphicFrameLocks noChangeAspect="1"/>
          </p:cNvGraphicFramePr>
          <p:nvPr>
            <p:extLst>
              <p:ext uri="{D42A27DB-BD31-4B8C-83A1-F6EECF244321}">
                <p14:modId xmlns:p14="http://schemas.microsoft.com/office/powerpoint/2010/main" xmlns="" val="2180164828"/>
              </p:ext>
            </p:extLst>
          </p:nvPr>
        </p:nvGraphicFramePr>
        <p:xfrm>
          <a:off x="529431" y="2514600"/>
          <a:ext cx="8161338" cy="572473"/>
        </p:xfrm>
        <a:graphic>
          <a:graphicData uri="http://schemas.openxmlformats.org/presentationml/2006/ole">
            <p:oleObj spid="_x0000_s205859" name="Equation" r:id="rId4" imgW="3809880" imgH="266400" progId="Equation.DSMT4">
              <p:embed/>
            </p:oleObj>
          </a:graphicData>
        </a:graphic>
      </p:graphicFrame>
      <p:sp>
        <p:nvSpPr>
          <p:cNvPr id="205829" name="Text Box 5"/>
          <p:cNvSpPr txBox="1">
            <a:spLocks noChangeArrowheads="1"/>
          </p:cNvSpPr>
          <p:nvPr/>
        </p:nvSpPr>
        <p:spPr bwMode="auto">
          <a:xfrm>
            <a:off x="1447800" y="3505200"/>
            <a:ext cx="6324600" cy="2308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400" b="1"/>
              <a:t>Covariance can be positive or negative</a:t>
            </a:r>
          </a:p>
          <a:p>
            <a:pPr>
              <a:spcBef>
                <a:spcPct val="50000"/>
              </a:spcBef>
            </a:pPr>
            <a:r>
              <a:rPr lang="en-US" sz="2400" b="1"/>
              <a:t>The measure will be positive if it is likely that Y is above its mean when X is above its mean.</a:t>
            </a:r>
          </a:p>
          <a:p>
            <a:pPr>
              <a:spcBef>
                <a:spcPct val="50000"/>
              </a:spcBef>
            </a:pPr>
            <a:r>
              <a:rPr lang="en-US" sz="2400" b="1"/>
              <a:t>It is usually denoted </a:t>
            </a:r>
            <a:r>
              <a:rPr lang="el-GR" sz="2400" b="1">
                <a:cs typeface="Arial" charset="0"/>
              </a:rPr>
              <a:t>σ</a:t>
            </a:r>
            <a:r>
              <a:rPr lang="en-US" sz="2400" b="1" baseline="-25000">
                <a:cs typeface="Arial" charset="0"/>
              </a:rPr>
              <a:t>XY</a:t>
            </a:r>
            <a:r>
              <a:rPr lang="en-US" sz="2400" b="1">
                <a:cs typeface="Arial" charset="0"/>
              </a:rPr>
              <a:t>.</a:t>
            </a:r>
            <a:endParaRPr lang="el-GR" sz="2400" b="1">
              <a:cs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Conditional Distributions</a:t>
            </a:r>
            <a:endParaRPr lang="en-US"/>
          </a:p>
        </p:txBody>
      </p:sp>
      <p:sp>
        <p:nvSpPr>
          <p:cNvPr id="6" name="Content Placeholder 5"/>
          <p:cNvSpPr>
            <a:spLocks noGrp="1"/>
          </p:cNvSpPr>
          <p:nvPr>
            <p:ph idx="1"/>
          </p:nvPr>
        </p:nvSpPr>
        <p:spPr>
          <a:xfrm>
            <a:off x="685800" y="1905000"/>
            <a:ext cx="8305800" cy="4114800"/>
          </a:xfrm>
        </p:spPr>
        <p:txBody>
          <a:bodyPr/>
          <a:lstStyle/>
          <a:p>
            <a:r>
              <a:rPr lang="en-US" sz="2400" b="1" smtClean="0">
                <a:solidFill>
                  <a:srgbClr val="0070C0"/>
                </a:solidFill>
              </a:rPr>
              <a:t>Overall Distribution</a:t>
            </a:r>
          </a:p>
          <a:p>
            <a:pPr marL="0" indent="0">
              <a:buNone/>
            </a:pPr>
            <a:r>
              <a:rPr lang="en-US" sz="2400" smtClean="0"/>
              <a:t>    Color Blind                  Not Color Blind</a:t>
            </a:r>
            <a:br>
              <a:rPr lang="en-US" sz="2400" smtClean="0"/>
            </a:br>
            <a:r>
              <a:rPr lang="en-US" sz="2400" smtClean="0"/>
              <a:t>             .0275                             .9725</a:t>
            </a:r>
            <a:endParaRPr lang="en-US" sz="2400"/>
          </a:p>
          <a:p>
            <a:r>
              <a:rPr lang="en-US" sz="2400" b="1" smtClean="0">
                <a:solidFill>
                  <a:srgbClr val="0070C0"/>
                </a:solidFill>
              </a:rPr>
              <a:t>Distribution Among Men (Conditioned on Male)</a:t>
            </a:r>
          </a:p>
          <a:p>
            <a:pPr marL="0" indent="0">
              <a:buNone/>
            </a:pPr>
            <a:r>
              <a:rPr lang="en-US" sz="2400" smtClean="0"/>
              <a:t>    Color Blind|Male         Not Color Blind|Male</a:t>
            </a:r>
            <a:br>
              <a:rPr lang="en-US" sz="2400" smtClean="0"/>
            </a:br>
            <a:r>
              <a:rPr lang="en-US" sz="2400" smtClean="0"/>
              <a:t>                 .05                              .95</a:t>
            </a:r>
          </a:p>
          <a:p>
            <a:r>
              <a:rPr lang="en-US" sz="2400" b="1" smtClean="0">
                <a:solidFill>
                  <a:srgbClr val="0070C0"/>
                </a:solidFill>
              </a:rPr>
              <a:t>Distribution Among Women (Conditioned on Female)</a:t>
            </a:r>
          </a:p>
          <a:p>
            <a:pPr marL="0" indent="0">
              <a:buNone/>
            </a:pPr>
            <a:r>
              <a:rPr lang="en-US" sz="2400" smtClean="0"/>
              <a:t>    Color Blind|Female     Not Color Blind|Female</a:t>
            </a:r>
            <a:br>
              <a:rPr lang="en-US" sz="2400" smtClean="0"/>
            </a:br>
            <a:r>
              <a:rPr lang="en-US" sz="2400" smtClean="0"/>
              <a:t>                .005                            .995</a:t>
            </a:r>
          </a:p>
          <a:p>
            <a:pPr marL="0" indent="0">
              <a:buNone/>
            </a:pPr>
            <a:r>
              <a:rPr lang="en-US" sz="2400" smtClean="0"/>
              <a:t>   The distribution changes given gender.</a:t>
            </a:r>
            <a:endParaRPr lang="en-US" sz="2400"/>
          </a:p>
        </p:txBody>
      </p:sp>
    </p:spTree>
    <p:extLst>
      <p:ext uri="{BB962C8B-B14F-4D97-AF65-F5344CB8AC3E}">
        <p14:creationId xmlns:p14="http://schemas.microsoft.com/office/powerpoint/2010/main" xmlns="" val="11716752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62000" y="990600"/>
            <a:ext cx="8229600" cy="530225"/>
          </a:xfrm>
        </p:spPr>
        <p:txBody>
          <a:bodyPr/>
          <a:lstStyle/>
          <a:p>
            <a:r>
              <a:rPr lang="en-US" smtClean="0"/>
              <a:t>Covariation</a:t>
            </a:r>
            <a:endParaRPr lang="en-US"/>
          </a:p>
        </p:txBody>
      </p:sp>
      <p:sp>
        <p:nvSpPr>
          <p:cNvPr id="6" name="Content Placeholder 5"/>
          <p:cNvSpPr>
            <a:spLocks noGrp="1"/>
          </p:cNvSpPr>
          <p:nvPr>
            <p:ph idx="1"/>
          </p:nvPr>
        </p:nvSpPr>
        <p:spPr>
          <a:xfrm>
            <a:off x="609600" y="1676400"/>
            <a:ext cx="8077200" cy="4114800"/>
          </a:xfrm>
        </p:spPr>
        <p:txBody>
          <a:bodyPr/>
          <a:lstStyle/>
          <a:p>
            <a:r>
              <a:rPr lang="en-US" sz="2000" smtClean="0"/>
              <a:t>Pick 10,325 people at random from the population.  Predict how many will be color blind:  10,325 x .0275  =  284</a:t>
            </a:r>
            <a:br>
              <a:rPr lang="en-US" sz="2000" smtClean="0"/>
            </a:br>
            <a:endParaRPr lang="en-US" sz="2000" smtClean="0"/>
          </a:p>
          <a:p>
            <a:r>
              <a:rPr lang="en-US" sz="2000" smtClean="0"/>
              <a:t>Pick 10,325 MEN at random from the population.  Predict how many will be color blind:  10,325 x .05 = 516</a:t>
            </a:r>
            <a:br>
              <a:rPr lang="en-US" sz="2000" smtClean="0"/>
            </a:br>
            <a:endParaRPr lang="en-US" sz="2000" smtClean="0"/>
          </a:p>
          <a:p>
            <a:r>
              <a:rPr lang="en-US" sz="2000" smtClean="0"/>
              <a:t>Pick 10,325 WOMEN at random from the population.  Predict how many will be color blind:  10,325 x .005 = 52</a:t>
            </a:r>
          </a:p>
          <a:p>
            <a:endParaRPr lang="en-US" sz="2000"/>
          </a:p>
          <a:p>
            <a:r>
              <a:rPr lang="en-US" sz="2000" b="1" smtClean="0">
                <a:solidFill>
                  <a:srgbClr val="0000FF"/>
                </a:solidFill>
              </a:rPr>
              <a:t>The expected number of color blind people, given gender, depends on gender.</a:t>
            </a:r>
          </a:p>
          <a:p>
            <a:r>
              <a:rPr lang="en-US" sz="2000" b="1" smtClean="0">
                <a:solidFill>
                  <a:srgbClr val="0000FF"/>
                </a:solidFill>
              </a:rPr>
              <a:t>Color Blindness </a:t>
            </a:r>
            <a:r>
              <a:rPr lang="en-US" sz="2000" b="1" smtClean="0">
                <a:solidFill>
                  <a:srgbClr val="FF0000"/>
                </a:solidFill>
              </a:rPr>
              <a:t>covaries</a:t>
            </a:r>
            <a:r>
              <a:rPr lang="en-US" sz="2000" b="1" smtClean="0">
                <a:solidFill>
                  <a:srgbClr val="0000FF"/>
                </a:solidFill>
              </a:rPr>
              <a:t> with Gender</a:t>
            </a:r>
            <a:endParaRPr lang="en-US" sz="2000" b="1">
              <a:solidFill>
                <a:srgbClr val="0000FF"/>
              </a:solidFill>
            </a:endParaRPr>
          </a:p>
        </p:txBody>
      </p:sp>
    </p:spTree>
    <p:extLst>
      <p:ext uri="{BB962C8B-B14F-4D97-AF65-F5344CB8AC3E}">
        <p14:creationId xmlns:p14="http://schemas.microsoft.com/office/powerpoint/2010/main" xmlns="" val="2395737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81" name="Rectangle 53"/>
          <p:cNvSpPr>
            <a:spLocks noGrp="1" noChangeArrowheads="1"/>
          </p:cNvSpPr>
          <p:nvPr>
            <p:ph type="title"/>
          </p:nvPr>
        </p:nvSpPr>
        <p:spPr>
          <a:xfrm>
            <a:off x="1524000" y="419100"/>
            <a:ext cx="7010400" cy="1028700"/>
          </a:xfrm>
        </p:spPr>
        <p:txBody>
          <a:bodyPr/>
          <a:lstStyle/>
          <a:p>
            <a:r>
              <a:rPr lang="en-US" smtClean="0"/>
              <a:t>Covariation in legal services</a:t>
            </a:r>
            <a:endParaRPr lang="en-US"/>
          </a:p>
        </p:txBody>
      </p:sp>
      <p:sp>
        <p:nvSpPr>
          <p:cNvPr id="227386" name="Text Box 58"/>
          <p:cNvSpPr txBox="1">
            <a:spLocks noChangeArrowheads="1"/>
          </p:cNvSpPr>
          <p:nvPr/>
        </p:nvSpPr>
        <p:spPr bwMode="auto">
          <a:xfrm>
            <a:off x="1447800" y="1905000"/>
            <a:ext cx="7010400" cy="35548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How many </a:t>
            </a:r>
            <a:r>
              <a:rPr lang="en-US" b="1" smtClean="0"/>
              <a:t>real estated cases </a:t>
            </a:r>
            <a:r>
              <a:rPr lang="en-US" b="1"/>
              <a:t>should the </a:t>
            </a:r>
            <a:r>
              <a:rPr lang="en-US" b="1" smtClean="0"/>
              <a:t>office </a:t>
            </a:r>
            <a:r>
              <a:rPr lang="en-US" b="1"/>
              <a:t>expect if it </a:t>
            </a:r>
            <a:r>
              <a:rPr lang="en-US" b="1" smtClean="0"/>
              <a:t>knows (or predicts) </a:t>
            </a:r>
            <a:r>
              <a:rPr lang="en-US" b="1"/>
              <a:t>the number of </a:t>
            </a:r>
            <a:r>
              <a:rPr lang="en-US" b="1" smtClean="0"/>
              <a:t>financial cases</a:t>
            </a:r>
            <a:r>
              <a:rPr lang="en-US" b="1" smtClean="0"/>
              <a:t>?</a:t>
            </a:r>
          </a:p>
          <a:p>
            <a:pPr>
              <a:spcBef>
                <a:spcPct val="50000"/>
              </a:spcBef>
            </a:pPr>
            <a:endParaRPr lang="en-US" b="1"/>
          </a:p>
          <a:p>
            <a:pPr>
              <a:spcBef>
                <a:spcPct val="50000"/>
              </a:spcBef>
            </a:pPr>
            <a:endParaRPr lang="en-US" b="1" smtClean="0">
              <a:solidFill>
                <a:srgbClr val="FF0000"/>
              </a:solidFill>
            </a:endParaRPr>
          </a:p>
          <a:p>
            <a:pPr>
              <a:spcBef>
                <a:spcPct val="50000"/>
              </a:spcBef>
            </a:pPr>
            <a:endParaRPr lang="en-US" b="1" smtClean="0">
              <a:solidFill>
                <a:srgbClr val="FF0000"/>
              </a:solidFill>
            </a:endParaRPr>
          </a:p>
          <a:p>
            <a:pPr>
              <a:spcBef>
                <a:spcPct val="50000"/>
              </a:spcBef>
            </a:pPr>
            <a:r>
              <a:rPr lang="en-US" b="1" smtClean="0">
                <a:solidFill>
                  <a:srgbClr val="FF0000"/>
                </a:solidFill>
              </a:rPr>
              <a:t> </a:t>
            </a:r>
          </a:p>
          <a:p>
            <a:pPr>
              <a:spcBef>
                <a:spcPct val="50000"/>
              </a:spcBef>
            </a:pPr>
            <a:r>
              <a:rPr lang="en-US" b="1" smtClean="0">
                <a:solidFill>
                  <a:srgbClr val="FF0000"/>
                </a:solidFill>
              </a:rPr>
              <a:t> </a:t>
            </a:r>
            <a:r>
              <a:rPr lang="en-US" b="1" smtClean="0">
                <a:solidFill>
                  <a:srgbClr val="0000FF"/>
                </a:solidFill>
              </a:rPr>
              <a:t>E[R|F=0] = 0(.50) + 1(.33)   + 2(.17) 	= 0.670</a:t>
            </a:r>
          </a:p>
          <a:p>
            <a:pPr>
              <a:spcBef>
                <a:spcPct val="50000"/>
              </a:spcBef>
            </a:pPr>
            <a:r>
              <a:rPr lang="en-US" b="1" smtClean="0">
                <a:solidFill>
                  <a:srgbClr val="0000FF"/>
                </a:solidFill>
              </a:rPr>
              <a:t> E[R|F=1] </a:t>
            </a:r>
            <a:r>
              <a:rPr lang="en-US" b="1" smtClean="0">
                <a:solidFill>
                  <a:srgbClr val="0000FF"/>
                </a:solidFill>
              </a:rPr>
              <a:t>= </a:t>
            </a:r>
            <a:r>
              <a:rPr lang="en-US" b="1" smtClean="0">
                <a:solidFill>
                  <a:srgbClr val="0000FF"/>
                </a:solidFill>
              </a:rPr>
              <a:t>0</a:t>
            </a:r>
            <a:r>
              <a:rPr lang="en-US" b="1" smtClean="0">
                <a:solidFill>
                  <a:srgbClr val="0000FF"/>
                </a:solidFill>
              </a:rPr>
              <a:t>(.43) </a:t>
            </a:r>
            <a:r>
              <a:rPr lang="en-US" b="1" smtClean="0">
                <a:solidFill>
                  <a:srgbClr val="0000FF"/>
                </a:solidFill>
              </a:rPr>
              <a:t>+ </a:t>
            </a:r>
            <a:r>
              <a:rPr lang="en-US" b="1" smtClean="0">
                <a:solidFill>
                  <a:srgbClr val="0000FF"/>
                </a:solidFill>
              </a:rPr>
              <a:t>1</a:t>
            </a:r>
            <a:r>
              <a:rPr lang="en-US" b="1" smtClean="0">
                <a:solidFill>
                  <a:srgbClr val="0000FF"/>
                </a:solidFill>
              </a:rPr>
              <a:t>(.285) </a:t>
            </a:r>
            <a:r>
              <a:rPr lang="en-US" b="1" smtClean="0">
                <a:solidFill>
                  <a:srgbClr val="0000FF"/>
                </a:solidFill>
              </a:rPr>
              <a:t>+ </a:t>
            </a:r>
            <a:r>
              <a:rPr lang="en-US" b="1" smtClean="0">
                <a:solidFill>
                  <a:srgbClr val="0000FF"/>
                </a:solidFill>
              </a:rPr>
              <a:t>2</a:t>
            </a:r>
            <a:r>
              <a:rPr lang="en-US" b="1" smtClean="0">
                <a:solidFill>
                  <a:srgbClr val="0000FF"/>
                </a:solidFill>
              </a:rPr>
              <a:t>(.285) 	= 0.855</a:t>
            </a:r>
            <a:endParaRPr lang="en-US" b="1" smtClean="0">
              <a:solidFill>
                <a:srgbClr val="0000FF"/>
              </a:solidFill>
            </a:endParaRPr>
          </a:p>
          <a:p>
            <a:pPr>
              <a:spcBef>
                <a:spcPct val="50000"/>
              </a:spcBef>
            </a:pPr>
            <a:r>
              <a:rPr lang="en-US" b="1" smtClean="0">
                <a:solidFill>
                  <a:srgbClr val="0000FF"/>
                </a:solidFill>
              </a:rPr>
              <a:t>This </a:t>
            </a:r>
            <a:r>
              <a:rPr lang="en-US" b="1">
                <a:solidFill>
                  <a:srgbClr val="0000FF"/>
                </a:solidFill>
              </a:rPr>
              <a:t>is how </a:t>
            </a:r>
            <a:r>
              <a:rPr lang="en-US" b="1" smtClean="0">
                <a:solidFill>
                  <a:srgbClr val="0000FF"/>
                </a:solidFill>
              </a:rPr>
              <a:t>R </a:t>
            </a:r>
            <a:r>
              <a:rPr lang="en-US" b="1">
                <a:solidFill>
                  <a:srgbClr val="0000FF"/>
                </a:solidFill>
              </a:rPr>
              <a:t>and </a:t>
            </a:r>
            <a:r>
              <a:rPr lang="en-US" b="1" smtClean="0">
                <a:solidFill>
                  <a:srgbClr val="0000FF"/>
                </a:solidFill>
              </a:rPr>
              <a:t>F </a:t>
            </a:r>
            <a:r>
              <a:rPr lang="en-US" b="1">
                <a:solidFill>
                  <a:srgbClr val="0000FF"/>
                </a:solidFill>
              </a:rPr>
              <a:t>covary.</a:t>
            </a:r>
          </a:p>
        </p:txBody>
      </p:sp>
      <p:sp>
        <p:nvSpPr>
          <p:cNvPr id="6" name="TextBox 5"/>
          <p:cNvSpPr txBox="1"/>
          <p:nvPr/>
        </p:nvSpPr>
        <p:spPr>
          <a:xfrm>
            <a:off x="1524000" y="2667000"/>
            <a:ext cx="5791200" cy="1200329"/>
          </a:xfrm>
          <a:prstGeom prst="rect">
            <a:avLst/>
          </a:prstGeom>
          <a:noFill/>
        </p:spPr>
        <p:txBody>
          <a:bodyPr wrap="square" rtlCol="0">
            <a:spAutoFit/>
          </a:bodyPr>
          <a:lstStyle/>
          <a:p>
            <a:r>
              <a:rPr lang="en-US" smtClean="0"/>
              <a:t>Distribution of R|F=0	Distribution of R|F=1</a:t>
            </a:r>
          </a:p>
          <a:p>
            <a:r>
              <a:rPr lang="en-US" smtClean="0"/>
              <a:t>P(R=0|F=0)=.15/.30=.50	P(R=0|F=1)=.30/.70=.43</a:t>
            </a:r>
          </a:p>
          <a:p>
            <a:r>
              <a:rPr lang="en-US" smtClean="0"/>
              <a:t>P(R=1|F=0)=.10/.30=.33	P(R=1|F=1)=.20/.70=.285</a:t>
            </a:r>
          </a:p>
          <a:p>
            <a:r>
              <a:rPr lang="en-US" smtClean="0"/>
              <a:t>P(R=2|F=0)=.05/.30=.17	P(R=2|F=1)=.20/.70=.285</a:t>
            </a:r>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a:xfrm>
            <a:off x="457200" y="228600"/>
            <a:ext cx="8229600" cy="1139825"/>
          </a:xfrm>
        </p:spPr>
        <p:txBody>
          <a:bodyPr/>
          <a:lstStyle/>
          <a:p>
            <a:r>
              <a:rPr lang="en-US"/>
              <a:t>Covariation and Regression</a:t>
            </a:r>
          </a:p>
        </p:txBody>
      </p:sp>
      <p:sp>
        <p:nvSpPr>
          <p:cNvPr id="249860" name="Line 4"/>
          <p:cNvSpPr>
            <a:spLocks noChangeShapeType="1"/>
          </p:cNvSpPr>
          <p:nvPr/>
        </p:nvSpPr>
        <p:spPr bwMode="auto">
          <a:xfrm>
            <a:off x="1905000" y="2209800"/>
            <a:ext cx="0" cy="28956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49861" name="Line 5"/>
          <p:cNvSpPr>
            <a:spLocks noChangeShapeType="1"/>
          </p:cNvSpPr>
          <p:nvPr/>
        </p:nvSpPr>
        <p:spPr bwMode="auto">
          <a:xfrm>
            <a:off x="1895475" y="5105400"/>
            <a:ext cx="5334000"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n>
                <a:solidFill>
                  <a:schemeClr val="tx1"/>
                </a:solidFill>
              </a:ln>
            </a:endParaRPr>
          </a:p>
        </p:txBody>
      </p:sp>
      <p:sp>
        <p:nvSpPr>
          <p:cNvPr id="249862" name="Text Box 6"/>
          <p:cNvSpPr txBox="1">
            <a:spLocks noChangeArrowheads="1"/>
          </p:cNvSpPr>
          <p:nvPr/>
        </p:nvSpPr>
        <p:spPr bwMode="auto">
          <a:xfrm>
            <a:off x="2057400" y="5257800"/>
            <a:ext cx="5029200" cy="6715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t>         </a:t>
            </a:r>
            <a:r>
              <a:rPr lang="en-US" b="1"/>
              <a:t>0                        </a:t>
            </a:r>
            <a:r>
              <a:rPr lang="en-US" b="1" smtClean="0"/>
              <a:t>                           1</a:t>
            </a:r>
            <a:endParaRPr lang="en-US" b="1"/>
          </a:p>
          <a:p>
            <a:r>
              <a:rPr lang="en-US" b="1"/>
              <a:t>                           </a:t>
            </a:r>
            <a:r>
              <a:rPr lang="en-US" sz="2000" b="1" smtClean="0"/>
              <a:t>Financial Cases</a:t>
            </a:r>
            <a:endParaRPr lang="en-US" sz="2000" b="1"/>
          </a:p>
        </p:txBody>
      </p:sp>
      <p:sp>
        <p:nvSpPr>
          <p:cNvPr id="249863" name="Text Box 7"/>
          <p:cNvSpPr txBox="1">
            <a:spLocks noChangeArrowheads="1"/>
          </p:cNvSpPr>
          <p:nvPr/>
        </p:nvSpPr>
        <p:spPr bwMode="auto">
          <a:xfrm>
            <a:off x="1428750" y="2446338"/>
            <a:ext cx="685800" cy="24468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smtClean="0"/>
              <a:t>1.0–</a:t>
            </a:r>
            <a:endParaRPr lang="en-US" b="1"/>
          </a:p>
          <a:p>
            <a:pPr>
              <a:spcBef>
                <a:spcPct val="50000"/>
              </a:spcBef>
            </a:pPr>
            <a:r>
              <a:rPr lang="en-US" b="1" smtClean="0"/>
              <a:t>0.8–</a:t>
            </a:r>
            <a:endParaRPr lang="en-US" b="1"/>
          </a:p>
          <a:p>
            <a:pPr>
              <a:spcBef>
                <a:spcPct val="50000"/>
              </a:spcBef>
            </a:pPr>
            <a:r>
              <a:rPr lang="en-US" b="1" smtClean="0"/>
              <a:t>0.6–</a:t>
            </a:r>
            <a:endParaRPr lang="en-US" b="1"/>
          </a:p>
          <a:p>
            <a:pPr>
              <a:spcBef>
                <a:spcPct val="50000"/>
              </a:spcBef>
            </a:pPr>
            <a:r>
              <a:rPr lang="en-US" b="1" smtClean="0"/>
              <a:t>0.4–</a:t>
            </a:r>
            <a:endParaRPr lang="en-US" b="1"/>
          </a:p>
          <a:p>
            <a:pPr>
              <a:spcBef>
                <a:spcPct val="50000"/>
              </a:spcBef>
            </a:pPr>
            <a:r>
              <a:rPr lang="en-US" b="1" smtClean="0"/>
              <a:t>0.2 </a:t>
            </a:r>
            <a:r>
              <a:rPr lang="en-US" b="1"/>
              <a:t>-</a:t>
            </a:r>
          </a:p>
          <a:p>
            <a:pPr>
              <a:spcBef>
                <a:spcPct val="50000"/>
              </a:spcBef>
            </a:pPr>
            <a:r>
              <a:rPr lang="en-US" b="1" smtClean="0"/>
              <a:t>0.0</a:t>
            </a:r>
            <a:r>
              <a:rPr lang="en-US" b="1" smtClean="0"/>
              <a:t> </a:t>
            </a:r>
            <a:r>
              <a:rPr lang="en-US" b="1"/>
              <a:t>-</a:t>
            </a:r>
          </a:p>
        </p:txBody>
      </p:sp>
      <p:sp>
        <p:nvSpPr>
          <p:cNvPr id="249864" name="Line 8"/>
          <p:cNvSpPr>
            <a:spLocks noChangeShapeType="1"/>
          </p:cNvSpPr>
          <p:nvPr/>
        </p:nvSpPr>
        <p:spPr bwMode="auto">
          <a:xfrm>
            <a:off x="2781300" y="4991100"/>
            <a:ext cx="0" cy="2286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n>
                <a:solidFill>
                  <a:schemeClr val="tx1"/>
                </a:solidFill>
              </a:ln>
            </a:endParaRPr>
          </a:p>
        </p:txBody>
      </p:sp>
      <p:sp>
        <p:nvSpPr>
          <p:cNvPr id="249867" name="Line 11"/>
          <p:cNvSpPr>
            <a:spLocks noChangeShapeType="1"/>
          </p:cNvSpPr>
          <p:nvPr/>
        </p:nvSpPr>
        <p:spPr bwMode="auto">
          <a:xfrm>
            <a:off x="6124575" y="4991100"/>
            <a:ext cx="0" cy="2286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49874" name="Oval 18"/>
          <p:cNvSpPr>
            <a:spLocks noChangeArrowheads="1"/>
          </p:cNvSpPr>
          <p:nvPr/>
        </p:nvSpPr>
        <p:spPr bwMode="auto">
          <a:xfrm>
            <a:off x="2619375" y="3276600"/>
            <a:ext cx="304800" cy="2286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49876" name="Oval 20"/>
          <p:cNvSpPr>
            <a:spLocks noChangeArrowheads="1"/>
          </p:cNvSpPr>
          <p:nvPr/>
        </p:nvSpPr>
        <p:spPr bwMode="auto">
          <a:xfrm>
            <a:off x="5867400" y="2743200"/>
            <a:ext cx="304800" cy="2286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49877" name="Text Box 21"/>
          <p:cNvSpPr txBox="1">
            <a:spLocks noChangeArrowheads="1"/>
          </p:cNvSpPr>
          <p:nvPr/>
        </p:nvSpPr>
        <p:spPr bwMode="auto">
          <a:xfrm>
            <a:off x="1981200" y="1447800"/>
            <a:ext cx="5105400"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sz="2000" b="1"/>
              <a:t>Expected Number of </a:t>
            </a:r>
            <a:r>
              <a:rPr lang="en-US" sz="2000" b="1" smtClean="0"/>
              <a:t>Real Estate Cases </a:t>
            </a:r>
            <a:br>
              <a:rPr lang="en-US" sz="2000" b="1" smtClean="0"/>
            </a:br>
            <a:r>
              <a:rPr lang="en-US" sz="2000" b="1" smtClean="0"/>
              <a:t>Given Number of Financial Cases</a:t>
            </a:r>
            <a:r>
              <a:rPr lang="en-US" sz="2000" smtClean="0"/>
              <a:t> </a:t>
            </a:r>
            <a:endParaRPr lang="en-US" sz="2000"/>
          </a:p>
        </p:txBody>
      </p:sp>
      <p:sp>
        <p:nvSpPr>
          <p:cNvPr id="249879" name="Text Box 23"/>
          <p:cNvSpPr txBox="1">
            <a:spLocks noChangeArrowheads="1"/>
          </p:cNvSpPr>
          <p:nvPr/>
        </p:nvSpPr>
        <p:spPr bwMode="auto">
          <a:xfrm>
            <a:off x="3733800" y="3505200"/>
            <a:ext cx="2971800" cy="36933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t>The “regression of </a:t>
            </a:r>
            <a:r>
              <a:rPr lang="en-US" smtClean="0"/>
              <a:t>R </a:t>
            </a:r>
            <a:r>
              <a:rPr lang="en-US"/>
              <a:t>on </a:t>
            </a:r>
            <a:r>
              <a:rPr lang="en-US" smtClean="0"/>
              <a:t>F” </a:t>
            </a:r>
            <a:endParaRPr lang="en-US"/>
          </a:p>
        </p:txBody>
      </p:sp>
      <p:cxnSp>
        <p:nvCxnSpPr>
          <p:cNvPr id="22" name="Straight Connector 21"/>
          <p:cNvCxnSpPr/>
          <p:nvPr/>
        </p:nvCxnSpPr>
        <p:spPr bwMode="auto">
          <a:xfrm rot="5400000" flipH="1" flipV="1">
            <a:off x="4108539" y="1492909"/>
            <a:ext cx="533400" cy="3248025"/>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762000" y="457200"/>
            <a:ext cx="7620000" cy="688975"/>
          </a:xfrm>
        </p:spPr>
        <p:txBody>
          <a:bodyPr/>
          <a:lstStyle/>
          <a:p>
            <a:r>
              <a:rPr lang="en-US" smtClean="0"/>
              <a:t>Legal Services Case </a:t>
            </a:r>
            <a:r>
              <a:rPr lang="en-US"/>
              <a:t>Mix Covariance</a:t>
            </a:r>
          </a:p>
        </p:txBody>
      </p:sp>
      <p:sp>
        <p:nvSpPr>
          <p:cNvPr id="236609" name="Text Box 65"/>
          <p:cNvSpPr txBox="1">
            <a:spLocks noChangeArrowheads="1"/>
          </p:cNvSpPr>
          <p:nvPr/>
        </p:nvSpPr>
        <p:spPr bwMode="auto">
          <a:xfrm>
            <a:off x="1066800" y="3429000"/>
            <a:ext cx="3886200" cy="1069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600" b="1"/>
              <a:t>The two means are</a:t>
            </a:r>
          </a:p>
          <a:p>
            <a:pPr>
              <a:spcBef>
                <a:spcPct val="50000"/>
              </a:spcBef>
            </a:pPr>
            <a:r>
              <a:rPr lang="el-GR" sz="1600" b="1" smtClean="0"/>
              <a:t>μ</a:t>
            </a:r>
            <a:r>
              <a:rPr lang="en-US" sz="1600" b="1" baseline="-25000"/>
              <a:t>R</a:t>
            </a:r>
            <a:r>
              <a:rPr lang="en-US" sz="1600" b="1" smtClean="0"/>
              <a:t> </a:t>
            </a:r>
            <a:r>
              <a:rPr lang="en-US" sz="1600" b="1"/>
              <a:t>= 0</a:t>
            </a:r>
            <a:r>
              <a:rPr lang="en-US" sz="1600" b="1" smtClean="0"/>
              <a:t>(.45)+</a:t>
            </a:r>
            <a:r>
              <a:rPr lang="en-US" sz="1600" b="1"/>
              <a:t>1</a:t>
            </a:r>
            <a:r>
              <a:rPr lang="en-US" sz="1600" b="1" smtClean="0"/>
              <a:t>(.30)+</a:t>
            </a:r>
            <a:r>
              <a:rPr lang="en-US" sz="1600" b="1"/>
              <a:t>2</a:t>
            </a:r>
            <a:r>
              <a:rPr lang="en-US" sz="1600" b="1" smtClean="0"/>
              <a:t>(.25) </a:t>
            </a:r>
            <a:r>
              <a:rPr lang="en-US" sz="1600" b="1" smtClean="0"/>
              <a:t>= </a:t>
            </a:r>
            <a:r>
              <a:rPr lang="en-US" sz="1600" b="1" smtClean="0"/>
              <a:t>0.8</a:t>
            </a:r>
            <a:endParaRPr lang="en-US" sz="1600" b="1">
              <a:cs typeface="Arial" charset="0"/>
            </a:endParaRPr>
          </a:p>
          <a:p>
            <a:pPr>
              <a:spcBef>
                <a:spcPct val="50000"/>
              </a:spcBef>
            </a:pPr>
            <a:r>
              <a:rPr lang="el-GR" sz="1600" b="1" smtClean="0">
                <a:cs typeface="Arial" charset="0"/>
              </a:rPr>
              <a:t>μ</a:t>
            </a:r>
            <a:r>
              <a:rPr lang="en-US" sz="1600" b="1" baseline="-25000">
                <a:cs typeface="Arial" charset="0"/>
              </a:rPr>
              <a:t>F</a:t>
            </a:r>
            <a:r>
              <a:rPr lang="en-US" sz="1600" b="1" smtClean="0">
                <a:cs typeface="Arial" charset="0"/>
              </a:rPr>
              <a:t> </a:t>
            </a:r>
            <a:r>
              <a:rPr lang="en-US" sz="1600" b="1">
                <a:cs typeface="Arial" charset="0"/>
              </a:rPr>
              <a:t>= 0</a:t>
            </a:r>
            <a:r>
              <a:rPr lang="en-US" sz="1600" b="1" smtClean="0">
                <a:cs typeface="Arial" charset="0"/>
              </a:rPr>
              <a:t>(.00</a:t>
            </a:r>
            <a:r>
              <a:rPr lang="en-US" sz="1600" b="1">
                <a:cs typeface="Arial" charset="0"/>
              </a:rPr>
              <a:t>)+1</a:t>
            </a:r>
            <a:r>
              <a:rPr lang="en-US" sz="1600" b="1" smtClean="0">
                <a:cs typeface="Arial" charset="0"/>
              </a:rPr>
              <a:t>(.70)            </a:t>
            </a:r>
            <a:r>
              <a:rPr lang="en-US" sz="1600" b="1" smtClean="0">
                <a:cs typeface="Arial" charset="0"/>
              </a:rPr>
              <a:t>= </a:t>
            </a:r>
            <a:r>
              <a:rPr lang="en-US" sz="1600" b="1" smtClean="0">
                <a:cs typeface="Arial" charset="0"/>
              </a:rPr>
              <a:t> 0.7</a:t>
            </a:r>
            <a:endParaRPr lang="el-GR" sz="1600" b="1">
              <a:cs typeface="Arial" charset="0"/>
            </a:endParaRPr>
          </a:p>
        </p:txBody>
      </p:sp>
      <p:sp>
        <p:nvSpPr>
          <p:cNvPr id="236610" name="Text Box 66"/>
          <p:cNvSpPr txBox="1">
            <a:spLocks noChangeArrowheads="1"/>
          </p:cNvSpPr>
          <p:nvPr/>
        </p:nvSpPr>
        <p:spPr bwMode="auto">
          <a:xfrm>
            <a:off x="5029200" y="1981200"/>
            <a:ext cx="3505200" cy="26530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10000"/>
              </a:spcBef>
            </a:pPr>
            <a:r>
              <a:rPr lang="en-US" sz="1600" b="1" smtClean="0"/>
              <a:t>Compute </a:t>
            </a:r>
            <a:r>
              <a:rPr lang="en-US" sz="1600" b="1"/>
              <a:t>the Covariance</a:t>
            </a:r>
          </a:p>
          <a:p>
            <a:pPr>
              <a:spcBef>
                <a:spcPct val="10000"/>
              </a:spcBef>
            </a:pPr>
            <a:r>
              <a:rPr lang="el-GR" sz="1600" b="1" smtClean="0">
                <a:cs typeface="Arial" charset="0"/>
              </a:rPr>
              <a:t>Σ</a:t>
            </a:r>
            <a:r>
              <a:rPr lang="en-US" sz="1600" b="1" baseline="-25000">
                <a:cs typeface="Arial" charset="0"/>
              </a:rPr>
              <a:t>F</a:t>
            </a:r>
            <a:r>
              <a:rPr lang="el-GR" sz="1600" b="1" smtClean="0">
                <a:cs typeface="Arial" charset="0"/>
              </a:rPr>
              <a:t>Σ</a:t>
            </a:r>
            <a:r>
              <a:rPr lang="en-US" sz="1600" b="1" baseline="-25000">
                <a:cs typeface="Arial" charset="0"/>
              </a:rPr>
              <a:t>R</a:t>
            </a:r>
            <a:r>
              <a:rPr lang="en-US" sz="1600" b="1" baseline="-25000" smtClean="0">
                <a:cs typeface="Arial" charset="0"/>
              </a:rPr>
              <a:t> </a:t>
            </a:r>
            <a:r>
              <a:rPr lang="en-US" sz="1600" b="1" smtClean="0">
                <a:cs typeface="Arial" charset="0"/>
              </a:rPr>
              <a:t>(</a:t>
            </a:r>
            <a:r>
              <a:rPr lang="en-US" sz="1600" b="1" smtClean="0">
                <a:cs typeface="Arial" charset="0"/>
              </a:rPr>
              <a:t>F-.7)(R-.8)P(F,R</a:t>
            </a:r>
            <a:r>
              <a:rPr lang="en-US" sz="1600" b="1" smtClean="0">
                <a:cs typeface="Arial" charset="0"/>
              </a:rPr>
              <a:t>)=</a:t>
            </a:r>
            <a:endParaRPr lang="en-US" sz="1600" b="1">
              <a:cs typeface="Arial" charset="0"/>
            </a:endParaRPr>
          </a:p>
          <a:p>
            <a:pPr>
              <a:spcBef>
                <a:spcPct val="10000"/>
              </a:spcBef>
            </a:pPr>
            <a:r>
              <a:rPr lang="en-US" sz="1600" b="1" smtClean="0">
                <a:cs typeface="Arial" charset="0"/>
              </a:rPr>
              <a:t>(</a:t>
            </a:r>
            <a:r>
              <a:rPr lang="en-US" sz="1600" b="1" smtClean="0">
                <a:cs typeface="Arial" charset="0"/>
              </a:rPr>
              <a:t>0-.7)(0-.8).15 =+.084</a:t>
            </a:r>
            <a:endParaRPr lang="en-US" sz="1600" b="1">
              <a:cs typeface="Arial" charset="0"/>
            </a:endParaRPr>
          </a:p>
          <a:p>
            <a:pPr>
              <a:spcBef>
                <a:spcPct val="10000"/>
              </a:spcBef>
            </a:pPr>
            <a:r>
              <a:rPr lang="en-US" sz="1600" b="1" smtClean="0"/>
              <a:t>(</a:t>
            </a:r>
            <a:r>
              <a:rPr lang="en-US" sz="1600" b="1" smtClean="0"/>
              <a:t>0-.7)(1-.8).10=  -.014</a:t>
            </a:r>
            <a:endParaRPr lang="el-GR" sz="1600" b="1"/>
          </a:p>
          <a:p>
            <a:pPr>
              <a:spcBef>
                <a:spcPct val="10000"/>
              </a:spcBef>
            </a:pPr>
            <a:r>
              <a:rPr lang="en-US" sz="1600" b="1" smtClean="0"/>
              <a:t>(</a:t>
            </a:r>
            <a:r>
              <a:rPr lang="en-US" sz="1600" b="1" smtClean="0"/>
              <a:t>0-.7)(2-.8).05=  -.042</a:t>
            </a:r>
            <a:endParaRPr lang="el-GR" sz="1600" b="1"/>
          </a:p>
          <a:p>
            <a:r>
              <a:rPr lang="en-US" sz="1600" b="1" smtClean="0"/>
              <a:t>(1-.7</a:t>
            </a:r>
            <a:r>
              <a:rPr lang="en-US" sz="1600" b="1"/>
              <a:t>)(</a:t>
            </a:r>
            <a:r>
              <a:rPr lang="en-US" sz="1600" b="1" smtClean="0"/>
              <a:t>0-.8).30=  </a:t>
            </a:r>
            <a:r>
              <a:rPr lang="en-US" sz="1600" b="1" smtClean="0"/>
              <a:t>-</a:t>
            </a:r>
            <a:r>
              <a:rPr lang="en-US" sz="1600" b="1" smtClean="0"/>
              <a:t>.072</a:t>
            </a:r>
            <a:endParaRPr lang="en-US" sz="1600" b="1"/>
          </a:p>
          <a:p>
            <a:r>
              <a:rPr lang="en-US" sz="1600" b="1" smtClean="0"/>
              <a:t>(</a:t>
            </a:r>
            <a:r>
              <a:rPr lang="en-US" sz="1600" b="1" smtClean="0"/>
              <a:t>1-.7</a:t>
            </a:r>
            <a:r>
              <a:rPr lang="en-US" sz="1600" b="1"/>
              <a:t>)(</a:t>
            </a:r>
            <a:r>
              <a:rPr lang="en-US" sz="1600" b="1" smtClean="0"/>
              <a:t>1-.8).20=  </a:t>
            </a:r>
            <a:r>
              <a:rPr lang="en-US" sz="1600" b="1"/>
              <a:t>+</a:t>
            </a:r>
            <a:r>
              <a:rPr lang="el-GR" sz="1600" b="1"/>
              <a:t>.</a:t>
            </a:r>
            <a:r>
              <a:rPr lang="el-GR" sz="1600" b="1" smtClean="0"/>
              <a:t>01</a:t>
            </a:r>
            <a:r>
              <a:rPr lang="en-US" sz="1600" b="1" smtClean="0"/>
              <a:t>2</a:t>
            </a:r>
            <a:endParaRPr lang="el-GR" sz="1600" b="1"/>
          </a:p>
          <a:p>
            <a:r>
              <a:rPr lang="en-US" sz="1600" b="1" smtClean="0"/>
              <a:t>(</a:t>
            </a:r>
            <a:r>
              <a:rPr lang="en-US" sz="1600" b="1" smtClean="0"/>
              <a:t>1-.7</a:t>
            </a:r>
            <a:r>
              <a:rPr lang="en-US" sz="1600" b="1"/>
              <a:t>)(</a:t>
            </a:r>
            <a:r>
              <a:rPr lang="en-US" sz="1600" b="1" smtClean="0"/>
              <a:t>2-.8).20=  +</a:t>
            </a:r>
            <a:r>
              <a:rPr lang="el-GR" sz="1600" b="1"/>
              <a:t>.</a:t>
            </a:r>
            <a:r>
              <a:rPr lang="el-GR" sz="1600" b="1" smtClean="0"/>
              <a:t>0</a:t>
            </a:r>
            <a:r>
              <a:rPr lang="en-US" sz="1600" b="1" smtClean="0"/>
              <a:t>72</a:t>
            </a:r>
            <a:endParaRPr lang="el-GR" sz="1600" b="1"/>
          </a:p>
          <a:p>
            <a:r>
              <a:rPr lang="en-US" sz="1600" b="1" smtClean="0">
                <a:solidFill>
                  <a:srgbClr val="FF0000"/>
                </a:solidFill>
              </a:rPr>
              <a:t>Sum               </a:t>
            </a:r>
            <a:r>
              <a:rPr lang="en-US" sz="1600" b="1">
                <a:solidFill>
                  <a:srgbClr val="FF0000"/>
                </a:solidFill>
              </a:rPr>
              <a:t>= </a:t>
            </a:r>
            <a:r>
              <a:rPr lang="en-US" sz="1600" b="1" smtClean="0">
                <a:solidFill>
                  <a:srgbClr val="FF0000"/>
                </a:solidFill>
              </a:rPr>
              <a:t> +0.04 = Cov(R,F)</a:t>
            </a:r>
            <a:endParaRPr lang="en-US" sz="1600" b="1">
              <a:solidFill>
                <a:srgbClr val="FF0000"/>
              </a:solidFill>
            </a:endParaRPr>
          </a:p>
          <a:p>
            <a:endParaRPr lang="el-GR" sz="1600" b="1">
              <a:solidFill>
                <a:schemeClr val="tx2"/>
              </a:solidFill>
              <a:cs typeface="Arial" charset="0"/>
            </a:endParaRPr>
          </a:p>
        </p:txBody>
      </p:sp>
      <p:pic>
        <p:nvPicPr>
          <p:cNvPr id="260097" name="Picture 1"/>
          <p:cNvPicPr>
            <a:picLocks noChangeAspect="1" noChangeArrowheads="1"/>
          </p:cNvPicPr>
          <p:nvPr/>
        </p:nvPicPr>
        <p:blipFill>
          <a:blip r:embed="rId3"/>
          <a:srcRect/>
          <a:stretch>
            <a:fillRect/>
          </a:stretch>
        </p:blipFill>
        <p:spPr bwMode="auto">
          <a:xfrm>
            <a:off x="1066800" y="1600200"/>
            <a:ext cx="3495675" cy="1285875"/>
          </a:xfrm>
          <a:prstGeom prst="rect">
            <a:avLst/>
          </a:prstGeom>
          <a:noFill/>
          <a:ln w="9525">
            <a:noFill/>
            <a:miter lim="800000"/>
            <a:headEnd/>
            <a:tailEnd/>
          </a:ln>
          <a:effectLst/>
        </p:spPr>
      </p:pic>
      <p:pic>
        <p:nvPicPr>
          <p:cNvPr id="260098" name="Picture 2"/>
          <p:cNvPicPr>
            <a:picLocks noChangeAspect="1" noChangeArrowheads="1"/>
          </p:cNvPicPr>
          <p:nvPr/>
        </p:nvPicPr>
        <p:blipFill>
          <a:blip r:embed="rId4"/>
          <a:srcRect/>
          <a:stretch>
            <a:fillRect/>
          </a:stretch>
        </p:blipFill>
        <p:spPr bwMode="auto">
          <a:xfrm>
            <a:off x="1219200" y="4648200"/>
            <a:ext cx="2909888" cy="1844437"/>
          </a:xfrm>
          <a:prstGeom prst="rect">
            <a:avLst/>
          </a:prstGeom>
          <a:noFill/>
          <a:ln w="9525">
            <a:noFill/>
            <a:miter lim="800000"/>
            <a:headEnd/>
            <a:tailEnd/>
          </a:ln>
          <a:effectLst/>
        </p:spPr>
      </p:pic>
      <p:sp>
        <p:nvSpPr>
          <p:cNvPr id="9" name="TextBox 8"/>
          <p:cNvSpPr txBox="1"/>
          <p:nvPr/>
        </p:nvSpPr>
        <p:spPr>
          <a:xfrm>
            <a:off x="4191000" y="4895671"/>
            <a:ext cx="4038600" cy="1200329"/>
          </a:xfrm>
          <a:prstGeom prst="rect">
            <a:avLst/>
          </a:prstGeom>
          <a:noFill/>
        </p:spPr>
        <p:txBody>
          <a:bodyPr wrap="square" rtlCol="0">
            <a:spAutoFit/>
          </a:bodyPr>
          <a:lstStyle/>
          <a:p>
            <a:r>
              <a:rPr lang="en-US" smtClean="0"/>
              <a:t>I knew the covariance would be positive because the regression slopes upward.  (We will see this again later in the course.)</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1828800" y="762000"/>
            <a:ext cx="5181600" cy="574675"/>
          </a:xfrm>
        </p:spPr>
        <p:txBody>
          <a:bodyPr/>
          <a:lstStyle/>
          <a:p>
            <a:r>
              <a:rPr lang="en-US"/>
              <a:t>Covariance and Scaling</a:t>
            </a:r>
          </a:p>
        </p:txBody>
      </p:sp>
      <p:sp>
        <p:nvSpPr>
          <p:cNvPr id="241716" name="Text Box 52"/>
          <p:cNvSpPr txBox="1">
            <a:spLocks noChangeArrowheads="1"/>
          </p:cNvSpPr>
          <p:nvPr/>
        </p:nvSpPr>
        <p:spPr bwMode="auto">
          <a:xfrm>
            <a:off x="2057400" y="1905000"/>
            <a:ext cx="5105400" cy="2554545"/>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10000"/>
              </a:spcBef>
            </a:pPr>
            <a:r>
              <a:rPr lang="en-US" sz="1600" b="1"/>
              <a:t>Compute the Covariance</a:t>
            </a:r>
          </a:p>
          <a:p>
            <a:r>
              <a:rPr lang="en-US" sz="1600" b="1" smtClean="0">
                <a:solidFill>
                  <a:srgbClr val="FF0000"/>
                </a:solidFill>
              </a:rPr>
              <a:t>Cov(R,F)  </a:t>
            </a:r>
            <a:r>
              <a:rPr lang="en-US" sz="1600" b="1">
                <a:solidFill>
                  <a:srgbClr val="FF0000"/>
                </a:solidFill>
              </a:rPr>
              <a:t>=  +</a:t>
            </a:r>
            <a:r>
              <a:rPr lang="en-US" sz="1600" b="1" smtClean="0">
                <a:solidFill>
                  <a:srgbClr val="FF0000"/>
                </a:solidFill>
              </a:rPr>
              <a:t>0.04</a:t>
            </a:r>
            <a:endParaRPr lang="en-US" sz="1600" b="1">
              <a:solidFill>
                <a:srgbClr val="FF0000"/>
              </a:solidFill>
            </a:endParaRPr>
          </a:p>
          <a:p>
            <a:endParaRPr lang="en-US" sz="1600" b="1">
              <a:solidFill>
                <a:schemeClr val="tx2"/>
              </a:solidFill>
              <a:cs typeface="Arial" charset="0"/>
            </a:endParaRPr>
          </a:p>
          <a:p>
            <a:r>
              <a:rPr lang="en-US" sz="1600" b="1">
                <a:cs typeface="Arial" charset="0"/>
              </a:rPr>
              <a:t>What does the covariance mean?</a:t>
            </a:r>
          </a:p>
          <a:p>
            <a:endParaRPr lang="en-US" sz="1600" b="1">
              <a:solidFill>
                <a:schemeClr val="tx2"/>
              </a:solidFill>
              <a:cs typeface="Arial" charset="0"/>
            </a:endParaRPr>
          </a:p>
          <a:p>
            <a:r>
              <a:rPr lang="en-US" sz="1600" b="1">
                <a:solidFill>
                  <a:srgbClr val="FF0000"/>
                </a:solidFill>
                <a:cs typeface="Arial" charset="0"/>
              </a:rPr>
              <a:t>Suppose each </a:t>
            </a:r>
            <a:r>
              <a:rPr lang="en-US" sz="1600" b="1" smtClean="0">
                <a:solidFill>
                  <a:srgbClr val="FF0000"/>
                </a:solidFill>
                <a:cs typeface="Arial" charset="0"/>
              </a:rPr>
              <a:t>real estate </a:t>
            </a:r>
            <a:r>
              <a:rPr lang="en-US" sz="1600" b="1">
                <a:solidFill>
                  <a:srgbClr val="FF0000"/>
                </a:solidFill>
                <a:cs typeface="Arial" charset="0"/>
              </a:rPr>
              <a:t>case requires 2 </a:t>
            </a:r>
            <a:r>
              <a:rPr lang="en-US" sz="1600" b="1" smtClean="0">
                <a:solidFill>
                  <a:srgbClr val="FF0000"/>
                </a:solidFill>
                <a:cs typeface="Arial" charset="0"/>
              </a:rPr>
              <a:t>lawyers </a:t>
            </a:r>
            <a:r>
              <a:rPr lang="en-US" sz="1600" b="1">
                <a:solidFill>
                  <a:srgbClr val="FF0000"/>
                </a:solidFill>
                <a:cs typeface="Arial" charset="0"/>
              </a:rPr>
              <a:t>and each </a:t>
            </a:r>
            <a:r>
              <a:rPr lang="en-US" sz="1600" b="1" smtClean="0">
                <a:solidFill>
                  <a:srgbClr val="FF0000"/>
                </a:solidFill>
                <a:cs typeface="Arial" charset="0"/>
              </a:rPr>
              <a:t>financial </a:t>
            </a:r>
            <a:r>
              <a:rPr lang="en-US" sz="1600" b="1">
                <a:solidFill>
                  <a:srgbClr val="FF0000"/>
                </a:solidFill>
                <a:cs typeface="Arial" charset="0"/>
              </a:rPr>
              <a:t>case requires 3 </a:t>
            </a:r>
            <a:r>
              <a:rPr lang="en-US" sz="1600" b="1" smtClean="0">
                <a:solidFill>
                  <a:srgbClr val="FF0000"/>
                </a:solidFill>
                <a:cs typeface="Arial" charset="0"/>
              </a:rPr>
              <a:t>lawyers.  </a:t>
            </a:r>
            <a:r>
              <a:rPr lang="en-US" sz="1600" b="1">
                <a:solidFill>
                  <a:srgbClr val="FF0000"/>
                </a:solidFill>
                <a:cs typeface="Arial" charset="0"/>
              </a:rPr>
              <a:t>Then the number of </a:t>
            </a:r>
            <a:r>
              <a:rPr lang="en-US" sz="1600" b="1" smtClean="0">
                <a:solidFill>
                  <a:srgbClr val="FF0000"/>
                </a:solidFill>
                <a:cs typeface="Arial" charset="0"/>
              </a:rPr>
              <a:t>lawyers </a:t>
            </a:r>
            <a:r>
              <a:rPr lang="en-US" sz="1600" b="1">
                <a:solidFill>
                  <a:srgbClr val="FF0000"/>
                </a:solidFill>
                <a:cs typeface="Arial" charset="0"/>
              </a:rPr>
              <a:t>is </a:t>
            </a:r>
            <a:r>
              <a:rPr lang="en-US" sz="1600" b="1" smtClean="0">
                <a:solidFill>
                  <a:srgbClr val="FF0000"/>
                </a:solidFill>
                <a:cs typeface="Arial" charset="0"/>
              </a:rPr>
              <a:t>N</a:t>
            </a:r>
            <a:r>
              <a:rPr lang="en-US" sz="1600" b="1" baseline="-25000" smtClean="0">
                <a:solidFill>
                  <a:srgbClr val="FF0000"/>
                </a:solidFill>
                <a:cs typeface="Arial" charset="0"/>
              </a:rPr>
              <a:t>R</a:t>
            </a:r>
            <a:r>
              <a:rPr lang="en-US" sz="1600" b="1" smtClean="0">
                <a:solidFill>
                  <a:srgbClr val="FF0000"/>
                </a:solidFill>
                <a:cs typeface="Arial" charset="0"/>
              </a:rPr>
              <a:t> </a:t>
            </a:r>
            <a:r>
              <a:rPr lang="en-US" sz="1600" b="1">
                <a:solidFill>
                  <a:srgbClr val="FF0000"/>
                </a:solidFill>
                <a:cs typeface="Arial" charset="0"/>
              </a:rPr>
              <a:t>= </a:t>
            </a:r>
            <a:r>
              <a:rPr lang="en-US" sz="1600" b="1" smtClean="0">
                <a:solidFill>
                  <a:srgbClr val="FF0000"/>
                </a:solidFill>
                <a:cs typeface="Arial" charset="0"/>
              </a:rPr>
              <a:t>2R </a:t>
            </a:r>
            <a:r>
              <a:rPr lang="en-US" sz="1600" b="1">
                <a:solidFill>
                  <a:srgbClr val="FF0000"/>
                </a:solidFill>
                <a:cs typeface="Arial" charset="0"/>
              </a:rPr>
              <a:t>and </a:t>
            </a:r>
            <a:r>
              <a:rPr lang="en-US" sz="1600" b="1" smtClean="0">
                <a:solidFill>
                  <a:srgbClr val="FF0000"/>
                </a:solidFill>
                <a:cs typeface="Arial" charset="0"/>
              </a:rPr>
              <a:t>N</a:t>
            </a:r>
            <a:r>
              <a:rPr lang="en-US" sz="1600" b="1" baseline="-25000" smtClean="0">
                <a:solidFill>
                  <a:srgbClr val="FF0000"/>
                </a:solidFill>
                <a:cs typeface="Arial" charset="0"/>
              </a:rPr>
              <a:t>F</a:t>
            </a:r>
            <a:r>
              <a:rPr lang="en-US" sz="1600" b="1" smtClean="0">
                <a:solidFill>
                  <a:srgbClr val="FF0000"/>
                </a:solidFill>
                <a:cs typeface="Arial" charset="0"/>
              </a:rPr>
              <a:t> </a:t>
            </a:r>
            <a:r>
              <a:rPr lang="en-US" sz="1600" b="1">
                <a:solidFill>
                  <a:srgbClr val="FF0000"/>
                </a:solidFill>
                <a:cs typeface="Arial" charset="0"/>
              </a:rPr>
              <a:t>= </a:t>
            </a:r>
            <a:r>
              <a:rPr lang="en-US" sz="1600" b="1" smtClean="0">
                <a:solidFill>
                  <a:srgbClr val="FF0000"/>
                </a:solidFill>
                <a:cs typeface="Arial" charset="0"/>
              </a:rPr>
              <a:t>3F.  </a:t>
            </a:r>
            <a:r>
              <a:rPr lang="en-US" sz="1600" b="1">
                <a:solidFill>
                  <a:srgbClr val="FF0000"/>
                </a:solidFill>
                <a:cs typeface="Arial" charset="0"/>
              </a:rPr>
              <a:t>The covariance of </a:t>
            </a:r>
            <a:r>
              <a:rPr lang="en-US" sz="1600" b="1" smtClean="0">
                <a:solidFill>
                  <a:srgbClr val="FF0000"/>
                </a:solidFill>
                <a:cs typeface="Arial" charset="0"/>
              </a:rPr>
              <a:t>N</a:t>
            </a:r>
            <a:r>
              <a:rPr lang="en-US" sz="1600" b="1" baseline="-25000" smtClean="0">
                <a:solidFill>
                  <a:srgbClr val="FF0000"/>
                </a:solidFill>
                <a:cs typeface="Arial" charset="0"/>
              </a:rPr>
              <a:t>R</a:t>
            </a:r>
            <a:r>
              <a:rPr lang="en-US" sz="1600" b="1" smtClean="0">
                <a:solidFill>
                  <a:srgbClr val="FF0000"/>
                </a:solidFill>
                <a:cs typeface="Arial" charset="0"/>
              </a:rPr>
              <a:t> </a:t>
            </a:r>
            <a:r>
              <a:rPr lang="en-US" sz="1600" b="1">
                <a:solidFill>
                  <a:srgbClr val="FF0000"/>
                </a:solidFill>
                <a:cs typeface="Arial" charset="0"/>
              </a:rPr>
              <a:t>and </a:t>
            </a:r>
            <a:r>
              <a:rPr lang="en-US" sz="1600" b="1" smtClean="0">
                <a:solidFill>
                  <a:srgbClr val="FF0000"/>
                </a:solidFill>
                <a:cs typeface="Arial" charset="0"/>
              </a:rPr>
              <a:t>N</a:t>
            </a:r>
            <a:r>
              <a:rPr lang="en-US" sz="1600" b="1" baseline="-25000" smtClean="0">
                <a:solidFill>
                  <a:srgbClr val="FF0000"/>
                </a:solidFill>
                <a:cs typeface="Arial" charset="0"/>
              </a:rPr>
              <a:t>F</a:t>
            </a:r>
            <a:r>
              <a:rPr lang="en-US" sz="1600" b="1" smtClean="0">
                <a:solidFill>
                  <a:srgbClr val="FF0000"/>
                </a:solidFill>
                <a:cs typeface="Arial" charset="0"/>
              </a:rPr>
              <a:t> </a:t>
            </a:r>
            <a:r>
              <a:rPr lang="en-US" sz="1600" b="1">
                <a:solidFill>
                  <a:srgbClr val="FF0000"/>
                </a:solidFill>
                <a:cs typeface="Arial" charset="0"/>
              </a:rPr>
              <a:t>will be  3(2)(.</a:t>
            </a:r>
            <a:r>
              <a:rPr lang="en-US" sz="1600" b="1" smtClean="0">
                <a:solidFill>
                  <a:srgbClr val="FF0000"/>
                </a:solidFill>
                <a:cs typeface="Arial" charset="0"/>
              </a:rPr>
              <a:t>04) </a:t>
            </a:r>
            <a:r>
              <a:rPr lang="en-US" sz="1600" b="1">
                <a:solidFill>
                  <a:srgbClr val="FF0000"/>
                </a:solidFill>
                <a:cs typeface="Arial" charset="0"/>
              </a:rPr>
              <a:t>= </a:t>
            </a:r>
            <a:r>
              <a:rPr lang="en-US" sz="1600" b="1" smtClean="0">
                <a:solidFill>
                  <a:srgbClr val="FF0000"/>
                </a:solidFill>
                <a:cs typeface="Arial" charset="0"/>
              </a:rPr>
              <a:t>0.24.  </a:t>
            </a:r>
            <a:endParaRPr lang="en-US" sz="1600" b="1">
              <a:solidFill>
                <a:srgbClr val="FF0000"/>
              </a:solidFill>
              <a:cs typeface="Arial" charset="0"/>
            </a:endParaRPr>
          </a:p>
          <a:p>
            <a:r>
              <a:rPr lang="en-US" sz="1600" b="1">
                <a:solidFill>
                  <a:srgbClr val="FF0000"/>
                </a:solidFill>
                <a:cs typeface="Arial" charset="0"/>
              </a:rPr>
              <a:t>But, the “relationship” is the same.</a:t>
            </a:r>
            <a:endParaRPr lang="el-GR" sz="1600" b="1">
              <a:solidFill>
                <a:srgbClr val="FF0000"/>
              </a:solidFill>
              <a:cs typeface="Arial"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990600" y="533400"/>
            <a:ext cx="7010400" cy="1527175"/>
          </a:xfrm>
        </p:spPr>
        <p:txBody>
          <a:bodyPr/>
          <a:lstStyle/>
          <a:p>
            <a:r>
              <a:rPr lang="en-US"/>
              <a:t>Independent Random Variables Have Zero Covariance</a:t>
            </a:r>
          </a:p>
        </p:txBody>
      </p:sp>
      <p:graphicFrame>
        <p:nvGraphicFramePr>
          <p:cNvPr id="239658" name="Group 42"/>
          <p:cNvGraphicFramePr>
            <a:graphicFrameLocks noGrp="1"/>
          </p:cNvGraphicFramePr>
          <p:nvPr>
            <p:ph type="tbl" idx="1"/>
            <p:extLst>
              <p:ext uri="{D42A27DB-BD31-4B8C-83A1-F6EECF244321}">
                <p14:modId xmlns:p14="http://schemas.microsoft.com/office/powerpoint/2010/main" xmlns="" val="696229100"/>
              </p:ext>
            </p:extLst>
          </p:nvPr>
        </p:nvGraphicFramePr>
        <p:xfrm>
          <a:off x="381000" y="3162300"/>
          <a:ext cx="3962400" cy="2476500"/>
        </p:xfrm>
        <a:graphic>
          <a:graphicData uri="http://schemas.openxmlformats.org/drawingml/2006/table">
            <a:tbl>
              <a:tblPr/>
              <a:tblGrid>
                <a:gridCol w="1219200"/>
                <a:gridCol w="914400"/>
                <a:gridCol w="914400"/>
                <a:gridCol w="914400"/>
              </a:tblGrid>
              <a:tr h="495300">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endParaRPr kumimoji="0" lang="en-US"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rPr>
                        <a:t>A=Ace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endParaRPr kumimoji="0" lang="en-US"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5300">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rPr>
                        <a:t>H=Heart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rPr>
                        <a:t>Yes=1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rPr>
                        <a:t>No=0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rPr>
                        <a:t>Total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5300">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rPr>
                        <a:t>Yes=1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rPr>
                        <a:t>1/52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rPr>
                        <a:t>12/52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rPr>
                        <a:t>13/52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5300">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rPr>
                        <a:t>No=0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rPr>
                        <a:t>3/52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rPr>
                        <a:t>36/52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rPr>
                        <a:t>39/52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5300">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rPr>
                        <a:t>4/52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rPr>
                        <a:t>48/52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rPr>
                        <a:t>52/52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39650" name="Text Box 34"/>
          <p:cNvSpPr txBox="1">
            <a:spLocks noChangeArrowheads="1"/>
          </p:cNvSpPr>
          <p:nvPr/>
        </p:nvSpPr>
        <p:spPr bwMode="auto">
          <a:xfrm>
            <a:off x="4495800" y="2936954"/>
            <a:ext cx="4191000" cy="29238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sz="1600" b="1"/>
              <a:t>E[H] = 1(13/52)+0(49/52</a:t>
            </a:r>
            <a:r>
              <a:rPr lang="en-US" sz="1600" b="1" smtClean="0"/>
              <a:t>) = 1/4</a:t>
            </a:r>
            <a:endParaRPr lang="en-US" sz="1600" b="1"/>
          </a:p>
          <a:p>
            <a:pPr>
              <a:spcBef>
                <a:spcPct val="50000"/>
              </a:spcBef>
            </a:pPr>
            <a:r>
              <a:rPr lang="en-US" sz="1600" b="1"/>
              <a:t>E[A]  = 1(4/52)+0(48/52) </a:t>
            </a:r>
            <a:r>
              <a:rPr lang="en-US" sz="1600" b="1" smtClean="0"/>
              <a:t> = </a:t>
            </a:r>
            <a:r>
              <a:rPr lang="en-US" sz="1600" b="1"/>
              <a:t>1/13</a:t>
            </a:r>
          </a:p>
          <a:p>
            <a:pPr>
              <a:spcBef>
                <a:spcPct val="50000"/>
              </a:spcBef>
            </a:pPr>
            <a:r>
              <a:rPr lang="en-US" sz="1600" b="1"/>
              <a:t>Covariance = </a:t>
            </a:r>
            <a:r>
              <a:rPr lang="el-GR" sz="1600" b="1">
                <a:cs typeface="Arial" charset="0"/>
              </a:rPr>
              <a:t>Σ</a:t>
            </a:r>
            <a:r>
              <a:rPr lang="en-US" sz="1600" b="1" baseline="-25000">
                <a:cs typeface="Arial" charset="0"/>
              </a:rPr>
              <a:t>H</a:t>
            </a:r>
            <a:r>
              <a:rPr lang="el-GR" sz="1600" b="1"/>
              <a:t>Σ</a:t>
            </a:r>
            <a:r>
              <a:rPr lang="en-US" sz="1600" b="1" baseline="-25000" smtClean="0"/>
              <a:t>A</a:t>
            </a:r>
            <a:r>
              <a:rPr lang="en-US" sz="1600" b="1"/>
              <a:t>P(H,A) (H – </a:t>
            </a:r>
            <a:r>
              <a:rPr lang="en-US" sz="1600" b="1" smtClean="0">
                <a:sym typeface="Symbol"/>
              </a:rPr>
              <a:t></a:t>
            </a:r>
            <a:r>
              <a:rPr lang="en-US" sz="1600" b="1" baseline="-25000" smtClean="0"/>
              <a:t>H</a:t>
            </a:r>
            <a:r>
              <a:rPr lang="en-US" sz="1600" b="1"/>
              <a:t>)(A – </a:t>
            </a:r>
            <a:r>
              <a:rPr lang="en-US" sz="1600" b="1" smtClean="0">
                <a:sym typeface="Symbol"/>
              </a:rPr>
              <a:t></a:t>
            </a:r>
            <a:r>
              <a:rPr lang="en-US" sz="1600" b="1" baseline="-25000" smtClean="0"/>
              <a:t>A</a:t>
            </a:r>
            <a:r>
              <a:rPr lang="en-US" sz="1600" b="1" smtClean="0"/>
              <a:t>)</a:t>
            </a:r>
            <a:endParaRPr lang="en-US" sz="1600" b="1"/>
          </a:p>
          <a:p>
            <a:pPr>
              <a:spcBef>
                <a:spcPct val="50000"/>
              </a:spcBef>
            </a:pPr>
            <a:r>
              <a:rPr lang="en-US" sz="1600" b="1"/>
              <a:t> </a:t>
            </a:r>
            <a:r>
              <a:rPr lang="en-US" sz="1600" b="1" smtClean="0"/>
              <a:t>1/52  (1 </a:t>
            </a:r>
            <a:r>
              <a:rPr lang="en-US" sz="1600" b="1"/>
              <a:t>– 1/4)(1 – 1/13</a:t>
            </a:r>
            <a:r>
              <a:rPr lang="en-US" sz="1600" b="1" smtClean="0"/>
              <a:t>) =  </a:t>
            </a:r>
            <a:r>
              <a:rPr lang="en-US" sz="1600" b="1"/>
              <a:t>+36/52</a:t>
            </a:r>
            <a:r>
              <a:rPr lang="en-US" sz="1600" b="1" baseline="30000"/>
              <a:t>2</a:t>
            </a:r>
            <a:endParaRPr lang="en-US" sz="1600" b="1"/>
          </a:p>
          <a:p>
            <a:pPr>
              <a:spcBef>
                <a:spcPct val="50000"/>
              </a:spcBef>
            </a:pPr>
            <a:r>
              <a:rPr lang="en-US" sz="1600" b="1"/>
              <a:t> 3/52 </a:t>
            </a:r>
            <a:r>
              <a:rPr lang="en-US" sz="1600" b="1" smtClean="0"/>
              <a:t> (</a:t>
            </a:r>
            <a:r>
              <a:rPr lang="en-US" sz="1600" b="1"/>
              <a:t>0 – 1/4)(1 – </a:t>
            </a:r>
            <a:r>
              <a:rPr lang="en-US" sz="1600" b="1" smtClean="0"/>
              <a:t>1/13) </a:t>
            </a:r>
            <a:r>
              <a:rPr lang="en-US" sz="1600" b="1"/>
              <a:t>= – 36/52</a:t>
            </a:r>
            <a:r>
              <a:rPr lang="en-US" sz="1600" b="1" baseline="30000" smtClean="0"/>
              <a:t>2</a:t>
            </a:r>
            <a:endParaRPr lang="en-US" sz="1600" b="1"/>
          </a:p>
          <a:p>
            <a:pPr>
              <a:spcBef>
                <a:spcPct val="50000"/>
              </a:spcBef>
            </a:pPr>
            <a:r>
              <a:rPr lang="en-US" sz="1600" b="1" smtClean="0"/>
              <a:t>12/52 (1 </a:t>
            </a:r>
            <a:r>
              <a:rPr lang="en-US" sz="1600" b="1"/>
              <a:t>– 1/4)(0 – </a:t>
            </a:r>
            <a:r>
              <a:rPr lang="en-US" sz="1600" b="1" smtClean="0"/>
              <a:t>1/13) </a:t>
            </a:r>
            <a:r>
              <a:rPr lang="en-US" sz="1600" b="1"/>
              <a:t>= – 36/52</a:t>
            </a:r>
            <a:r>
              <a:rPr lang="en-US" sz="1600" b="1" baseline="30000" smtClean="0"/>
              <a:t>2</a:t>
            </a:r>
            <a:endParaRPr lang="en-US" sz="1600" b="1"/>
          </a:p>
          <a:p>
            <a:pPr>
              <a:spcBef>
                <a:spcPct val="50000"/>
              </a:spcBef>
            </a:pPr>
            <a:r>
              <a:rPr lang="en-US" sz="1600" b="1" smtClean="0"/>
              <a:t>36/52 (0 </a:t>
            </a:r>
            <a:r>
              <a:rPr lang="en-US" sz="1600" b="1"/>
              <a:t>– 1/4)(0 – </a:t>
            </a:r>
            <a:r>
              <a:rPr lang="en-US" sz="1600" b="1" smtClean="0"/>
              <a:t>1/13) =  +</a:t>
            </a:r>
            <a:r>
              <a:rPr lang="en-US" sz="1600" b="1"/>
              <a:t>36/52</a:t>
            </a:r>
            <a:r>
              <a:rPr lang="en-US" sz="1600" b="1" baseline="30000"/>
              <a:t>2</a:t>
            </a:r>
            <a:r>
              <a:rPr lang="en-US" sz="1600" b="1"/>
              <a:t> </a:t>
            </a:r>
            <a:endParaRPr lang="en-US" sz="1600" b="1" baseline="30000"/>
          </a:p>
          <a:p>
            <a:pPr>
              <a:spcBef>
                <a:spcPct val="50000"/>
              </a:spcBef>
            </a:pPr>
            <a:r>
              <a:rPr lang="en-US" sz="1600" b="1"/>
              <a:t>SUM                               </a:t>
            </a:r>
            <a:r>
              <a:rPr lang="en-US" sz="1600" b="1" smtClean="0"/>
              <a:t> = </a:t>
            </a:r>
            <a:r>
              <a:rPr lang="en-US" sz="1600" b="1"/>
              <a:t>0  </a:t>
            </a:r>
            <a:r>
              <a:rPr lang="en-US" sz="1600" b="1" smtClean="0"/>
              <a:t>!!</a:t>
            </a:r>
            <a:endParaRPr lang="en-US" sz="1600" b="1"/>
          </a:p>
        </p:txBody>
      </p:sp>
      <p:sp>
        <p:nvSpPr>
          <p:cNvPr id="239652" name="Text Box 36"/>
          <p:cNvSpPr txBox="1">
            <a:spLocks noChangeArrowheads="1"/>
          </p:cNvSpPr>
          <p:nvPr/>
        </p:nvSpPr>
        <p:spPr bwMode="auto">
          <a:xfrm>
            <a:off x="533400" y="2290762"/>
            <a:ext cx="3733800" cy="647700"/>
          </a:xfrm>
          <a:prstGeom prst="rect">
            <a:avLst/>
          </a:prstGeom>
          <a:noFill/>
          <a:ln w="63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t>One card drawn randomly from a deck of 52 cards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533400" y="990600"/>
            <a:ext cx="8229600" cy="1143000"/>
          </a:xfrm>
        </p:spPr>
        <p:txBody>
          <a:bodyPr/>
          <a:lstStyle/>
          <a:p>
            <a:r>
              <a:rPr lang="en-US" sz="3200"/>
              <a:t>Covariance and Units of Measurement</a:t>
            </a:r>
          </a:p>
        </p:txBody>
      </p:sp>
      <p:sp>
        <p:nvSpPr>
          <p:cNvPr id="207875" name="Rectangle 3"/>
          <p:cNvSpPr>
            <a:spLocks noGrp="1" noChangeArrowheads="1"/>
          </p:cNvSpPr>
          <p:nvPr>
            <p:ph idx="1"/>
          </p:nvPr>
        </p:nvSpPr>
        <p:spPr>
          <a:xfrm>
            <a:off x="914400" y="2362200"/>
            <a:ext cx="7848600" cy="3352800"/>
          </a:xfrm>
        </p:spPr>
        <p:txBody>
          <a:bodyPr/>
          <a:lstStyle/>
          <a:p>
            <a:r>
              <a:rPr lang="en-US"/>
              <a:t>Covariance takes the units of </a:t>
            </a:r>
            <a:br>
              <a:rPr lang="en-US"/>
            </a:br>
            <a:r>
              <a:rPr lang="en-US"/>
              <a:t>(units of X) times (units of Y)</a:t>
            </a:r>
          </a:p>
          <a:p>
            <a:r>
              <a:rPr lang="en-US"/>
              <a:t>Consider Cov($Price of X,$Price of Y).</a:t>
            </a:r>
          </a:p>
          <a:p>
            <a:pPr lvl="1"/>
            <a:r>
              <a:rPr lang="en-US"/>
              <a:t>Now, measure both prices in </a:t>
            </a:r>
            <a:r>
              <a:rPr lang="en-US" smtClean="0"/>
              <a:t>GBP, roughly $1.60 per </a:t>
            </a:r>
            <a:r>
              <a:rPr lang="en-US" smtClean="0">
                <a:cs typeface="Arial" charset="0"/>
              </a:rPr>
              <a:t>£.  </a:t>
            </a:r>
          </a:p>
          <a:p>
            <a:pPr lvl="1"/>
            <a:r>
              <a:rPr lang="en-US" smtClean="0">
                <a:cs typeface="Arial" charset="0"/>
              </a:rPr>
              <a:t>The </a:t>
            </a:r>
            <a:r>
              <a:rPr lang="en-US">
                <a:cs typeface="Arial" charset="0"/>
              </a:rPr>
              <a:t>prices are divided by </a:t>
            </a:r>
            <a:r>
              <a:rPr lang="en-US" smtClean="0">
                <a:cs typeface="Arial" charset="0"/>
              </a:rPr>
              <a:t>1.60, </a:t>
            </a:r>
            <a:r>
              <a:rPr lang="en-US">
                <a:cs typeface="Arial" charset="0"/>
              </a:rPr>
              <a:t>and the covariance is divided by </a:t>
            </a:r>
            <a:r>
              <a:rPr lang="en-US" smtClean="0">
                <a:cs typeface="Arial" charset="0"/>
              </a:rPr>
              <a:t>1.60</a:t>
            </a:r>
            <a:r>
              <a:rPr lang="en-US" baseline="30000" smtClean="0">
                <a:cs typeface="Arial" charset="0"/>
              </a:rPr>
              <a:t>2</a:t>
            </a:r>
            <a:r>
              <a:rPr lang="en-US" smtClean="0">
                <a:cs typeface="Arial" charset="0"/>
              </a:rPr>
              <a:t>.</a:t>
            </a:r>
            <a:endParaRPr lang="en-US">
              <a:cs typeface="Arial" charset="0"/>
            </a:endParaRPr>
          </a:p>
          <a:p>
            <a:r>
              <a:rPr lang="en-US"/>
              <a:t>This is an unattractive result.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xfrm>
            <a:off x="1600200" y="381001"/>
            <a:ext cx="7010400" cy="1143000"/>
          </a:xfrm>
        </p:spPr>
        <p:txBody>
          <a:bodyPr/>
          <a:lstStyle/>
          <a:p>
            <a:r>
              <a:rPr lang="en-US"/>
              <a:t>Correlation is Units Free</a:t>
            </a:r>
          </a:p>
        </p:txBody>
      </p:sp>
      <p:graphicFrame>
        <p:nvGraphicFramePr>
          <p:cNvPr id="208900" name="Object 4"/>
          <p:cNvGraphicFramePr>
            <a:graphicFrameLocks noChangeAspect="1"/>
          </p:cNvGraphicFramePr>
          <p:nvPr>
            <p:extLst>
              <p:ext uri="{D42A27DB-BD31-4B8C-83A1-F6EECF244321}">
                <p14:modId xmlns:p14="http://schemas.microsoft.com/office/powerpoint/2010/main" xmlns="" val="2640394783"/>
              </p:ext>
            </p:extLst>
          </p:nvPr>
        </p:nvGraphicFramePr>
        <p:xfrm>
          <a:off x="823913" y="1828800"/>
          <a:ext cx="7954962" cy="3135313"/>
        </p:xfrm>
        <a:graphic>
          <a:graphicData uri="http://schemas.openxmlformats.org/presentationml/2006/ole">
            <p:oleObj spid="_x0000_s208931" name="Equation" r:id="rId4" imgW="3416040" imgH="1346040" progId="Equation.DSMT4">
              <p:embed/>
            </p:oleObj>
          </a:graphicData>
        </a:graphic>
      </p:graphicFrame>
      <p:sp>
        <p:nvSpPr>
          <p:cNvPr id="2" name="Rectangle 1"/>
          <p:cNvSpPr/>
          <p:nvPr/>
        </p:nvSpPr>
        <p:spPr bwMode="auto">
          <a:xfrm>
            <a:off x="762000" y="2890520"/>
            <a:ext cx="8001000" cy="990600"/>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a:xfrm>
            <a:off x="1219200" y="457200"/>
            <a:ext cx="7010400" cy="688975"/>
          </a:xfrm>
        </p:spPr>
        <p:txBody>
          <a:bodyPr/>
          <a:lstStyle/>
          <a:p>
            <a:r>
              <a:rPr lang="en-US"/>
              <a:t>Correlation</a:t>
            </a:r>
          </a:p>
        </p:txBody>
      </p:sp>
      <p:sp>
        <p:nvSpPr>
          <p:cNvPr id="243764" name="Text Box 52"/>
          <p:cNvSpPr txBox="1">
            <a:spLocks noChangeArrowheads="1"/>
          </p:cNvSpPr>
          <p:nvPr/>
        </p:nvSpPr>
        <p:spPr bwMode="auto">
          <a:xfrm>
            <a:off x="4953000" y="1295400"/>
            <a:ext cx="3810000" cy="25791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l-GR" sz="1600" b="1" smtClean="0"/>
              <a:t>μ</a:t>
            </a:r>
            <a:r>
              <a:rPr lang="en-US" sz="1600" b="1" baseline="-25000"/>
              <a:t>R</a:t>
            </a:r>
            <a:r>
              <a:rPr lang="en-US" sz="1600" b="1" smtClean="0"/>
              <a:t> </a:t>
            </a:r>
            <a:r>
              <a:rPr lang="en-US" sz="1600" b="1"/>
              <a:t>= </a:t>
            </a:r>
            <a:r>
              <a:rPr lang="en-US" sz="1600" b="1" smtClean="0"/>
              <a:t>.8   </a:t>
            </a:r>
            <a:r>
              <a:rPr lang="el-GR" sz="1600" b="1" smtClean="0"/>
              <a:t>μ</a:t>
            </a:r>
            <a:r>
              <a:rPr lang="en-US" sz="1600" b="1" baseline="-25000"/>
              <a:t>F</a:t>
            </a:r>
            <a:r>
              <a:rPr lang="en-US" sz="1600" b="1" smtClean="0"/>
              <a:t> </a:t>
            </a:r>
            <a:r>
              <a:rPr lang="en-US" sz="1600" b="1"/>
              <a:t>= </a:t>
            </a:r>
            <a:r>
              <a:rPr lang="en-US" sz="1600" b="1" smtClean="0"/>
              <a:t>.7</a:t>
            </a:r>
            <a:endParaRPr lang="en-US" sz="1600" b="1"/>
          </a:p>
          <a:p>
            <a:endParaRPr lang="en-US" sz="1600" b="1"/>
          </a:p>
          <a:p>
            <a:r>
              <a:rPr lang="en-US" sz="1600" b="1" smtClean="0"/>
              <a:t>Var(F) </a:t>
            </a:r>
            <a:r>
              <a:rPr lang="en-US" sz="1600" b="1"/>
              <a:t>= </a:t>
            </a:r>
            <a:r>
              <a:rPr lang="en-US" sz="1600" b="1" smtClean="0"/>
              <a:t> </a:t>
            </a:r>
            <a:r>
              <a:rPr lang="en-US" sz="1600" b="1" smtClean="0"/>
              <a:t>0</a:t>
            </a:r>
            <a:r>
              <a:rPr lang="en-US" sz="1600" b="1" baseline="30000" smtClean="0"/>
              <a:t>2</a:t>
            </a:r>
            <a:r>
              <a:rPr lang="en-US" sz="1600" b="1" smtClean="0"/>
              <a:t>(.3)+</a:t>
            </a:r>
            <a:r>
              <a:rPr lang="en-US" sz="1600" b="1"/>
              <a:t>1</a:t>
            </a:r>
            <a:r>
              <a:rPr lang="en-US" sz="1600" b="1" baseline="30000"/>
              <a:t>2</a:t>
            </a:r>
            <a:r>
              <a:rPr lang="en-US" sz="1600" b="1" smtClean="0"/>
              <a:t>(.7) - .7</a:t>
            </a:r>
            <a:r>
              <a:rPr lang="en-US" sz="1600" b="1" baseline="30000" smtClean="0"/>
              <a:t>2</a:t>
            </a:r>
            <a:r>
              <a:rPr lang="en-US" sz="1600" b="1" smtClean="0"/>
              <a:t>      </a:t>
            </a:r>
            <a:r>
              <a:rPr lang="en-US" sz="1600" b="1" smtClean="0"/>
              <a:t>= </a:t>
            </a:r>
            <a:r>
              <a:rPr lang="en-US" sz="1600" b="1" smtClean="0"/>
              <a:t>.21</a:t>
            </a:r>
            <a:endParaRPr lang="en-US" sz="1600" b="1"/>
          </a:p>
          <a:p>
            <a:r>
              <a:rPr lang="en-US" sz="1600" b="1">
                <a:solidFill>
                  <a:srgbClr val="FF0000"/>
                </a:solidFill>
              </a:rPr>
              <a:t>Standard deviation = </a:t>
            </a:r>
            <a:r>
              <a:rPr lang="en-US" sz="1600" b="1" smtClean="0">
                <a:solidFill>
                  <a:srgbClr val="FF0000"/>
                </a:solidFill>
              </a:rPr>
              <a:t>..46</a:t>
            </a:r>
            <a:endParaRPr lang="en-US" sz="1600" b="1">
              <a:solidFill>
                <a:srgbClr val="FF0000"/>
              </a:solidFill>
            </a:endParaRPr>
          </a:p>
          <a:p>
            <a:endParaRPr lang="en-US" sz="1600" b="1">
              <a:solidFill>
                <a:schemeClr val="tx2"/>
              </a:solidFill>
            </a:endParaRPr>
          </a:p>
          <a:p>
            <a:r>
              <a:rPr lang="en-US" sz="1600" b="1" smtClean="0"/>
              <a:t>Var(R) </a:t>
            </a:r>
            <a:r>
              <a:rPr lang="en-US" sz="1600" b="1" smtClean="0"/>
              <a:t>  =  0</a:t>
            </a:r>
            <a:r>
              <a:rPr lang="en-US" sz="1600" b="1" baseline="30000" smtClean="0"/>
              <a:t>2</a:t>
            </a:r>
            <a:r>
              <a:rPr lang="en-US" sz="1600" b="1" smtClean="0"/>
              <a:t>(.45)+</a:t>
            </a:r>
            <a:r>
              <a:rPr lang="en-US" sz="1600" b="1"/>
              <a:t>1</a:t>
            </a:r>
            <a:r>
              <a:rPr lang="en-US" sz="1600" b="1" baseline="30000"/>
              <a:t>2</a:t>
            </a:r>
            <a:r>
              <a:rPr lang="en-US" sz="1600" b="1" smtClean="0"/>
              <a:t>(.30)+</a:t>
            </a:r>
            <a:r>
              <a:rPr lang="en-US" sz="1600" b="1"/>
              <a:t>2</a:t>
            </a:r>
            <a:r>
              <a:rPr lang="en-US" sz="1600" b="1" baseline="30000"/>
              <a:t>2</a:t>
            </a:r>
            <a:r>
              <a:rPr lang="en-US" sz="1600" b="1"/>
              <a:t>(.</a:t>
            </a:r>
            <a:r>
              <a:rPr lang="en-US" sz="1600" b="1" smtClean="0"/>
              <a:t>25)  </a:t>
            </a:r>
            <a:r>
              <a:rPr lang="en-US" sz="1600" b="1"/>
              <a:t>– </a:t>
            </a:r>
            <a:r>
              <a:rPr lang="en-US" sz="1600" b="1" smtClean="0"/>
              <a:t>.8</a:t>
            </a:r>
            <a:r>
              <a:rPr lang="en-US" sz="1600" b="1" baseline="30000" smtClean="0"/>
              <a:t>2</a:t>
            </a:r>
            <a:r>
              <a:rPr lang="en-US" sz="1600" b="1" smtClean="0"/>
              <a:t> </a:t>
            </a:r>
            <a:r>
              <a:rPr lang="en-US" sz="1600" b="1" smtClean="0"/>
              <a:t/>
            </a:r>
            <a:br>
              <a:rPr lang="en-US" sz="1600" b="1" smtClean="0"/>
            </a:br>
            <a:r>
              <a:rPr lang="en-US" sz="1600" b="1" smtClean="0"/>
              <a:t>             </a:t>
            </a:r>
            <a:r>
              <a:rPr lang="en-US" sz="1600" b="1" smtClean="0"/>
              <a:t>=  </a:t>
            </a:r>
            <a:r>
              <a:rPr lang="en-US" sz="1600" b="1" smtClean="0"/>
              <a:t>.66</a:t>
            </a:r>
            <a:endParaRPr lang="en-US" sz="1600" b="1"/>
          </a:p>
          <a:p>
            <a:r>
              <a:rPr lang="en-US" sz="1600" b="1">
                <a:solidFill>
                  <a:srgbClr val="FF0000"/>
                </a:solidFill>
              </a:rPr>
              <a:t>Standard deviation = </a:t>
            </a:r>
            <a:r>
              <a:rPr lang="en-US" sz="1600" b="1" smtClean="0">
                <a:solidFill>
                  <a:srgbClr val="FF0000"/>
                </a:solidFill>
              </a:rPr>
              <a:t>0.81</a:t>
            </a:r>
            <a:endParaRPr lang="en-US" sz="1600" b="1">
              <a:solidFill>
                <a:srgbClr val="FF0000"/>
              </a:solidFill>
            </a:endParaRPr>
          </a:p>
          <a:p>
            <a:endParaRPr lang="en-US" sz="1600" b="1">
              <a:solidFill>
                <a:schemeClr val="tx2"/>
              </a:solidFill>
            </a:endParaRPr>
          </a:p>
          <a:p>
            <a:pPr>
              <a:spcBef>
                <a:spcPct val="10000"/>
              </a:spcBef>
            </a:pPr>
            <a:r>
              <a:rPr lang="en-US" sz="1600" b="1">
                <a:solidFill>
                  <a:srgbClr val="FF0000"/>
                </a:solidFill>
              </a:rPr>
              <a:t>Covariance   =  +</a:t>
            </a:r>
            <a:r>
              <a:rPr lang="en-US" sz="1600" b="1" smtClean="0">
                <a:solidFill>
                  <a:srgbClr val="FF0000"/>
                </a:solidFill>
              </a:rPr>
              <a:t>0.04</a:t>
            </a:r>
            <a:endParaRPr lang="el-GR" sz="1600" b="1">
              <a:solidFill>
                <a:srgbClr val="FF0000"/>
              </a:solidFill>
            </a:endParaRPr>
          </a:p>
        </p:txBody>
      </p:sp>
      <p:graphicFrame>
        <p:nvGraphicFramePr>
          <p:cNvPr id="243766" name="Object 54"/>
          <p:cNvGraphicFramePr>
            <a:graphicFrameLocks noChangeAspect="1"/>
          </p:cNvGraphicFramePr>
          <p:nvPr>
            <p:extLst>
              <p:ext uri="{D42A27DB-BD31-4B8C-83A1-F6EECF244321}">
                <p14:modId xmlns:p14="http://schemas.microsoft.com/office/powerpoint/2010/main" xmlns="" val="664865663"/>
              </p:ext>
            </p:extLst>
          </p:nvPr>
        </p:nvGraphicFramePr>
        <p:xfrm>
          <a:off x="2209800" y="4191000"/>
          <a:ext cx="3700463" cy="647700"/>
        </p:xfrm>
        <a:graphic>
          <a:graphicData uri="http://schemas.openxmlformats.org/presentationml/2006/ole">
            <p:oleObj spid="_x0000_s286722" name="Equation" r:id="rId4" imgW="2234880" imgH="393480" progId="Equation.DSMT4">
              <p:embed/>
            </p:oleObj>
          </a:graphicData>
        </a:graphic>
      </p:graphicFrame>
      <p:pic>
        <p:nvPicPr>
          <p:cNvPr id="7" name="Picture 1"/>
          <p:cNvPicPr>
            <a:picLocks noChangeAspect="1" noChangeArrowheads="1"/>
          </p:cNvPicPr>
          <p:nvPr/>
        </p:nvPicPr>
        <p:blipFill>
          <a:blip r:embed="rId5"/>
          <a:srcRect/>
          <a:stretch>
            <a:fillRect/>
          </a:stretch>
        </p:blipFill>
        <p:spPr bwMode="auto">
          <a:xfrm>
            <a:off x="762000" y="2209800"/>
            <a:ext cx="3495675" cy="12858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685800" y="1676400"/>
            <a:ext cx="8229600" cy="530225"/>
          </a:xfrm>
        </p:spPr>
        <p:txBody>
          <a:bodyPr/>
          <a:lstStyle/>
          <a:p>
            <a:r>
              <a:rPr lang="en-US" smtClean="0"/>
              <a:t>Uncorrelated Variables</a:t>
            </a:r>
            <a:endParaRPr lang="en-US"/>
          </a:p>
        </p:txBody>
      </p:sp>
      <p:sp>
        <p:nvSpPr>
          <p:cNvPr id="209923" name="Rectangle 3"/>
          <p:cNvSpPr>
            <a:spLocks noGrp="1" noChangeArrowheads="1"/>
          </p:cNvSpPr>
          <p:nvPr>
            <p:ph idx="1"/>
          </p:nvPr>
        </p:nvSpPr>
        <p:spPr>
          <a:xfrm>
            <a:off x="914400" y="2514600"/>
            <a:ext cx="7848600" cy="2438400"/>
          </a:xfrm>
        </p:spPr>
        <p:txBody>
          <a:bodyPr/>
          <a:lstStyle/>
          <a:p>
            <a:pPr>
              <a:lnSpc>
                <a:spcPct val="90000"/>
              </a:lnSpc>
              <a:buFont typeface="Wingdings" pitchFamily="2" charset="2"/>
              <a:buNone/>
            </a:pPr>
            <a:r>
              <a:rPr lang="en-US" sz="1000" smtClean="0"/>
              <a:t> </a:t>
            </a:r>
            <a:endParaRPr lang="en-US" sz="1000"/>
          </a:p>
          <a:p>
            <a:pPr marL="0" indent="0">
              <a:lnSpc>
                <a:spcPct val="90000"/>
              </a:lnSpc>
              <a:buNone/>
            </a:pPr>
            <a:r>
              <a:rPr lang="en-US" sz="3200" smtClean="0"/>
              <a:t>Independence </a:t>
            </a:r>
            <a:r>
              <a:rPr lang="en-US" sz="3200"/>
              <a:t>implies zero correlation.  If the variables are independent, then the numerator of the correlation coefficient is </a:t>
            </a:r>
            <a:r>
              <a:rPr lang="en-US" sz="3200" smtClean="0"/>
              <a:t>zero.</a:t>
            </a:r>
            <a:endParaRPr lang="en-US" sz="320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a:xfrm>
            <a:off x="762000" y="1219200"/>
            <a:ext cx="8229600" cy="530225"/>
          </a:xfrm>
        </p:spPr>
        <p:txBody>
          <a:bodyPr/>
          <a:lstStyle/>
          <a:p>
            <a:r>
              <a:rPr lang="en-US" sz="3600"/>
              <a:t>Sums of Two Random Variables</a:t>
            </a:r>
          </a:p>
        </p:txBody>
      </p:sp>
      <p:sp>
        <p:nvSpPr>
          <p:cNvPr id="307203" name="Rectangle 3"/>
          <p:cNvSpPr>
            <a:spLocks noGrp="1" noChangeArrowheads="1"/>
          </p:cNvSpPr>
          <p:nvPr>
            <p:ph idx="1"/>
          </p:nvPr>
        </p:nvSpPr>
        <p:spPr>
          <a:xfrm>
            <a:off x="838200" y="1981200"/>
            <a:ext cx="7924800" cy="3124200"/>
          </a:xfrm>
        </p:spPr>
        <p:txBody>
          <a:bodyPr/>
          <a:lstStyle/>
          <a:p>
            <a:r>
              <a:rPr lang="en-US"/>
              <a:t>Example 1: Total number of cases </a:t>
            </a:r>
            <a:r>
              <a:rPr lang="en-US" smtClean="0"/>
              <a:t> = F+R</a:t>
            </a:r>
            <a:endParaRPr lang="en-US"/>
          </a:p>
          <a:p>
            <a:r>
              <a:rPr lang="en-US"/>
              <a:t>Example 2: Personnel needed </a:t>
            </a:r>
            <a:r>
              <a:rPr lang="en-US" smtClean="0"/>
              <a:t>       = 3F+2R</a:t>
            </a:r>
            <a:endParaRPr lang="en-US"/>
          </a:p>
          <a:p>
            <a:r>
              <a:rPr lang="en-US"/>
              <a:t>Find for Sums</a:t>
            </a:r>
          </a:p>
          <a:p>
            <a:pPr lvl="1"/>
            <a:r>
              <a:rPr lang="en-US"/>
              <a:t>Expected Value</a:t>
            </a:r>
          </a:p>
          <a:p>
            <a:pPr lvl="1"/>
            <a:r>
              <a:rPr lang="en-US"/>
              <a:t>Variance and Standard Deviation</a:t>
            </a:r>
          </a:p>
          <a:p>
            <a:r>
              <a:rPr lang="en-US" b="1">
                <a:solidFill>
                  <a:srgbClr val="0000FF"/>
                </a:solidFill>
              </a:rPr>
              <a:t>Application from Finance: Portfolio</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lstStyle/>
          <a:p>
            <a:r>
              <a:rPr lang="en-US" sz="3600"/>
              <a:t>Math Facts 1 – Mean of a Sum</a:t>
            </a:r>
          </a:p>
        </p:txBody>
      </p:sp>
      <p:sp>
        <p:nvSpPr>
          <p:cNvPr id="210947" name="Rectangle 3"/>
          <p:cNvSpPr>
            <a:spLocks noGrp="1" noChangeArrowheads="1"/>
          </p:cNvSpPr>
          <p:nvPr>
            <p:ph idx="1"/>
          </p:nvPr>
        </p:nvSpPr>
        <p:spPr>
          <a:xfrm>
            <a:off x="838200" y="1905000"/>
            <a:ext cx="7696200" cy="4114800"/>
          </a:xfrm>
        </p:spPr>
        <p:txBody>
          <a:bodyPr/>
          <a:lstStyle/>
          <a:p>
            <a:r>
              <a:rPr lang="en-US"/>
              <a:t>Mean of a sum.  The </a:t>
            </a:r>
          </a:p>
          <a:p>
            <a:pPr>
              <a:buFont typeface="Wingdings" pitchFamily="2" charset="2"/>
              <a:buNone/>
            </a:pPr>
            <a:r>
              <a:rPr lang="en-US"/>
              <a:t>	Mean of X+Y = E[X+Y]  =  E[X]+E[Y]</a:t>
            </a:r>
          </a:p>
          <a:p>
            <a:pPr>
              <a:buFont typeface="Wingdings" pitchFamily="2" charset="2"/>
              <a:buNone/>
            </a:pPr>
            <a:endParaRPr lang="en-US"/>
          </a:p>
          <a:p>
            <a:r>
              <a:rPr lang="en-US"/>
              <a:t>Mean of a weighted sum</a:t>
            </a:r>
          </a:p>
          <a:p>
            <a:pPr>
              <a:buFont typeface="Wingdings" pitchFamily="2" charset="2"/>
              <a:buNone/>
            </a:pPr>
            <a:r>
              <a:rPr lang="en-US"/>
              <a:t>   Mean of aX + bY = E[aX] + E[bY]</a:t>
            </a:r>
          </a:p>
          <a:p>
            <a:pPr>
              <a:buFont typeface="Wingdings" pitchFamily="2" charset="2"/>
              <a:buNone/>
            </a:pPr>
            <a:r>
              <a:rPr lang="en-US"/>
              <a:t>                               = aE[X] + bE[Y]</a:t>
            </a:r>
          </a:p>
        </p:txBody>
      </p:sp>
      <p:sp>
        <p:nvSpPr>
          <p:cNvPr id="5" name="Rectangle 4"/>
          <p:cNvSpPr/>
          <p:nvPr/>
        </p:nvSpPr>
        <p:spPr bwMode="auto">
          <a:xfrm>
            <a:off x="1219200" y="2368253"/>
            <a:ext cx="5943600" cy="679747"/>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1219200" y="3968453"/>
            <a:ext cx="5943600" cy="1060747"/>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xfrm>
            <a:off x="914400" y="609600"/>
            <a:ext cx="7010400" cy="803275"/>
          </a:xfrm>
        </p:spPr>
        <p:txBody>
          <a:bodyPr/>
          <a:lstStyle/>
          <a:p>
            <a:r>
              <a:rPr lang="en-US"/>
              <a:t>Mean of a Sum</a:t>
            </a:r>
          </a:p>
        </p:txBody>
      </p:sp>
      <p:sp>
        <p:nvSpPr>
          <p:cNvPr id="251955" name="Text Box 51"/>
          <p:cNvSpPr txBox="1">
            <a:spLocks noChangeArrowheads="1"/>
          </p:cNvSpPr>
          <p:nvPr/>
        </p:nvSpPr>
        <p:spPr bwMode="auto">
          <a:xfrm>
            <a:off x="3962400" y="2971800"/>
            <a:ext cx="1600200" cy="712788"/>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l-GR" sz="1600" b="1" smtClean="0"/>
              <a:t>μ</a:t>
            </a:r>
            <a:r>
              <a:rPr lang="en-US" sz="1600" b="1" baseline="-25000"/>
              <a:t>R</a:t>
            </a:r>
            <a:r>
              <a:rPr lang="en-US" sz="1600" b="1" smtClean="0"/>
              <a:t> </a:t>
            </a:r>
            <a:r>
              <a:rPr lang="en-US" sz="1600" b="1"/>
              <a:t>= </a:t>
            </a:r>
            <a:r>
              <a:rPr lang="en-US" sz="1600" b="1" smtClean="0"/>
              <a:t>.8</a:t>
            </a:r>
            <a:endParaRPr lang="en-US" sz="1600" b="1">
              <a:cs typeface="Arial" charset="0"/>
            </a:endParaRPr>
          </a:p>
          <a:p>
            <a:pPr>
              <a:spcBef>
                <a:spcPct val="50000"/>
              </a:spcBef>
            </a:pPr>
            <a:r>
              <a:rPr lang="el-GR" sz="1600" b="1" smtClean="0">
                <a:cs typeface="Arial" charset="0"/>
              </a:rPr>
              <a:t>μ</a:t>
            </a:r>
            <a:r>
              <a:rPr lang="en-US" sz="1600" b="1" baseline="-25000">
                <a:cs typeface="Arial" charset="0"/>
              </a:rPr>
              <a:t>F</a:t>
            </a:r>
            <a:r>
              <a:rPr lang="en-US" sz="1600" b="1" smtClean="0">
                <a:cs typeface="Arial" charset="0"/>
              </a:rPr>
              <a:t> </a:t>
            </a:r>
            <a:r>
              <a:rPr lang="en-US" sz="1600" b="1">
                <a:cs typeface="Arial" charset="0"/>
              </a:rPr>
              <a:t>= </a:t>
            </a:r>
            <a:r>
              <a:rPr lang="en-US" sz="1600" b="1" smtClean="0">
                <a:cs typeface="Arial" charset="0"/>
              </a:rPr>
              <a:t>.7</a:t>
            </a:r>
            <a:endParaRPr lang="el-GR" sz="1600" b="1">
              <a:cs typeface="Arial" charset="0"/>
            </a:endParaRPr>
          </a:p>
        </p:txBody>
      </p:sp>
      <p:sp>
        <p:nvSpPr>
          <p:cNvPr id="251957" name="Text Box 53"/>
          <p:cNvSpPr txBox="1">
            <a:spLocks noChangeArrowheads="1"/>
          </p:cNvSpPr>
          <p:nvPr/>
        </p:nvSpPr>
        <p:spPr bwMode="auto">
          <a:xfrm>
            <a:off x="1447800" y="4038600"/>
            <a:ext cx="7162800" cy="646331"/>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What is the mean (expected) number of cases each </a:t>
            </a:r>
            <a:r>
              <a:rPr lang="en-US" b="1" smtClean="0"/>
              <a:t/>
            </a:r>
            <a:br>
              <a:rPr lang="en-US" b="1" smtClean="0"/>
            </a:br>
            <a:r>
              <a:rPr lang="en-US" b="1" smtClean="0"/>
              <a:t>month, R+F? E[R </a:t>
            </a:r>
            <a:r>
              <a:rPr lang="en-US" b="1"/>
              <a:t>+ </a:t>
            </a:r>
            <a:r>
              <a:rPr lang="en-US" b="1" smtClean="0"/>
              <a:t>F] </a:t>
            </a:r>
            <a:r>
              <a:rPr lang="en-US" b="1"/>
              <a:t>= </a:t>
            </a:r>
            <a:r>
              <a:rPr lang="en-US" b="1" smtClean="0"/>
              <a:t>E[R] </a:t>
            </a:r>
            <a:r>
              <a:rPr lang="en-US" b="1"/>
              <a:t>+ </a:t>
            </a:r>
            <a:r>
              <a:rPr lang="en-US" b="1" smtClean="0"/>
              <a:t>E[F] </a:t>
            </a:r>
            <a:r>
              <a:rPr lang="en-US" b="1"/>
              <a:t>= </a:t>
            </a:r>
            <a:r>
              <a:rPr lang="en-US" b="1" smtClean="0"/>
              <a:t>.8 </a:t>
            </a:r>
            <a:r>
              <a:rPr lang="en-US" b="1"/>
              <a:t>+ </a:t>
            </a:r>
            <a:r>
              <a:rPr lang="en-US" b="1" smtClean="0"/>
              <a:t>.7 </a:t>
            </a:r>
            <a:r>
              <a:rPr lang="en-US" b="1"/>
              <a:t>= </a:t>
            </a:r>
            <a:r>
              <a:rPr lang="en-US" b="1" smtClean="0"/>
              <a:t>1.5</a:t>
            </a:r>
            <a:endParaRPr lang="en-US" b="1"/>
          </a:p>
        </p:txBody>
      </p:sp>
      <p:pic>
        <p:nvPicPr>
          <p:cNvPr id="7" name="Picture 1"/>
          <p:cNvPicPr>
            <a:picLocks noChangeAspect="1" noChangeArrowheads="1"/>
          </p:cNvPicPr>
          <p:nvPr/>
        </p:nvPicPr>
        <p:blipFill>
          <a:blip r:embed="rId3"/>
          <a:srcRect/>
          <a:stretch>
            <a:fillRect/>
          </a:stretch>
        </p:blipFill>
        <p:spPr bwMode="auto">
          <a:xfrm>
            <a:off x="2667000" y="1524000"/>
            <a:ext cx="3495675" cy="12858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p:txBody>
          <a:bodyPr/>
          <a:lstStyle/>
          <a:p>
            <a:r>
              <a:rPr lang="en-US"/>
              <a:t>Mean of a Weighted Sum</a:t>
            </a:r>
          </a:p>
        </p:txBody>
      </p:sp>
      <p:sp>
        <p:nvSpPr>
          <p:cNvPr id="245811" name="Text Box 51"/>
          <p:cNvSpPr txBox="1">
            <a:spLocks noChangeArrowheads="1"/>
          </p:cNvSpPr>
          <p:nvPr/>
        </p:nvSpPr>
        <p:spPr bwMode="auto">
          <a:xfrm>
            <a:off x="6172200" y="3505200"/>
            <a:ext cx="1600200" cy="703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l-GR" sz="1600" b="1" smtClean="0"/>
              <a:t>μ</a:t>
            </a:r>
            <a:r>
              <a:rPr lang="en-US" sz="1600" b="1" baseline="-25000"/>
              <a:t>R</a:t>
            </a:r>
            <a:r>
              <a:rPr lang="en-US" sz="1600" b="1" smtClean="0"/>
              <a:t> </a:t>
            </a:r>
            <a:r>
              <a:rPr lang="en-US" sz="1600" b="1"/>
              <a:t>= </a:t>
            </a:r>
            <a:r>
              <a:rPr lang="en-US" sz="1600" b="1" smtClean="0"/>
              <a:t>.8</a:t>
            </a:r>
            <a:endParaRPr lang="en-US" sz="1600" b="1">
              <a:cs typeface="Arial" charset="0"/>
            </a:endParaRPr>
          </a:p>
          <a:p>
            <a:pPr>
              <a:spcBef>
                <a:spcPct val="50000"/>
              </a:spcBef>
            </a:pPr>
            <a:r>
              <a:rPr lang="el-GR" sz="1600" b="1" smtClean="0">
                <a:cs typeface="Arial" charset="0"/>
              </a:rPr>
              <a:t>μ</a:t>
            </a:r>
            <a:r>
              <a:rPr lang="en-US" sz="1600" b="1" baseline="-25000">
                <a:cs typeface="Arial" charset="0"/>
              </a:rPr>
              <a:t>F</a:t>
            </a:r>
            <a:r>
              <a:rPr lang="en-US" sz="1600" b="1" smtClean="0">
                <a:cs typeface="Arial" charset="0"/>
              </a:rPr>
              <a:t> </a:t>
            </a:r>
            <a:r>
              <a:rPr lang="en-US" sz="1600" b="1">
                <a:cs typeface="Arial" charset="0"/>
              </a:rPr>
              <a:t>= </a:t>
            </a:r>
            <a:r>
              <a:rPr lang="en-US" sz="1600" b="1" smtClean="0">
                <a:cs typeface="Arial" charset="0"/>
              </a:rPr>
              <a:t>.7</a:t>
            </a:r>
            <a:endParaRPr lang="el-GR" sz="1600" b="1">
              <a:cs typeface="Arial" charset="0"/>
            </a:endParaRPr>
          </a:p>
        </p:txBody>
      </p:sp>
      <p:sp>
        <p:nvSpPr>
          <p:cNvPr id="245812" name="Text Box 52"/>
          <p:cNvSpPr txBox="1">
            <a:spLocks noChangeArrowheads="1"/>
          </p:cNvSpPr>
          <p:nvPr/>
        </p:nvSpPr>
        <p:spPr bwMode="auto">
          <a:xfrm>
            <a:off x="5791200" y="1895475"/>
            <a:ext cx="3200400" cy="13234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1600" b="1">
                <a:solidFill>
                  <a:srgbClr val="FF0000"/>
                </a:solidFill>
                <a:cs typeface="Arial" charset="0"/>
              </a:rPr>
              <a:t>Suppose each </a:t>
            </a:r>
            <a:r>
              <a:rPr lang="en-US" sz="1600" b="1" smtClean="0">
                <a:solidFill>
                  <a:srgbClr val="FF0000"/>
                </a:solidFill>
                <a:cs typeface="Arial" charset="0"/>
              </a:rPr>
              <a:t>Real Estate case </a:t>
            </a:r>
            <a:r>
              <a:rPr lang="en-US" sz="1600" b="1">
                <a:solidFill>
                  <a:srgbClr val="FF0000"/>
                </a:solidFill>
                <a:cs typeface="Arial" charset="0"/>
              </a:rPr>
              <a:t>requires 2 </a:t>
            </a:r>
            <a:r>
              <a:rPr lang="en-US" sz="1600" b="1" smtClean="0">
                <a:solidFill>
                  <a:srgbClr val="FF0000"/>
                </a:solidFill>
                <a:cs typeface="Arial" charset="0"/>
              </a:rPr>
              <a:t>lawyers </a:t>
            </a:r>
            <a:r>
              <a:rPr lang="en-US" sz="1600" b="1">
                <a:solidFill>
                  <a:srgbClr val="FF0000"/>
                </a:solidFill>
                <a:cs typeface="Arial" charset="0"/>
              </a:rPr>
              <a:t>and each </a:t>
            </a:r>
            <a:r>
              <a:rPr lang="en-US" sz="1600" b="1" smtClean="0">
                <a:solidFill>
                  <a:srgbClr val="FF0000"/>
                </a:solidFill>
                <a:cs typeface="Arial" charset="0"/>
              </a:rPr>
              <a:t>Financial </a:t>
            </a:r>
            <a:r>
              <a:rPr lang="en-US" sz="1600" b="1">
                <a:solidFill>
                  <a:srgbClr val="FF0000"/>
                </a:solidFill>
                <a:cs typeface="Arial" charset="0"/>
              </a:rPr>
              <a:t>case requires 3 </a:t>
            </a:r>
            <a:r>
              <a:rPr lang="en-US" sz="1600" b="1" smtClean="0">
                <a:solidFill>
                  <a:srgbClr val="FF0000"/>
                </a:solidFill>
                <a:cs typeface="Arial" charset="0"/>
              </a:rPr>
              <a:t>lawyers.  </a:t>
            </a:r>
            <a:r>
              <a:rPr lang="en-US" sz="1600" b="1">
                <a:solidFill>
                  <a:srgbClr val="FF0000"/>
                </a:solidFill>
                <a:cs typeface="Arial" charset="0"/>
              </a:rPr>
              <a:t>Then </a:t>
            </a:r>
            <a:br>
              <a:rPr lang="en-US" sz="1600" b="1">
                <a:solidFill>
                  <a:srgbClr val="FF0000"/>
                </a:solidFill>
                <a:cs typeface="Arial" charset="0"/>
              </a:rPr>
            </a:br>
            <a:r>
              <a:rPr lang="en-US" sz="1600" b="1" smtClean="0">
                <a:solidFill>
                  <a:srgbClr val="FF0000"/>
                </a:solidFill>
                <a:cs typeface="Arial" charset="0"/>
              </a:rPr>
              <a:t>N</a:t>
            </a:r>
            <a:r>
              <a:rPr lang="en-US" sz="1600" b="1" baseline="-25000" smtClean="0">
                <a:solidFill>
                  <a:srgbClr val="FF0000"/>
                </a:solidFill>
                <a:cs typeface="Arial" charset="0"/>
              </a:rPr>
              <a:t>R</a:t>
            </a:r>
            <a:r>
              <a:rPr lang="en-US" sz="1600" b="1" smtClean="0">
                <a:solidFill>
                  <a:srgbClr val="FF0000"/>
                </a:solidFill>
                <a:cs typeface="Arial" charset="0"/>
              </a:rPr>
              <a:t> </a:t>
            </a:r>
            <a:r>
              <a:rPr lang="en-US" sz="1600" b="1">
                <a:solidFill>
                  <a:srgbClr val="FF0000"/>
                </a:solidFill>
                <a:cs typeface="Arial" charset="0"/>
              </a:rPr>
              <a:t>= </a:t>
            </a:r>
            <a:r>
              <a:rPr lang="en-US" sz="1600" b="1" smtClean="0">
                <a:solidFill>
                  <a:srgbClr val="FF0000"/>
                </a:solidFill>
                <a:cs typeface="Arial" charset="0"/>
              </a:rPr>
              <a:t>2R </a:t>
            </a:r>
            <a:r>
              <a:rPr lang="en-US" sz="1600" b="1">
                <a:solidFill>
                  <a:srgbClr val="FF0000"/>
                </a:solidFill>
                <a:cs typeface="Arial" charset="0"/>
              </a:rPr>
              <a:t>and </a:t>
            </a:r>
            <a:r>
              <a:rPr lang="en-US" sz="1600" b="1" smtClean="0">
                <a:solidFill>
                  <a:srgbClr val="FF0000"/>
                </a:solidFill>
                <a:cs typeface="Arial" charset="0"/>
              </a:rPr>
              <a:t>N</a:t>
            </a:r>
            <a:r>
              <a:rPr lang="en-US" sz="1600" b="1" baseline="-25000" smtClean="0">
                <a:solidFill>
                  <a:srgbClr val="FF0000"/>
                </a:solidFill>
                <a:cs typeface="Arial" charset="0"/>
              </a:rPr>
              <a:t>F</a:t>
            </a:r>
            <a:r>
              <a:rPr lang="en-US" sz="1600" b="1" smtClean="0">
                <a:solidFill>
                  <a:srgbClr val="FF0000"/>
                </a:solidFill>
                <a:cs typeface="Arial" charset="0"/>
              </a:rPr>
              <a:t> </a:t>
            </a:r>
            <a:r>
              <a:rPr lang="en-US" sz="1600" b="1">
                <a:solidFill>
                  <a:srgbClr val="FF0000"/>
                </a:solidFill>
                <a:cs typeface="Arial" charset="0"/>
              </a:rPr>
              <a:t>= </a:t>
            </a:r>
            <a:r>
              <a:rPr lang="en-US" sz="1600" b="1" smtClean="0">
                <a:solidFill>
                  <a:srgbClr val="FF0000"/>
                </a:solidFill>
                <a:cs typeface="Arial" charset="0"/>
              </a:rPr>
              <a:t>3F.  </a:t>
            </a:r>
            <a:endParaRPr lang="el-GR" sz="1600" b="1">
              <a:solidFill>
                <a:srgbClr val="FF0000"/>
              </a:solidFill>
              <a:cs typeface="Arial" charset="0"/>
            </a:endParaRPr>
          </a:p>
        </p:txBody>
      </p:sp>
      <p:sp>
        <p:nvSpPr>
          <p:cNvPr id="245813" name="Text Box 53"/>
          <p:cNvSpPr txBox="1">
            <a:spLocks noChangeArrowheads="1"/>
          </p:cNvSpPr>
          <p:nvPr/>
        </p:nvSpPr>
        <p:spPr bwMode="auto">
          <a:xfrm>
            <a:off x="685800" y="4495800"/>
            <a:ext cx="8131176" cy="646331"/>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b="1"/>
              <a:t>If </a:t>
            </a:r>
            <a:r>
              <a:rPr lang="en-US" b="1" smtClean="0"/>
              <a:t>N</a:t>
            </a:r>
            <a:r>
              <a:rPr lang="en-US" b="1" baseline="-25000" smtClean="0"/>
              <a:t>R</a:t>
            </a:r>
            <a:r>
              <a:rPr lang="en-US" b="1" smtClean="0"/>
              <a:t> </a:t>
            </a:r>
            <a:r>
              <a:rPr lang="en-US" b="1"/>
              <a:t>= </a:t>
            </a:r>
            <a:r>
              <a:rPr lang="en-US" b="1" smtClean="0"/>
              <a:t>2R </a:t>
            </a:r>
            <a:r>
              <a:rPr lang="en-US" b="1"/>
              <a:t>and </a:t>
            </a:r>
            <a:r>
              <a:rPr lang="en-US" b="1" smtClean="0"/>
              <a:t>N</a:t>
            </a:r>
            <a:r>
              <a:rPr lang="en-US" b="1" baseline="-25000" smtClean="0"/>
              <a:t>F</a:t>
            </a:r>
            <a:r>
              <a:rPr lang="en-US" b="1" smtClean="0"/>
              <a:t> </a:t>
            </a:r>
            <a:r>
              <a:rPr lang="en-US" b="1"/>
              <a:t>= </a:t>
            </a:r>
            <a:r>
              <a:rPr lang="en-US" b="1" smtClean="0"/>
              <a:t>3F, </a:t>
            </a:r>
            <a:r>
              <a:rPr lang="en-US" b="1"/>
              <a:t>then the mean number of </a:t>
            </a:r>
            <a:r>
              <a:rPr lang="en-US" b="1" smtClean="0"/>
              <a:t>lawyers </a:t>
            </a:r>
            <a:r>
              <a:rPr lang="en-US" b="1"/>
              <a:t>is the mean of </a:t>
            </a:r>
            <a:r>
              <a:rPr lang="en-US" b="1" smtClean="0"/>
              <a:t>2R+3F.  E[2R </a:t>
            </a:r>
            <a:r>
              <a:rPr lang="en-US" b="1"/>
              <a:t>+ </a:t>
            </a:r>
            <a:r>
              <a:rPr lang="en-US" b="1" smtClean="0"/>
              <a:t>3F] </a:t>
            </a:r>
            <a:r>
              <a:rPr lang="en-US" b="1"/>
              <a:t>= </a:t>
            </a:r>
            <a:r>
              <a:rPr lang="en-US" b="1" smtClean="0"/>
              <a:t>2E[R] </a:t>
            </a:r>
            <a:r>
              <a:rPr lang="en-US" b="1"/>
              <a:t>+ </a:t>
            </a:r>
            <a:r>
              <a:rPr lang="en-US" b="1" smtClean="0"/>
              <a:t>3E[F] </a:t>
            </a:r>
            <a:r>
              <a:rPr lang="en-US" b="1"/>
              <a:t>= </a:t>
            </a:r>
            <a:r>
              <a:rPr lang="en-US" b="1" smtClean="0"/>
              <a:t>2(.8) </a:t>
            </a:r>
            <a:r>
              <a:rPr lang="en-US" b="1"/>
              <a:t>+ </a:t>
            </a:r>
            <a:r>
              <a:rPr lang="en-US" b="1" smtClean="0"/>
              <a:t>3(.7) </a:t>
            </a:r>
            <a:r>
              <a:rPr lang="en-US" b="1"/>
              <a:t>= </a:t>
            </a:r>
            <a:r>
              <a:rPr lang="en-US" b="1" smtClean="0"/>
              <a:t>3.7 </a:t>
            </a:r>
            <a:r>
              <a:rPr lang="en-US" b="1" smtClean="0"/>
              <a:t>lawyers </a:t>
            </a:r>
            <a:r>
              <a:rPr lang="en-US" b="1"/>
              <a:t>required.</a:t>
            </a:r>
          </a:p>
        </p:txBody>
      </p:sp>
      <p:pic>
        <p:nvPicPr>
          <p:cNvPr id="7" name="Picture 1"/>
          <p:cNvPicPr>
            <a:picLocks noChangeAspect="1" noChangeArrowheads="1"/>
          </p:cNvPicPr>
          <p:nvPr/>
        </p:nvPicPr>
        <p:blipFill>
          <a:blip r:embed="rId3"/>
          <a:srcRect/>
          <a:stretch>
            <a:fillRect/>
          </a:stretch>
        </p:blipFill>
        <p:spPr bwMode="auto">
          <a:xfrm>
            <a:off x="1600200" y="2057400"/>
            <a:ext cx="3495675" cy="12858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1066800" y="838200"/>
            <a:ext cx="7467600" cy="688975"/>
          </a:xfrm>
        </p:spPr>
        <p:txBody>
          <a:bodyPr/>
          <a:lstStyle/>
          <a:p>
            <a:r>
              <a:rPr lang="en-US" sz="2800"/>
              <a:t>Math Facts 2 – Variance of a Sum</a:t>
            </a:r>
          </a:p>
        </p:txBody>
      </p:sp>
      <p:sp>
        <p:nvSpPr>
          <p:cNvPr id="211971" name="Rectangle 3"/>
          <p:cNvSpPr>
            <a:spLocks noGrp="1" noChangeArrowheads="1"/>
          </p:cNvSpPr>
          <p:nvPr>
            <p:ph idx="1"/>
          </p:nvPr>
        </p:nvSpPr>
        <p:spPr>
          <a:xfrm>
            <a:off x="990600" y="1676400"/>
            <a:ext cx="7696200" cy="4114800"/>
          </a:xfrm>
        </p:spPr>
        <p:txBody>
          <a:bodyPr/>
          <a:lstStyle/>
          <a:p>
            <a:pPr>
              <a:buFont typeface="Wingdings" pitchFamily="2" charset="2"/>
              <a:buNone/>
            </a:pPr>
            <a:r>
              <a:rPr lang="en-US" sz="2400" b="1">
                <a:solidFill>
                  <a:srgbClr val="0000FF"/>
                </a:solidFill>
              </a:rPr>
              <a:t>Variance of a Sum</a:t>
            </a:r>
          </a:p>
          <a:p>
            <a:pPr>
              <a:buFont typeface="Wingdings" pitchFamily="2" charset="2"/>
              <a:buNone/>
            </a:pPr>
            <a:r>
              <a:rPr lang="en-US" sz="2400"/>
              <a:t>   Var[x+y] = Var[x] + Var[y] +2Cov(x,y)</a:t>
            </a:r>
          </a:p>
          <a:p>
            <a:pPr>
              <a:buFont typeface="Wingdings" pitchFamily="2" charset="2"/>
              <a:buNone/>
            </a:pPr>
            <a:r>
              <a:rPr lang="en-US" sz="2400"/>
              <a:t>   </a:t>
            </a:r>
            <a:r>
              <a:rPr lang="en-US" sz="2400" smtClean="0"/>
              <a:t> Variance </a:t>
            </a:r>
            <a:r>
              <a:rPr lang="en-US" sz="2400"/>
              <a:t>of a sum equals the sum of the variances only if the variables are uncorrelated.</a:t>
            </a:r>
          </a:p>
          <a:p>
            <a:pPr>
              <a:buFont typeface="Wingdings" pitchFamily="2" charset="2"/>
              <a:buNone/>
            </a:pPr>
            <a:r>
              <a:rPr lang="en-US" sz="2400" b="1">
                <a:solidFill>
                  <a:srgbClr val="0000FF"/>
                </a:solidFill>
              </a:rPr>
              <a:t>Standard deviation of a sum</a:t>
            </a:r>
          </a:p>
          <a:p>
            <a:pPr>
              <a:buFont typeface="Wingdings" pitchFamily="2" charset="2"/>
              <a:buNone/>
            </a:pPr>
            <a:r>
              <a:rPr lang="en-US" sz="2400"/>
              <a:t>   The standard deviation of x+y is not equal to the sum of the standard deviations</a:t>
            </a:r>
            <a:r>
              <a:rPr lang="en-US"/>
              <a:t>.</a:t>
            </a:r>
          </a:p>
          <a:p>
            <a:pPr>
              <a:buFont typeface="Wingdings" pitchFamily="2" charset="2"/>
              <a:buNone/>
            </a:pPr>
            <a:r>
              <a:rPr lang="en-US"/>
              <a:t>   </a:t>
            </a:r>
          </a:p>
        </p:txBody>
      </p:sp>
      <p:graphicFrame>
        <p:nvGraphicFramePr>
          <p:cNvPr id="211972" name="Object 4"/>
          <p:cNvGraphicFramePr>
            <a:graphicFrameLocks noChangeAspect="1"/>
          </p:cNvGraphicFramePr>
          <p:nvPr/>
        </p:nvGraphicFramePr>
        <p:xfrm>
          <a:off x="1828800" y="4760913"/>
          <a:ext cx="4648200" cy="954087"/>
        </p:xfrm>
        <a:graphic>
          <a:graphicData uri="http://schemas.openxmlformats.org/presentationml/2006/ole">
            <p:oleObj spid="_x0000_s212000" name="Equation" r:id="rId4" imgW="1485255" imgH="304668" progId="Equation.DSMT4">
              <p:embed/>
            </p:oleObj>
          </a:graphicData>
        </a:graphic>
      </p:graphicFrame>
      <p:sp>
        <p:nvSpPr>
          <p:cNvPr id="6" name="Rectangle 5"/>
          <p:cNvSpPr/>
          <p:nvPr/>
        </p:nvSpPr>
        <p:spPr bwMode="auto">
          <a:xfrm>
            <a:off x="1295400" y="2133601"/>
            <a:ext cx="5029200" cy="457200"/>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1676400" y="4800600"/>
            <a:ext cx="4800600" cy="914400"/>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p:txBody>
          <a:bodyPr/>
          <a:lstStyle/>
          <a:p>
            <a:r>
              <a:rPr lang="en-US"/>
              <a:t>Variance of a Sum</a:t>
            </a:r>
          </a:p>
        </p:txBody>
      </p:sp>
      <p:sp>
        <p:nvSpPr>
          <p:cNvPr id="246835" name="Text Box 51"/>
          <p:cNvSpPr txBox="1">
            <a:spLocks noChangeArrowheads="1"/>
          </p:cNvSpPr>
          <p:nvPr/>
        </p:nvSpPr>
        <p:spPr bwMode="auto">
          <a:xfrm>
            <a:off x="5753100" y="2528092"/>
            <a:ext cx="3124200" cy="1077218"/>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l-GR" sz="1600" b="1" smtClean="0"/>
              <a:t>μ</a:t>
            </a:r>
            <a:r>
              <a:rPr lang="en-US" sz="1600" b="1" baseline="-25000"/>
              <a:t>R</a:t>
            </a:r>
            <a:r>
              <a:rPr lang="en-US" sz="1600" b="1" smtClean="0"/>
              <a:t> </a:t>
            </a:r>
            <a:r>
              <a:rPr lang="en-US" sz="1600" b="1"/>
              <a:t>= </a:t>
            </a:r>
            <a:r>
              <a:rPr lang="en-US" sz="1600" b="1" smtClean="0"/>
              <a:t>.8,    </a:t>
            </a:r>
            <a:r>
              <a:rPr lang="el-GR" sz="1600" b="1" smtClean="0">
                <a:cs typeface="Arial" charset="0"/>
              </a:rPr>
              <a:t>σ</a:t>
            </a:r>
            <a:r>
              <a:rPr lang="en-US" sz="1600" b="1" baseline="-25000" smtClean="0">
                <a:cs typeface="Arial" charset="0"/>
              </a:rPr>
              <a:t>R</a:t>
            </a:r>
            <a:r>
              <a:rPr lang="en-US" sz="1600" b="1" baseline="30000" smtClean="0">
                <a:cs typeface="Arial" charset="0"/>
              </a:rPr>
              <a:t>2</a:t>
            </a:r>
            <a:r>
              <a:rPr lang="en-US" sz="1600" b="1" smtClean="0">
                <a:cs typeface="Arial" charset="0"/>
              </a:rPr>
              <a:t> </a:t>
            </a:r>
            <a:r>
              <a:rPr lang="en-US" sz="1600" b="1">
                <a:cs typeface="Arial" charset="0"/>
              </a:rPr>
              <a:t>= </a:t>
            </a:r>
            <a:r>
              <a:rPr lang="en-US" sz="1600" b="1" smtClean="0">
                <a:cs typeface="Arial" charset="0"/>
              </a:rPr>
              <a:t>.66, </a:t>
            </a:r>
            <a:r>
              <a:rPr lang="el-GR" sz="1600" b="1" smtClean="0">
                <a:cs typeface="Arial" charset="0"/>
              </a:rPr>
              <a:t>σ</a:t>
            </a:r>
            <a:r>
              <a:rPr lang="en-US" sz="1600" b="1" baseline="-25000" smtClean="0">
                <a:cs typeface="Arial" charset="0"/>
              </a:rPr>
              <a:t>R</a:t>
            </a:r>
            <a:r>
              <a:rPr lang="en-US" sz="1600" b="1" smtClean="0">
                <a:cs typeface="Arial" charset="0"/>
              </a:rPr>
              <a:t>  = .81</a:t>
            </a:r>
            <a:endParaRPr lang="el-GR" sz="1600" b="1">
              <a:cs typeface="Arial" charset="0"/>
            </a:endParaRPr>
          </a:p>
          <a:p>
            <a:pPr>
              <a:spcBef>
                <a:spcPct val="50000"/>
              </a:spcBef>
            </a:pPr>
            <a:r>
              <a:rPr lang="el-GR" sz="1600" b="1" smtClean="0">
                <a:cs typeface="Arial" charset="0"/>
              </a:rPr>
              <a:t>μ</a:t>
            </a:r>
            <a:r>
              <a:rPr lang="en-US" sz="1600" b="1" baseline="-25000">
                <a:cs typeface="Arial" charset="0"/>
              </a:rPr>
              <a:t>F</a:t>
            </a:r>
            <a:r>
              <a:rPr lang="en-US" sz="1600" b="1" smtClean="0">
                <a:cs typeface="Arial" charset="0"/>
              </a:rPr>
              <a:t> </a:t>
            </a:r>
            <a:r>
              <a:rPr lang="en-US" sz="1600" b="1">
                <a:cs typeface="Arial" charset="0"/>
              </a:rPr>
              <a:t>= </a:t>
            </a:r>
            <a:r>
              <a:rPr lang="en-US" sz="1600" b="1" smtClean="0">
                <a:cs typeface="Arial" charset="0"/>
              </a:rPr>
              <a:t>.7</a:t>
            </a:r>
            <a:r>
              <a:rPr lang="en-US" sz="1600" b="1">
                <a:cs typeface="Arial" charset="0"/>
              </a:rPr>
              <a:t>, </a:t>
            </a:r>
            <a:r>
              <a:rPr lang="en-US" sz="1600" b="1" smtClean="0">
                <a:cs typeface="Arial" charset="0"/>
              </a:rPr>
              <a:t>   </a:t>
            </a:r>
            <a:r>
              <a:rPr lang="el-GR" sz="1600" b="1" smtClean="0"/>
              <a:t>σ</a:t>
            </a:r>
            <a:r>
              <a:rPr lang="en-US" sz="1600" b="1" baseline="-25000" smtClean="0"/>
              <a:t>F</a:t>
            </a:r>
            <a:r>
              <a:rPr lang="en-US" sz="1600" b="1" baseline="30000" smtClean="0"/>
              <a:t>2</a:t>
            </a:r>
            <a:r>
              <a:rPr lang="en-US" sz="1600" b="1" smtClean="0"/>
              <a:t> </a:t>
            </a:r>
            <a:r>
              <a:rPr lang="en-US" sz="1600" b="1"/>
              <a:t>= </a:t>
            </a:r>
            <a:r>
              <a:rPr lang="en-US" sz="1600" b="1" smtClean="0"/>
              <a:t>.21, </a:t>
            </a:r>
            <a:r>
              <a:rPr lang="el-GR" sz="1600" b="1" smtClean="0">
                <a:cs typeface="Arial" charset="0"/>
              </a:rPr>
              <a:t>σ</a:t>
            </a:r>
            <a:r>
              <a:rPr lang="en-US" sz="1600" b="1" baseline="-25000" smtClean="0">
                <a:cs typeface="Arial" charset="0"/>
              </a:rPr>
              <a:t>F</a:t>
            </a:r>
            <a:r>
              <a:rPr lang="en-US" sz="1600" b="1" smtClean="0">
                <a:cs typeface="Arial" charset="0"/>
              </a:rPr>
              <a:t>  </a:t>
            </a:r>
            <a:r>
              <a:rPr lang="en-US" sz="1600" b="1" smtClean="0">
                <a:cs typeface="Arial" charset="0"/>
              </a:rPr>
              <a:t>= </a:t>
            </a:r>
            <a:r>
              <a:rPr lang="en-US" sz="1600" b="1" smtClean="0">
                <a:cs typeface="Arial" charset="0"/>
              </a:rPr>
              <a:t>.46</a:t>
            </a:r>
            <a:endParaRPr lang="en-US" sz="1600" b="1"/>
          </a:p>
          <a:p>
            <a:pPr>
              <a:spcBef>
                <a:spcPct val="50000"/>
              </a:spcBef>
            </a:pPr>
            <a:r>
              <a:rPr lang="en-US" sz="1600" b="1" smtClean="0"/>
              <a:t>               </a:t>
            </a:r>
            <a:r>
              <a:rPr lang="en-US" sz="1600" b="1" smtClean="0"/>
              <a:t> </a:t>
            </a:r>
            <a:r>
              <a:rPr lang="el-GR" sz="1600" b="1" smtClean="0"/>
              <a:t>σ</a:t>
            </a:r>
            <a:r>
              <a:rPr lang="en-US" sz="1600" b="1" baseline="-25000" smtClean="0"/>
              <a:t>RF</a:t>
            </a:r>
            <a:r>
              <a:rPr lang="en-US" sz="1600" b="1" smtClean="0"/>
              <a:t> </a:t>
            </a:r>
            <a:r>
              <a:rPr lang="en-US" sz="1600" b="1"/>
              <a:t>= </a:t>
            </a:r>
            <a:r>
              <a:rPr lang="en-US" sz="1600" b="1" smtClean="0"/>
              <a:t>0.04</a:t>
            </a:r>
            <a:endParaRPr lang="en-US" sz="1600" b="1"/>
          </a:p>
        </p:txBody>
      </p:sp>
      <p:sp>
        <p:nvSpPr>
          <p:cNvPr id="246837" name="Text Box 53"/>
          <p:cNvSpPr txBox="1">
            <a:spLocks noChangeArrowheads="1"/>
          </p:cNvSpPr>
          <p:nvPr/>
        </p:nvSpPr>
        <p:spPr bwMode="auto">
          <a:xfrm>
            <a:off x="533400" y="3962400"/>
            <a:ext cx="8382000" cy="925513"/>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b="1"/>
              <a:t>What is the variance of the total number of cases that occur each </a:t>
            </a:r>
            <a:r>
              <a:rPr lang="en-US" b="1" smtClean="0"/>
              <a:t>month?  </a:t>
            </a:r>
            <a:r>
              <a:rPr lang="en-US" b="1"/>
              <a:t>This is the variance of </a:t>
            </a:r>
            <a:r>
              <a:rPr lang="en-US" b="1" smtClean="0"/>
              <a:t>F+R </a:t>
            </a:r>
            <a:r>
              <a:rPr lang="en-US" b="1"/>
              <a:t>= </a:t>
            </a:r>
            <a:r>
              <a:rPr lang="en-US" b="1" smtClean="0"/>
              <a:t>.21 </a:t>
            </a:r>
            <a:r>
              <a:rPr lang="en-US" b="1"/>
              <a:t>+ </a:t>
            </a:r>
            <a:r>
              <a:rPr lang="en-US" b="1" smtClean="0"/>
              <a:t>.66 </a:t>
            </a:r>
            <a:r>
              <a:rPr lang="en-US" b="1"/>
              <a:t>+ 2(.</a:t>
            </a:r>
            <a:r>
              <a:rPr lang="en-US" b="1" smtClean="0"/>
              <a:t>04) </a:t>
            </a:r>
            <a:r>
              <a:rPr lang="en-US" b="1"/>
              <a:t>= </a:t>
            </a:r>
            <a:r>
              <a:rPr lang="en-US" b="1" smtClean="0"/>
              <a:t>.95.  </a:t>
            </a:r>
            <a:r>
              <a:rPr lang="en-US" b="1"/>
              <a:t/>
            </a:r>
            <a:br>
              <a:rPr lang="en-US" b="1"/>
            </a:br>
            <a:r>
              <a:rPr lang="en-US" b="1"/>
              <a:t>The standard deviation is </a:t>
            </a:r>
            <a:r>
              <a:rPr lang="en-US" b="1" smtClean="0"/>
              <a:t>.975.</a:t>
            </a:r>
            <a:endParaRPr lang="en-US" b="1"/>
          </a:p>
        </p:txBody>
      </p:sp>
      <p:pic>
        <p:nvPicPr>
          <p:cNvPr id="6" name="Picture 1"/>
          <p:cNvPicPr>
            <a:picLocks noChangeAspect="1" noChangeArrowheads="1"/>
          </p:cNvPicPr>
          <p:nvPr/>
        </p:nvPicPr>
        <p:blipFill>
          <a:blip r:embed="rId3"/>
          <a:srcRect/>
          <a:stretch>
            <a:fillRect/>
          </a:stretch>
        </p:blipFill>
        <p:spPr bwMode="auto">
          <a:xfrm>
            <a:off x="762000" y="2209800"/>
            <a:ext cx="3495675" cy="12858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a:xfrm>
            <a:off x="914400" y="1066800"/>
            <a:ext cx="7772400" cy="688975"/>
          </a:xfrm>
        </p:spPr>
        <p:txBody>
          <a:bodyPr/>
          <a:lstStyle/>
          <a:p>
            <a:r>
              <a:rPr lang="en-US" sz="2800"/>
              <a:t>Math Facts 3 – Variance of a Weighted Sum</a:t>
            </a:r>
          </a:p>
        </p:txBody>
      </p:sp>
      <p:sp>
        <p:nvSpPr>
          <p:cNvPr id="248835" name="Rectangle 3"/>
          <p:cNvSpPr>
            <a:spLocks noGrp="1" noChangeArrowheads="1"/>
          </p:cNvSpPr>
          <p:nvPr>
            <p:ph idx="1"/>
          </p:nvPr>
        </p:nvSpPr>
        <p:spPr>
          <a:xfrm>
            <a:off x="838200" y="2438400"/>
            <a:ext cx="7696200" cy="2362200"/>
          </a:xfrm>
        </p:spPr>
        <p:txBody>
          <a:bodyPr/>
          <a:lstStyle/>
          <a:p>
            <a:pPr>
              <a:buFont typeface="Wingdings" pitchFamily="2" charset="2"/>
              <a:buNone/>
            </a:pPr>
            <a:r>
              <a:rPr lang="en-US" sz="2400"/>
              <a:t>Var[ax+by] = Var[ax] + Var[by] +2Cov(ax,by)</a:t>
            </a:r>
          </a:p>
          <a:p>
            <a:pPr>
              <a:buFont typeface="Wingdings" pitchFamily="2" charset="2"/>
              <a:buNone/>
            </a:pPr>
            <a:r>
              <a:rPr lang="en-US" sz="2400"/>
              <a:t>                     =  a</a:t>
            </a:r>
            <a:r>
              <a:rPr lang="en-US" sz="2400" baseline="30000"/>
              <a:t>2</a:t>
            </a:r>
            <a:r>
              <a:rPr lang="en-US" sz="2400"/>
              <a:t>Var[x] + b</a:t>
            </a:r>
            <a:r>
              <a:rPr lang="en-US" sz="2400" baseline="30000"/>
              <a:t>2</a:t>
            </a:r>
            <a:r>
              <a:rPr lang="en-US" sz="2400"/>
              <a:t>Var[y] + 2ab Cov(x,y).</a:t>
            </a:r>
          </a:p>
          <a:p>
            <a:pPr>
              <a:buFont typeface="Wingdings" pitchFamily="2" charset="2"/>
              <a:buNone/>
            </a:pPr>
            <a:endParaRPr lang="en-US" sz="2400"/>
          </a:p>
          <a:p>
            <a:pPr>
              <a:buFont typeface="Wingdings" pitchFamily="2" charset="2"/>
              <a:buNone/>
            </a:pPr>
            <a:r>
              <a:rPr lang="en-US" sz="2400"/>
              <a:t>Also, Cov(x,y) is the numerator in </a:t>
            </a:r>
            <a:r>
              <a:rPr lang="el-GR" sz="2400">
                <a:cs typeface="Arial" charset="0"/>
              </a:rPr>
              <a:t>ρ</a:t>
            </a:r>
            <a:r>
              <a:rPr lang="en-US" sz="2400" baseline="-25000">
                <a:cs typeface="Arial" charset="0"/>
              </a:rPr>
              <a:t>xy</a:t>
            </a:r>
            <a:r>
              <a:rPr lang="en-US" sz="2400">
                <a:cs typeface="Arial" charset="0"/>
              </a:rPr>
              <a:t>, so</a:t>
            </a:r>
          </a:p>
          <a:p>
            <a:pPr>
              <a:buFont typeface="Wingdings" pitchFamily="2" charset="2"/>
              <a:buNone/>
            </a:pPr>
            <a:r>
              <a:rPr lang="en-US" sz="2400">
                <a:cs typeface="Arial" charset="0"/>
              </a:rPr>
              <a:t>         Cov(x,y) = </a:t>
            </a:r>
            <a:r>
              <a:rPr lang="el-GR" sz="2400">
                <a:cs typeface="Arial" charset="0"/>
              </a:rPr>
              <a:t>ρ</a:t>
            </a:r>
            <a:r>
              <a:rPr lang="en-US" sz="2400" baseline="-25000">
                <a:cs typeface="Arial" charset="0"/>
              </a:rPr>
              <a:t>xy</a:t>
            </a:r>
            <a:r>
              <a:rPr lang="en-US" sz="2400">
                <a:cs typeface="Arial" charset="0"/>
              </a:rPr>
              <a:t> </a:t>
            </a:r>
            <a:r>
              <a:rPr lang="el-GR" sz="2400">
                <a:cs typeface="Arial" charset="0"/>
              </a:rPr>
              <a:t>σ</a:t>
            </a:r>
            <a:r>
              <a:rPr lang="en-US" sz="2400" baseline="-25000">
                <a:cs typeface="Arial" charset="0"/>
              </a:rPr>
              <a:t>x</a:t>
            </a:r>
            <a:r>
              <a:rPr lang="en-US" sz="2400">
                <a:cs typeface="Arial" charset="0"/>
              </a:rPr>
              <a:t> </a:t>
            </a:r>
            <a:r>
              <a:rPr lang="el-GR" sz="2400">
                <a:cs typeface="Arial" charset="0"/>
              </a:rPr>
              <a:t>σ</a:t>
            </a:r>
            <a:r>
              <a:rPr lang="en-US" sz="2400" baseline="-25000">
                <a:cs typeface="Arial" charset="0"/>
              </a:rPr>
              <a:t>y</a:t>
            </a:r>
            <a:r>
              <a:rPr lang="en-US" sz="2400">
                <a:cs typeface="Arial" charset="0"/>
              </a:rPr>
              <a:t>.</a:t>
            </a:r>
            <a:endParaRPr lang="el-GR" sz="2400">
              <a:cs typeface="Arial" charset="0"/>
            </a:endParaRPr>
          </a:p>
          <a:p>
            <a:pPr>
              <a:buFont typeface="Wingdings" pitchFamily="2" charset="2"/>
              <a:buNone/>
            </a:pPr>
            <a:endParaRPr lang="en-US" sz="2400"/>
          </a:p>
          <a:p>
            <a:pPr>
              <a:buFont typeface="Wingdings" pitchFamily="2" charset="2"/>
              <a:buNone/>
            </a:pPr>
            <a:endParaRPr lang="en-US" sz="2400"/>
          </a:p>
          <a:p>
            <a:pPr>
              <a:buFont typeface="Wingdings" pitchFamily="2" charset="2"/>
              <a:buNone/>
            </a:pPr>
            <a:endParaRPr lang="en-US" sz="2400"/>
          </a:p>
        </p:txBody>
      </p:sp>
      <p:graphicFrame>
        <p:nvGraphicFramePr>
          <p:cNvPr id="248836" name="Object 4"/>
          <p:cNvGraphicFramePr>
            <a:graphicFrameLocks noChangeAspect="1"/>
          </p:cNvGraphicFramePr>
          <p:nvPr>
            <p:extLst>
              <p:ext uri="{D42A27DB-BD31-4B8C-83A1-F6EECF244321}">
                <p14:modId xmlns:p14="http://schemas.microsoft.com/office/powerpoint/2010/main" xmlns="" val="1945873957"/>
              </p:ext>
            </p:extLst>
          </p:nvPr>
        </p:nvGraphicFramePr>
        <p:xfrm>
          <a:off x="1219200" y="5029200"/>
          <a:ext cx="6470650" cy="853569"/>
        </p:xfrm>
        <a:graphic>
          <a:graphicData uri="http://schemas.openxmlformats.org/presentationml/2006/ole">
            <p:oleObj spid="_x0000_s248865" name="Equation" r:id="rId4" imgW="2311400" imgH="304800" progId="Equation.DSMT4">
              <p:embed/>
            </p:oleObj>
          </a:graphicData>
        </a:graphic>
      </p:graphicFrame>
      <p:sp>
        <p:nvSpPr>
          <p:cNvPr id="6" name="Rectangle 5"/>
          <p:cNvSpPr/>
          <p:nvPr/>
        </p:nvSpPr>
        <p:spPr bwMode="auto">
          <a:xfrm>
            <a:off x="914400" y="2358816"/>
            <a:ext cx="6781800" cy="1070184"/>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914400" y="5029200"/>
            <a:ext cx="6781800" cy="838200"/>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914400" y="4191001"/>
            <a:ext cx="6781800" cy="533400"/>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1143000" y="457200"/>
            <a:ext cx="7010400" cy="498475"/>
          </a:xfrm>
        </p:spPr>
        <p:txBody>
          <a:bodyPr/>
          <a:lstStyle/>
          <a:p>
            <a:r>
              <a:rPr lang="en-US"/>
              <a:t>Variance of a Weighted Sum</a:t>
            </a:r>
          </a:p>
        </p:txBody>
      </p:sp>
      <p:sp>
        <p:nvSpPr>
          <p:cNvPr id="252980" name="Text Box 52"/>
          <p:cNvSpPr txBox="1">
            <a:spLocks noChangeArrowheads="1"/>
          </p:cNvSpPr>
          <p:nvPr/>
        </p:nvSpPr>
        <p:spPr bwMode="auto">
          <a:xfrm>
            <a:off x="304800" y="4572000"/>
            <a:ext cx="8686800" cy="147637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What is the variance of the total number of </a:t>
            </a:r>
            <a:r>
              <a:rPr lang="en-US" b="1" smtClean="0"/>
              <a:t>lawyers needed </a:t>
            </a:r>
            <a:r>
              <a:rPr lang="en-US" b="1"/>
              <a:t>each </a:t>
            </a:r>
            <a:r>
              <a:rPr lang="en-US" b="1" smtClean="0"/>
              <a:t>month?  </a:t>
            </a:r>
            <a:r>
              <a:rPr lang="en-US" b="1"/>
              <a:t>What is the standard deviation?  This is the variance of </a:t>
            </a:r>
            <a:r>
              <a:rPr lang="en-US" b="1" smtClean="0"/>
              <a:t>2R+3F </a:t>
            </a:r>
            <a:endParaRPr lang="en-US" b="1"/>
          </a:p>
          <a:p>
            <a:pPr>
              <a:spcBef>
                <a:spcPct val="50000"/>
              </a:spcBef>
            </a:pPr>
            <a:r>
              <a:rPr lang="en-US" b="1" smtClean="0"/>
              <a:t>                        = </a:t>
            </a:r>
            <a:r>
              <a:rPr lang="en-US" b="1"/>
              <a:t>2</a:t>
            </a:r>
            <a:r>
              <a:rPr lang="en-US" b="1" baseline="30000"/>
              <a:t>2</a:t>
            </a:r>
            <a:r>
              <a:rPr lang="en-US" b="1" smtClean="0"/>
              <a:t>(.66) </a:t>
            </a:r>
            <a:r>
              <a:rPr lang="en-US" b="1"/>
              <a:t>+ </a:t>
            </a:r>
            <a:r>
              <a:rPr lang="en-US" b="1" smtClean="0"/>
              <a:t>3</a:t>
            </a:r>
            <a:r>
              <a:rPr lang="en-US" b="1" baseline="30000" smtClean="0"/>
              <a:t>2</a:t>
            </a:r>
            <a:r>
              <a:rPr lang="en-US" b="1" smtClean="0"/>
              <a:t>(.21) </a:t>
            </a:r>
            <a:r>
              <a:rPr lang="en-US" b="1"/>
              <a:t>+ 2(2)(3)(.</a:t>
            </a:r>
            <a:r>
              <a:rPr lang="en-US" b="1" smtClean="0"/>
              <a:t>107)(.81)(.46)  =  5.008</a:t>
            </a:r>
            <a:endParaRPr lang="en-US" b="1"/>
          </a:p>
          <a:p>
            <a:pPr>
              <a:spcBef>
                <a:spcPct val="50000"/>
              </a:spcBef>
            </a:pPr>
            <a:r>
              <a:rPr lang="en-US" b="1" smtClean="0"/>
              <a:t>                       The </a:t>
            </a:r>
            <a:r>
              <a:rPr lang="en-US" b="1"/>
              <a:t>standard deviation is the square root, </a:t>
            </a:r>
            <a:r>
              <a:rPr lang="en-US" b="1" smtClean="0"/>
              <a:t>2.238</a:t>
            </a:r>
            <a:endParaRPr lang="en-US" b="1"/>
          </a:p>
        </p:txBody>
      </p:sp>
      <p:sp>
        <p:nvSpPr>
          <p:cNvPr id="252981" name="Text Box 53"/>
          <p:cNvSpPr txBox="1">
            <a:spLocks noChangeArrowheads="1"/>
          </p:cNvSpPr>
          <p:nvPr/>
        </p:nvSpPr>
        <p:spPr bwMode="auto">
          <a:xfrm>
            <a:off x="1371600" y="3352800"/>
            <a:ext cx="6725265"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sz="1600" b="1">
                <a:solidFill>
                  <a:srgbClr val="FF0000"/>
                </a:solidFill>
                <a:cs typeface="Arial" charset="0"/>
              </a:rPr>
              <a:t>Suppose each </a:t>
            </a:r>
            <a:r>
              <a:rPr lang="en-US" sz="1600" b="1" smtClean="0">
                <a:solidFill>
                  <a:srgbClr val="FF0000"/>
                </a:solidFill>
                <a:cs typeface="Arial" charset="0"/>
              </a:rPr>
              <a:t>real estate case </a:t>
            </a:r>
            <a:r>
              <a:rPr lang="en-US" sz="1600" b="1">
                <a:solidFill>
                  <a:srgbClr val="FF0000"/>
                </a:solidFill>
                <a:cs typeface="Arial" charset="0"/>
              </a:rPr>
              <a:t>requires 2 </a:t>
            </a:r>
            <a:r>
              <a:rPr lang="en-US" sz="1600" b="1" smtClean="0">
                <a:solidFill>
                  <a:srgbClr val="FF0000"/>
                </a:solidFill>
                <a:cs typeface="Arial" charset="0"/>
              </a:rPr>
              <a:t>lawyers </a:t>
            </a:r>
            <a:r>
              <a:rPr lang="en-US" sz="1600" b="1">
                <a:solidFill>
                  <a:srgbClr val="FF0000"/>
                </a:solidFill>
                <a:cs typeface="Arial" charset="0"/>
              </a:rPr>
              <a:t>and each </a:t>
            </a:r>
            <a:r>
              <a:rPr lang="en-US" sz="1600" b="1" smtClean="0">
                <a:solidFill>
                  <a:srgbClr val="FF0000"/>
                </a:solidFill>
                <a:cs typeface="Arial" charset="0"/>
              </a:rPr>
              <a:t>financial </a:t>
            </a:r>
            <a:r>
              <a:rPr lang="en-US" sz="1600" b="1">
                <a:solidFill>
                  <a:srgbClr val="FF0000"/>
                </a:solidFill>
                <a:cs typeface="Arial" charset="0"/>
              </a:rPr>
              <a:t>case requires 3 </a:t>
            </a:r>
            <a:r>
              <a:rPr lang="en-US" sz="1600" b="1" smtClean="0">
                <a:solidFill>
                  <a:srgbClr val="FF0000"/>
                </a:solidFill>
                <a:cs typeface="Arial" charset="0"/>
              </a:rPr>
              <a:t>lawyers.  </a:t>
            </a:r>
            <a:r>
              <a:rPr lang="en-US" sz="1600" b="1">
                <a:solidFill>
                  <a:srgbClr val="FF0000"/>
                </a:solidFill>
                <a:cs typeface="Arial" charset="0"/>
              </a:rPr>
              <a:t>Then </a:t>
            </a:r>
            <a:r>
              <a:rPr lang="en-US" sz="1600" b="1" smtClean="0">
                <a:solidFill>
                  <a:srgbClr val="FF0000"/>
                </a:solidFill>
                <a:cs typeface="Arial" charset="0"/>
              </a:rPr>
              <a:t>N</a:t>
            </a:r>
            <a:r>
              <a:rPr lang="en-US" sz="1600" b="1" baseline="-25000" smtClean="0">
                <a:solidFill>
                  <a:srgbClr val="FF0000"/>
                </a:solidFill>
                <a:cs typeface="Arial" charset="0"/>
              </a:rPr>
              <a:t>R</a:t>
            </a:r>
            <a:r>
              <a:rPr lang="en-US" sz="1600" b="1" smtClean="0">
                <a:solidFill>
                  <a:srgbClr val="FF0000"/>
                </a:solidFill>
                <a:cs typeface="Arial" charset="0"/>
              </a:rPr>
              <a:t> </a:t>
            </a:r>
            <a:r>
              <a:rPr lang="en-US" sz="1600" b="1">
                <a:solidFill>
                  <a:srgbClr val="FF0000"/>
                </a:solidFill>
                <a:cs typeface="Arial" charset="0"/>
              </a:rPr>
              <a:t>= </a:t>
            </a:r>
            <a:r>
              <a:rPr lang="en-US" sz="1600" b="1" smtClean="0">
                <a:solidFill>
                  <a:srgbClr val="FF0000"/>
                </a:solidFill>
                <a:cs typeface="Arial" charset="0"/>
              </a:rPr>
              <a:t>2R </a:t>
            </a:r>
            <a:r>
              <a:rPr lang="en-US" sz="1600" b="1">
                <a:solidFill>
                  <a:srgbClr val="FF0000"/>
                </a:solidFill>
                <a:cs typeface="Arial" charset="0"/>
              </a:rPr>
              <a:t>and </a:t>
            </a:r>
            <a:r>
              <a:rPr lang="en-US" sz="1600" b="1" smtClean="0">
                <a:solidFill>
                  <a:srgbClr val="FF0000"/>
                </a:solidFill>
                <a:cs typeface="Arial" charset="0"/>
              </a:rPr>
              <a:t>N</a:t>
            </a:r>
            <a:r>
              <a:rPr lang="en-US" sz="1600" b="1" baseline="-25000" smtClean="0">
                <a:solidFill>
                  <a:srgbClr val="FF0000"/>
                </a:solidFill>
                <a:cs typeface="Arial" charset="0"/>
              </a:rPr>
              <a:t>F</a:t>
            </a:r>
            <a:r>
              <a:rPr lang="en-US" sz="1600" b="1" smtClean="0">
                <a:solidFill>
                  <a:srgbClr val="FF0000"/>
                </a:solidFill>
                <a:cs typeface="Arial" charset="0"/>
              </a:rPr>
              <a:t> </a:t>
            </a:r>
            <a:r>
              <a:rPr lang="en-US" sz="1600" b="1">
                <a:solidFill>
                  <a:srgbClr val="FF0000"/>
                </a:solidFill>
                <a:cs typeface="Arial" charset="0"/>
              </a:rPr>
              <a:t>= </a:t>
            </a:r>
            <a:r>
              <a:rPr lang="en-US" sz="1600" b="1" smtClean="0">
                <a:solidFill>
                  <a:srgbClr val="FF0000"/>
                </a:solidFill>
                <a:cs typeface="Arial" charset="0"/>
              </a:rPr>
              <a:t>3F.  </a:t>
            </a:r>
            <a:endParaRPr lang="el-GR" sz="1600" b="1">
              <a:solidFill>
                <a:srgbClr val="FF0000"/>
              </a:solidFill>
              <a:cs typeface="Arial" charset="0"/>
            </a:endParaRPr>
          </a:p>
        </p:txBody>
      </p:sp>
      <p:pic>
        <p:nvPicPr>
          <p:cNvPr id="7" name="Picture 1"/>
          <p:cNvPicPr>
            <a:picLocks noChangeAspect="1" noChangeArrowheads="1"/>
          </p:cNvPicPr>
          <p:nvPr/>
        </p:nvPicPr>
        <p:blipFill>
          <a:blip r:embed="rId3"/>
          <a:srcRect/>
          <a:stretch>
            <a:fillRect/>
          </a:stretch>
        </p:blipFill>
        <p:spPr bwMode="auto">
          <a:xfrm>
            <a:off x="990600" y="1676400"/>
            <a:ext cx="3495675" cy="1285875"/>
          </a:xfrm>
          <a:prstGeom prst="rect">
            <a:avLst/>
          </a:prstGeom>
          <a:noFill/>
          <a:ln w="9525">
            <a:noFill/>
            <a:miter lim="800000"/>
            <a:headEnd/>
            <a:tailEnd/>
          </a:ln>
          <a:effectLst/>
        </p:spPr>
      </p:pic>
      <p:sp>
        <p:nvSpPr>
          <p:cNvPr id="8" name="Text Box 51"/>
          <p:cNvSpPr txBox="1">
            <a:spLocks noChangeArrowheads="1"/>
          </p:cNvSpPr>
          <p:nvPr/>
        </p:nvSpPr>
        <p:spPr bwMode="auto">
          <a:xfrm>
            <a:off x="4953000" y="1828800"/>
            <a:ext cx="3505200" cy="1077218"/>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l-GR" sz="1600" b="1" smtClean="0"/>
              <a:t>μ</a:t>
            </a:r>
            <a:r>
              <a:rPr lang="en-US" sz="1600" b="1" baseline="-25000"/>
              <a:t>R</a:t>
            </a:r>
            <a:r>
              <a:rPr lang="en-US" sz="1600" b="1" smtClean="0"/>
              <a:t> </a:t>
            </a:r>
            <a:r>
              <a:rPr lang="en-US" sz="1600" b="1"/>
              <a:t>= </a:t>
            </a:r>
            <a:r>
              <a:rPr lang="en-US" sz="1600" b="1" smtClean="0"/>
              <a:t>.8,    </a:t>
            </a:r>
            <a:r>
              <a:rPr lang="el-GR" sz="1600" b="1" smtClean="0">
                <a:cs typeface="Arial" charset="0"/>
              </a:rPr>
              <a:t>σ</a:t>
            </a:r>
            <a:r>
              <a:rPr lang="en-US" sz="1600" b="1" baseline="-25000" smtClean="0">
                <a:cs typeface="Arial" charset="0"/>
              </a:rPr>
              <a:t>R</a:t>
            </a:r>
            <a:r>
              <a:rPr lang="en-US" sz="1600" b="1" baseline="30000" smtClean="0">
                <a:cs typeface="Arial" charset="0"/>
              </a:rPr>
              <a:t>2</a:t>
            </a:r>
            <a:r>
              <a:rPr lang="en-US" sz="1600" b="1" smtClean="0">
                <a:cs typeface="Arial" charset="0"/>
              </a:rPr>
              <a:t> </a:t>
            </a:r>
            <a:r>
              <a:rPr lang="en-US" sz="1600" b="1">
                <a:cs typeface="Arial" charset="0"/>
              </a:rPr>
              <a:t>= </a:t>
            </a:r>
            <a:r>
              <a:rPr lang="en-US" sz="1600" b="1" smtClean="0">
                <a:cs typeface="Arial" charset="0"/>
              </a:rPr>
              <a:t>.</a:t>
            </a:r>
            <a:r>
              <a:rPr lang="en-US" sz="1600" b="1" smtClean="0">
                <a:cs typeface="Arial" charset="0"/>
              </a:rPr>
              <a:t>66, </a:t>
            </a:r>
            <a:r>
              <a:rPr lang="el-GR" sz="1600" b="1" smtClean="0">
                <a:cs typeface="Arial" charset="0"/>
              </a:rPr>
              <a:t>σ</a:t>
            </a:r>
            <a:r>
              <a:rPr lang="en-US" sz="1600" b="1" baseline="-25000" smtClean="0">
                <a:cs typeface="Arial" charset="0"/>
              </a:rPr>
              <a:t>R</a:t>
            </a:r>
            <a:r>
              <a:rPr lang="en-US" sz="1600" b="1" smtClean="0">
                <a:cs typeface="Arial" charset="0"/>
              </a:rPr>
              <a:t>  = .81</a:t>
            </a:r>
            <a:endParaRPr lang="el-GR" sz="1600" b="1">
              <a:cs typeface="Arial" charset="0"/>
            </a:endParaRPr>
          </a:p>
          <a:p>
            <a:pPr>
              <a:spcBef>
                <a:spcPct val="50000"/>
              </a:spcBef>
            </a:pPr>
            <a:r>
              <a:rPr lang="el-GR" sz="1600" b="1" smtClean="0">
                <a:cs typeface="Arial" charset="0"/>
              </a:rPr>
              <a:t>μ</a:t>
            </a:r>
            <a:r>
              <a:rPr lang="en-US" sz="1600" b="1" baseline="-25000">
                <a:cs typeface="Arial" charset="0"/>
              </a:rPr>
              <a:t>F</a:t>
            </a:r>
            <a:r>
              <a:rPr lang="en-US" sz="1600" b="1" smtClean="0">
                <a:cs typeface="Arial" charset="0"/>
              </a:rPr>
              <a:t> </a:t>
            </a:r>
            <a:r>
              <a:rPr lang="en-US" sz="1600" b="1">
                <a:cs typeface="Arial" charset="0"/>
              </a:rPr>
              <a:t>= </a:t>
            </a:r>
            <a:r>
              <a:rPr lang="en-US" sz="1600" b="1" smtClean="0">
                <a:cs typeface="Arial" charset="0"/>
              </a:rPr>
              <a:t>.7</a:t>
            </a:r>
            <a:r>
              <a:rPr lang="en-US" sz="1600" b="1">
                <a:cs typeface="Arial" charset="0"/>
              </a:rPr>
              <a:t>, </a:t>
            </a:r>
            <a:r>
              <a:rPr lang="en-US" sz="1600" b="1" smtClean="0">
                <a:cs typeface="Arial" charset="0"/>
              </a:rPr>
              <a:t>   </a:t>
            </a:r>
            <a:r>
              <a:rPr lang="el-GR" sz="1600" b="1" smtClean="0"/>
              <a:t>σ</a:t>
            </a:r>
            <a:r>
              <a:rPr lang="en-US" sz="1600" b="1" baseline="-25000" smtClean="0"/>
              <a:t>F</a:t>
            </a:r>
            <a:r>
              <a:rPr lang="en-US" sz="1600" b="1" baseline="30000" smtClean="0"/>
              <a:t>2</a:t>
            </a:r>
            <a:r>
              <a:rPr lang="en-US" sz="1600" b="1" smtClean="0"/>
              <a:t> </a:t>
            </a:r>
            <a:r>
              <a:rPr lang="en-US" sz="1600" b="1"/>
              <a:t>= </a:t>
            </a:r>
            <a:r>
              <a:rPr lang="en-US" sz="1600" b="1" smtClean="0"/>
              <a:t>.</a:t>
            </a:r>
            <a:r>
              <a:rPr lang="en-US" sz="1600" b="1" smtClean="0"/>
              <a:t>21,  </a:t>
            </a:r>
            <a:r>
              <a:rPr lang="el-GR" sz="1600" b="1" smtClean="0">
                <a:cs typeface="Arial" charset="0"/>
              </a:rPr>
              <a:t>σ</a:t>
            </a:r>
            <a:r>
              <a:rPr lang="en-US" sz="1600" b="1" baseline="-25000" smtClean="0">
                <a:cs typeface="Arial" charset="0"/>
              </a:rPr>
              <a:t>F</a:t>
            </a:r>
            <a:r>
              <a:rPr lang="en-US" sz="1600" b="1" smtClean="0">
                <a:cs typeface="Arial" charset="0"/>
              </a:rPr>
              <a:t>  = .46</a:t>
            </a:r>
            <a:endParaRPr lang="en-US" sz="1600" b="1"/>
          </a:p>
          <a:p>
            <a:pPr>
              <a:spcBef>
                <a:spcPct val="50000"/>
              </a:spcBef>
            </a:pPr>
            <a:r>
              <a:rPr lang="en-US" sz="1600" b="1" smtClean="0"/>
              <a:t>               </a:t>
            </a:r>
            <a:r>
              <a:rPr lang="en-US" sz="1600" b="1" smtClean="0"/>
              <a:t> </a:t>
            </a:r>
            <a:r>
              <a:rPr lang="el-GR" sz="1600" b="1" smtClean="0"/>
              <a:t>σ</a:t>
            </a:r>
            <a:r>
              <a:rPr lang="en-US" sz="1600" b="1" baseline="-25000" smtClean="0"/>
              <a:t>RF</a:t>
            </a:r>
            <a:r>
              <a:rPr lang="en-US" sz="1600" b="1" smtClean="0"/>
              <a:t> </a:t>
            </a:r>
            <a:r>
              <a:rPr lang="en-US" sz="1600" b="1"/>
              <a:t>= </a:t>
            </a:r>
            <a:r>
              <a:rPr lang="en-US" sz="1600" b="1" smtClean="0"/>
              <a:t>0.04, , </a:t>
            </a:r>
            <a:r>
              <a:rPr lang="en-US" sz="1600" b="1" smtClean="0">
                <a:sym typeface="Symbol"/>
              </a:rPr>
              <a:t></a:t>
            </a:r>
            <a:r>
              <a:rPr lang="en-US" sz="1600" b="1" baseline="-25000" smtClean="0"/>
              <a:t>RF</a:t>
            </a:r>
            <a:r>
              <a:rPr lang="en-US" sz="1600" b="1" smtClean="0"/>
              <a:t> = </a:t>
            </a:r>
            <a:r>
              <a:rPr lang="en-US" sz="1600" b="1" smtClean="0"/>
              <a:t>.</a:t>
            </a:r>
            <a:r>
              <a:rPr lang="en-US" sz="1600" b="1" smtClean="0"/>
              <a:t>107</a:t>
            </a:r>
            <a:endParaRPr lang="en-US" sz="1600" b="1"/>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70" name="Picture 2"/>
          <p:cNvPicPr>
            <a:picLocks noChangeAspect="1" noChangeArrowheads="1"/>
          </p:cNvPicPr>
          <p:nvPr/>
        </p:nvPicPr>
        <p:blipFill>
          <a:blip r:embed="rId2" cstate="print"/>
          <a:srcRect/>
          <a:stretch>
            <a:fillRect/>
          </a:stretch>
        </p:blipFill>
        <p:spPr bwMode="auto">
          <a:xfrm>
            <a:off x="685800" y="1250490"/>
            <a:ext cx="3333750" cy="5226510"/>
          </a:xfrm>
          <a:prstGeom prst="rect">
            <a:avLst/>
          </a:prstGeom>
          <a:noFill/>
          <a:ln w="9525">
            <a:noFill/>
            <a:miter lim="800000"/>
            <a:headEnd/>
            <a:tailEnd/>
          </a:ln>
        </p:spPr>
      </p:pic>
      <p:pic>
        <p:nvPicPr>
          <p:cNvPr id="288771" name="Picture 3"/>
          <p:cNvPicPr>
            <a:picLocks noChangeAspect="1" noChangeArrowheads="1"/>
          </p:cNvPicPr>
          <p:nvPr/>
        </p:nvPicPr>
        <p:blipFill>
          <a:blip r:embed="rId3" cstate="print"/>
          <a:srcRect/>
          <a:stretch>
            <a:fillRect/>
          </a:stretch>
        </p:blipFill>
        <p:spPr bwMode="auto">
          <a:xfrm>
            <a:off x="4495800" y="1227978"/>
            <a:ext cx="3429000" cy="5325222"/>
          </a:xfrm>
          <a:prstGeom prst="rect">
            <a:avLst/>
          </a:prstGeom>
          <a:noFill/>
          <a:ln w="9525">
            <a:noFill/>
            <a:miter lim="800000"/>
            <a:headEnd/>
            <a:tailEnd/>
          </a:ln>
        </p:spPr>
      </p:pic>
      <p:sp>
        <p:nvSpPr>
          <p:cNvPr id="2" name="Title 1"/>
          <p:cNvSpPr>
            <a:spLocks noGrp="1"/>
          </p:cNvSpPr>
          <p:nvPr>
            <p:ph type="title"/>
          </p:nvPr>
        </p:nvSpPr>
        <p:spPr>
          <a:xfrm>
            <a:off x="457200" y="56225"/>
            <a:ext cx="8229600" cy="1139825"/>
          </a:xfrm>
        </p:spPr>
        <p:txBody>
          <a:bodyPr/>
          <a:lstStyle/>
          <a:p>
            <a:r>
              <a:rPr lang="en-US" sz="2000" smtClean="0"/>
              <a:t>Correlated Variables: Returns on Two Stocks*</a:t>
            </a:r>
            <a:endParaRPr lang="en-US" sz="2000"/>
          </a:p>
        </p:txBody>
      </p:sp>
      <p:sp>
        <p:nvSpPr>
          <p:cNvPr id="3" name="TextBox 2"/>
          <p:cNvSpPr txBox="1"/>
          <p:nvPr/>
        </p:nvSpPr>
        <p:spPr>
          <a:xfrm>
            <a:off x="1371600" y="6553200"/>
            <a:ext cx="1752600" cy="246221"/>
          </a:xfrm>
          <a:prstGeom prst="rect">
            <a:avLst/>
          </a:prstGeom>
          <a:noFill/>
        </p:spPr>
        <p:txBody>
          <a:bodyPr wrap="square" rtlCol="0">
            <a:spAutoFit/>
          </a:bodyPr>
          <a:lstStyle/>
          <a:p>
            <a:r>
              <a:rPr lang="en-US" sz="1000" b="1" smtClean="0"/>
              <a:t>* Averaged yearly return</a:t>
            </a:r>
            <a:endParaRPr lang="en-US" sz="1000" b="1"/>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85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0" y="1524000"/>
            <a:ext cx="7848600" cy="464555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762000" y="990600"/>
            <a:ext cx="7696200" cy="381000"/>
          </a:xfrm>
          <a:prstGeom prst="rect">
            <a:avLst/>
          </a:prstGeom>
          <a:noFill/>
        </p:spPr>
        <p:txBody>
          <a:bodyPr wrap="square" rtlCol="0">
            <a:spAutoFit/>
          </a:bodyPr>
          <a:lstStyle/>
          <a:p>
            <a:r>
              <a:rPr lang="en-US" smtClean="0"/>
              <a:t>The two returns are positively correlated.</a:t>
            </a:r>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794" name="Picture 2"/>
          <p:cNvPicPr>
            <a:picLocks noChangeAspect="1" noChangeArrowheads="1"/>
          </p:cNvPicPr>
          <p:nvPr/>
        </p:nvPicPr>
        <p:blipFill>
          <a:blip r:embed="rId2" cstate="print"/>
          <a:srcRect/>
          <a:stretch>
            <a:fillRect/>
          </a:stretch>
        </p:blipFill>
        <p:spPr bwMode="auto">
          <a:xfrm>
            <a:off x="457200" y="2667000"/>
            <a:ext cx="8401050" cy="1704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1524000" y="838200"/>
            <a:ext cx="7010400" cy="990600"/>
          </a:xfrm>
        </p:spPr>
        <p:txBody>
          <a:bodyPr/>
          <a:lstStyle/>
          <a:p>
            <a:r>
              <a:rPr lang="en-US"/>
              <a:t>Application - Portfolio</a:t>
            </a:r>
          </a:p>
        </p:txBody>
      </p:sp>
      <p:sp>
        <p:nvSpPr>
          <p:cNvPr id="212995" name="Rectangle 3"/>
          <p:cNvSpPr>
            <a:spLocks noGrp="1" noChangeArrowheads="1"/>
          </p:cNvSpPr>
          <p:nvPr>
            <p:ph idx="1"/>
          </p:nvPr>
        </p:nvSpPr>
        <p:spPr>
          <a:xfrm>
            <a:off x="1371600" y="2133600"/>
            <a:ext cx="7010400" cy="3657600"/>
          </a:xfrm>
        </p:spPr>
        <p:txBody>
          <a:bodyPr/>
          <a:lstStyle/>
          <a:p>
            <a:r>
              <a:rPr lang="en-US" sz="2600"/>
              <a:t>You have $1000 to allocate between assets A and B.  The yearly returns on the two assets are random variables r</a:t>
            </a:r>
            <a:r>
              <a:rPr lang="en-US" sz="2600" baseline="-25000"/>
              <a:t>A</a:t>
            </a:r>
            <a:r>
              <a:rPr lang="en-US" sz="2600"/>
              <a:t> and r</a:t>
            </a:r>
            <a:r>
              <a:rPr lang="en-US" sz="2600" baseline="-25000"/>
              <a:t>B</a:t>
            </a:r>
            <a:r>
              <a:rPr lang="en-US" sz="2600"/>
              <a:t>.</a:t>
            </a:r>
          </a:p>
          <a:p>
            <a:r>
              <a:rPr lang="en-US" sz="2600"/>
              <a:t>The means of the two returns are </a:t>
            </a:r>
          </a:p>
          <a:p>
            <a:pPr>
              <a:buFont typeface="Wingdings" pitchFamily="2" charset="2"/>
              <a:buNone/>
            </a:pPr>
            <a:r>
              <a:rPr lang="en-US" sz="2600"/>
              <a:t>    E[r</a:t>
            </a:r>
            <a:r>
              <a:rPr lang="en-US" sz="2600" baseline="-25000"/>
              <a:t>A</a:t>
            </a:r>
            <a:r>
              <a:rPr lang="en-US" sz="2600"/>
              <a:t>] = </a:t>
            </a:r>
            <a:r>
              <a:rPr lang="el-GR" sz="2600">
                <a:cs typeface="Arial" charset="0"/>
              </a:rPr>
              <a:t>μ</a:t>
            </a:r>
            <a:r>
              <a:rPr lang="en-US" sz="2600" baseline="-25000">
                <a:cs typeface="Arial" charset="0"/>
              </a:rPr>
              <a:t>A</a:t>
            </a:r>
            <a:r>
              <a:rPr lang="en-US" sz="2600">
                <a:cs typeface="Arial" charset="0"/>
              </a:rPr>
              <a:t> and E[r</a:t>
            </a:r>
            <a:r>
              <a:rPr lang="en-US" sz="2600" baseline="-25000">
                <a:cs typeface="Arial" charset="0"/>
              </a:rPr>
              <a:t>B</a:t>
            </a:r>
            <a:r>
              <a:rPr lang="en-US" sz="2600">
                <a:cs typeface="Arial" charset="0"/>
              </a:rPr>
              <a:t>] = </a:t>
            </a:r>
            <a:r>
              <a:rPr lang="el-GR" sz="2600">
                <a:cs typeface="Arial" charset="0"/>
              </a:rPr>
              <a:t>μ</a:t>
            </a:r>
            <a:r>
              <a:rPr lang="en-US" sz="2600" baseline="-25000">
                <a:cs typeface="Arial" charset="0"/>
              </a:rPr>
              <a:t>B</a:t>
            </a:r>
            <a:endParaRPr lang="en-US" sz="2600">
              <a:cs typeface="Arial" charset="0"/>
            </a:endParaRPr>
          </a:p>
          <a:p>
            <a:r>
              <a:rPr lang="en-US" sz="2600">
                <a:cs typeface="Arial" charset="0"/>
              </a:rPr>
              <a:t>The standard deviations (risks) of the returns are </a:t>
            </a:r>
            <a:r>
              <a:rPr lang="el-GR" sz="2600">
                <a:cs typeface="Arial" charset="0"/>
              </a:rPr>
              <a:t>σ</a:t>
            </a:r>
            <a:r>
              <a:rPr lang="en-US" sz="2600" baseline="-25000">
                <a:cs typeface="Arial" charset="0"/>
              </a:rPr>
              <a:t>A</a:t>
            </a:r>
            <a:r>
              <a:rPr lang="en-US" sz="2600">
                <a:cs typeface="Arial" charset="0"/>
              </a:rPr>
              <a:t> and </a:t>
            </a:r>
            <a:r>
              <a:rPr lang="el-GR" sz="2600">
                <a:cs typeface="Arial" charset="0"/>
              </a:rPr>
              <a:t>σ</a:t>
            </a:r>
            <a:r>
              <a:rPr lang="en-US" sz="2600" baseline="-25000">
                <a:cs typeface="Arial" charset="0"/>
              </a:rPr>
              <a:t>B</a:t>
            </a:r>
            <a:r>
              <a:rPr lang="en-US" sz="2600">
                <a:cs typeface="Arial" charset="0"/>
              </a:rPr>
              <a:t>.</a:t>
            </a:r>
          </a:p>
          <a:p>
            <a:r>
              <a:rPr lang="en-US" sz="2600">
                <a:cs typeface="Arial" charset="0"/>
              </a:rPr>
              <a:t>The correlation of the two returns is </a:t>
            </a:r>
            <a:r>
              <a:rPr lang="el-GR" sz="2600">
                <a:cs typeface="Arial" charset="0"/>
              </a:rPr>
              <a:t>ρ</a:t>
            </a:r>
            <a:r>
              <a:rPr lang="en-US" sz="2600" baseline="-25000">
                <a:cs typeface="Arial" charset="0"/>
              </a:rPr>
              <a:t>AB</a:t>
            </a:r>
            <a:endParaRPr lang="el-GR" sz="2600">
              <a:cs typeface="Arial"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685800" y="1752600"/>
            <a:ext cx="8229600" cy="530225"/>
          </a:xfrm>
        </p:spPr>
        <p:txBody>
          <a:bodyPr/>
          <a:lstStyle/>
          <a:p>
            <a:r>
              <a:rPr lang="en-US"/>
              <a:t>Portfolio</a:t>
            </a:r>
          </a:p>
        </p:txBody>
      </p:sp>
      <p:sp>
        <p:nvSpPr>
          <p:cNvPr id="254979" name="Rectangle 3"/>
          <p:cNvSpPr>
            <a:spLocks noGrp="1" noChangeArrowheads="1"/>
          </p:cNvSpPr>
          <p:nvPr>
            <p:ph idx="1"/>
          </p:nvPr>
        </p:nvSpPr>
        <p:spPr>
          <a:xfrm>
            <a:off x="1143000" y="2895600"/>
            <a:ext cx="7162800" cy="2286000"/>
          </a:xfrm>
        </p:spPr>
        <p:txBody>
          <a:bodyPr/>
          <a:lstStyle/>
          <a:p>
            <a:r>
              <a:rPr lang="en-US"/>
              <a:t>You have $1000 to allocate to A and B</a:t>
            </a:r>
            <a:r>
              <a:rPr lang="en-US" smtClean="0"/>
              <a:t>.</a:t>
            </a:r>
          </a:p>
          <a:p>
            <a:pPr marL="0" indent="0">
              <a:buNone/>
            </a:pPr>
            <a:endParaRPr lang="en-US"/>
          </a:p>
          <a:p>
            <a:r>
              <a:rPr lang="en-US"/>
              <a:t>You will allocate </a:t>
            </a:r>
            <a:r>
              <a:rPr lang="en-US" smtClean="0"/>
              <a:t>proportions </a:t>
            </a:r>
            <a:r>
              <a:rPr lang="en-US">
                <a:solidFill>
                  <a:srgbClr val="FF0000"/>
                </a:solidFill>
              </a:rPr>
              <a:t>w</a:t>
            </a:r>
            <a:r>
              <a:rPr lang="en-US"/>
              <a:t> of your $1000 to A and (</a:t>
            </a:r>
            <a:r>
              <a:rPr lang="en-US">
                <a:solidFill>
                  <a:srgbClr val="FF0000"/>
                </a:solidFill>
              </a:rPr>
              <a:t>1-w</a:t>
            </a:r>
            <a:r>
              <a:rPr lang="en-US"/>
              <a:t>) to B.</a:t>
            </a:r>
          </a:p>
          <a:p>
            <a:pPr>
              <a:buFont typeface="Wingdings" pitchFamily="2" charset="2"/>
              <a:buNone/>
            </a:pPr>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762000" y="1295400"/>
            <a:ext cx="8229600" cy="530225"/>
          </a:xfrm>
        </p:spPr>
        <p:txBody>
          <a:bodyPr/>
          <a:lstStyle/>
          <a:p>
            <a:r>
              <a:rPr lang="en-US"/>
              <a:t>Return and Risk</a:t>
            </a:r>
          </a:p>
        </p:txBody>
      </p:sp>
      <p:sp>
        <p:nvSpPr>
          <p:cNvPr id="256003" name="Rectangle 3"/>
          <p:cNvSpPr>
            <a:spLocks noGrp="1" noChangeArrowheads="1"/>
          </p:cNvSpPr>
          <p:nvPr>
            <p:ph idx="1"/>
          </p:nvPr>
        </p:nvSpPr>
        <p:spPr>
          <a:xfrm>
            <a:off x="1295400" y="2133600"/>
            <a:ext cx="7467600" cy="3276600"/>
          </a:xfrm>
        </p:spPr>
        <p:txBody>
          <a:bodyPr/>
          <a:lstStyle/>
          <a:p>
            <a:r>
              <a:rPr lang="en-US"/>
              <a:t>Your expected return </a:t>
            </a:r>
            <a:r>
              <a:rPr lang="en-US" smtClean="0"/>
              <a:t>on each dollar is</a:t>
            </a:r>
            <a:endParaRPr lang="en-US"/>
          </a:p>
          <a:p>
            <a:pPr>
              <a:buFont typeface="Wingdings" pitchFamily="2" charset="2"/>
              <a:buNone/>
            </a:pPr>
            <a:r>
              <a:rPr lang="en-US"/>
              <a:t>    E[wr</a:t>
            </a:r>
            <a:r>
              <a:rPr lang="en-US" baseline="-25000"/>
              <a:t>A</a:t>
            </a:r>
            <a:r>
              <a:rPr lang="en-US"/>
              <a:t> + (1-w)r</a:t>
            </a:r>
            <a:r>
              <a:rPr lang="en-US" baseline="-25000"/>
              <a:t>B</a:t>
            </a:r>
            <a:r>
              <a:rPr lang="en-US"/>
              <a:t>] = w</a:t>
            </a:r>
            <a:r>
              <a:rPr lang="el-GR">
                <a:cs typeface="Arial" charset="0"/>
              </a:rPr>
              <a:t>μ</a:t>
            </a:r>
            <a:r>
              <a:rPr lang="en-US" baseline="-25000">
                <a:cs typeface="Arial" charset="0"/>
              </a:rPr>
              <a:t>A</a:t>
            </a:r>
            <a:r>
              <a:rPr lang="en-US">
                <a:cs typeface="Arial" charset="0"/>
              </a:rPr>
              <a:t> + (1-w)</a:t>
            </a:r>
            <a:r>
              <a:rPr lang="el-GR">
                <a:cs typeface="Arial" charset="0"/>
              </a:rPr>
              <a:t>μ</a:t>
            </a:r>
            <a:r>
              <a:rPr lang="en-US" baseline="-25000">
                <a:cs typeface="Arial" charset="0"/>
              </a:rPr>
              <a:t>B</a:t>
            </a:r>
            <a:endParaRPr lang="en-US">
              <a:cs typeface="Arial" charset="0"/>
            </a:endParaRPr>
          </a:p>
          <a:p>
            <a:r>
              <a:rPr lang="en-US">
                <a:cs typeface="Arial" charset="0"/>
              </a:rPr>
              <a:t>The variance your return </a:t>
            </a:r>
            <a:r>
              <a:rPr lang="en-US" smtClean="0">
                <a:cs typeface="Arial" charset="0"/>
              </a:rPr>
              <a:t>on each dollar is</a:t>
            </a:r>
            <a:endParaRPr lang="en-US">
              <a:cs typeface="Arial" charset="0"/>
            </a:endParaRPr>
          </a:p>
          <a:p>
            <a:pPr>
              <a:buFont typeface="Wingdings" pitchFamily="2" charset="2"/>
              <a:buNone/>
            </a:pPr>
            <a:r>
              <a:rPr lang="en-US">
                <a:cs typeface="Arial" charset="0"/>
              </a:rPr>
              <a:t>    Var[</a:t>
            </a:r>
            <a:r>
              <a:rPr lang="en-US"/>
              <a:t>wr</a:t>
            </a:r>
            <a:r>
              <a:rPr lang="en-US" baseline="-25000"/>
              <a:t>A</a:t>
            </a:r>
            <a:r>
              <a:rPr lang="en-US"/>
              <a:t> + (1-w)r</a:t>
            </a:r>
            <a:r>
              <a:rPr lang="en-US" baseline="-25000"/>
              <a:t>B</a:t>
            </a:r>
            <a:r>
              <a:rPr lang="en-US"/>
              <a:t>]</a:t>
            </a:r>
          </a:p>
          <a:p>
            <a:pPr>
              <a:buFont typeface="Wingdings" pitchFamily="2" charset="2"/>
              <a:buNone/>
            </a:pPr>
            <a:r>
              <a:rPr lang="en-US"/>
              <a:t>    </a:t>
            </a:r>
            <a:r>
              <a:rPr lang="en-US" smtClean="0"/>
              <a:t>= w</a:t>
            </a:r>
            <a:r>
              <a:rPr lang="en-US" baseline="30000" smtClean="0"/>
              <a:t>2 </a:t>
            </a:r>
            <a:r>
              <a:rPr lang="el-GR">
                <a:cs typeface="Arial" charset="0"/>
              </a:rPr>
              <a:t>σ</a:t>
            </a:r>
            <a:r>
              <a:rPr lang="en-US" baseline="-25000">
                <a:cs typeface="Arial" charset="0"/>
              </a:rPr>
              <a:t>A</a:t>
            </a:r>
            <a:r>
              <a:rPr lang="en-US" baseline="30000">
                <a:cs typeface="Arial" charset="0"/>
              </a:rPr>
              <a:t>2</a:t>
            </a:r>
            <a:r>
              <a:rPr lang="en-US">
                <a:cs typeface="Arial" charset="0"/>
              </a:rPr>
              <a:t> + (1-w)</a:t>
            </a:r>
            <a:r>
              <a:rPr lang="en-US" baseline="30000">
                <a:cs typeface="Arial" charset="0"/>
              </a:rPr>
              <a:t>2</a:t>
            </a:r>
            <a:r>
              <a:rPr lang="el-GR">
                <a:cs typeface="Arial" charset="0"/>
              </a:rPr>
              <a:t>σ</a:t>
            </a:r>
            <a:r>
              <a:rPr lang="en-US" baseline="-25000">
                <a:cs typeface="Arial" charset="0"/>
              </a:rPr>
              <a:t>B</a:t>
            </a:r>
            <a:r>
              <a:rPr lang="en-US" baseline="30000">
                <a:cs typeface="Arial" charset="0"/>
              </a:rPr>
              <a:t>2</a:t>
            </a:r>
            <a:r>
              <a:rPr lang="en-US">
                <a:cs typeface="Arial" charset="0"/>
              </a:rPr>
              <a:t> + 2w(1-w)</a:t>
            </a:r>
            <a:r>
              <a:rPr lang="el-GR">
                <a:cs typeface="Arial" charset="0"/>
              </a:rPr>
              <a:t>ρ</a:t>
            </a:r>
            <a:r>
              <a:rPr lang="en-US" baseline="-25000">
                <a:cs typeface="Arial" charset="0"/>
              </a:rPr>
              <a:t>AB</a:t>
            </a:r>
            <a:r>
              <a:rPr lang="el-GR">
                <a:cs typeface="Arial" charset="0"/>
              </a:rPr>
              <a:t>σ</a:t>
            </a:r>
            <a:r>
              <a:rPr lang="en-US" baseline="-25000">
                <a:cs typeface="Arial" charset="0"/>
              </a:rPr>
              <a:t>A</a:t>
            </a:r>
            <a:r>
              <a:rPr lang="el-GR">
                <a:cs typeface="Arial" charset="0"/>
              </a:rPr>
              <a:t>σ</a:t>
            </a:r>
            <a:r>
              <a:rPr lang="en-US" baseline="-25000">
                <a:cs typeface="Arial" charset="0"/>
              </a:rPr>
              <a:t>B</a:t>
            </a:r>
            <a:r>
              <a:rPr lang="en-US">
                <a:cs typeface="Arial" charset="0"/>
              </a:rPr>
              <a:t> </a:t>
            </a:r>
          </a:p>
          <a:p>
            <a:r>
              <a:rPr lang="en-US"/>
              <a:t>The standard deviation is the square root.</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p:txBody>
          <a:bodyPr/>
          <a:lstStyle/>
          <a:p>
            <a:r>
              <a:rPr lang="en-US"/>
              <a:t>Risk and Return: Example</a:t>
            </a:r>
          </a:p>
        </p:txBody>
      </p:sp>
      <p:sp>
        <p:nvSpPr>
          <p:cNvPr id="257027" name="Rectangle 3"/>
          <p:cNvSpPr>
            <a:spLocks noGrp="1" noChangeArrowheads="1"/>
          </p:cNvSpPr>
          <p:nvPr>
            <p:ph idx="1"/>
          </p:nvPr>
        </p:nvSpPr>
        <p:spPr>
          <a:xfrm>
            <a:off x="533400" y="1828800"/>
            <a:ext cx="8229600" cy="3962400"/>
          </a:xfrm>
        </p:spPr>
        <p:txBody>
          <a:bodyPr/>
          <a:lstStyle/>
          <a:p>
            <a:pPr>
              <a:lnSpc>
                <a:spcPct val="90000"/>
              </a:lnSpc>
            </a:pPr>
            <a:r>
              <a:rPr lang="en-US" sz="2100"/>
              <a:t>Suppose you know </a:t>
            </a:r>
            <a:r>
              <a:rPr lang="el-GR" sz="2100">
                <a:cs typeface="Arial" charset="0"/>
              </a:rPr>
              <a:t>μ</a:t>
            </a:r>
            <a:r>
              <a:rPr lang="en-US" sz="2100" baseline="-25000">
                <a:cs typeface="Arial" charset="0"/>
              </a:rPr>
              <a:t>A</a:t>
            </a:r>
            <a:r>
              <a:rPr lang="en-US" sz="2100">
                <a:cs typeface="Arial" charset="0"/>
              </a:rPr>
              <a:t>, </a:t>
            </a:r>
            <a:r>
              <a:rPr lang="el-GR" sz="2100">
                <a:cs typeface="Arial" charset="0"/>
              </a:rPr>
              <a:t>μ</a:t>
            </a:r>
            <a:r>
              <a:rPr lang="en-US" sz="2100" baseline="-25000">
                <a:cs typeface="Arial" charset="0"/>
              </a:rPr>
              <a:t>B</a:t>
            </a:r>
            <a:r>
              <a:rPr lang="en-US" sz="2100">
                <a:cs typeface="Arial" charset="0"/>
              </a:rPr>
              <a:t>, </a:t>
            </a:r>
            <a:r>
              <a:rPr lang="el-GR" sz="2100">
                <a:cs typeface="Arial" charset="0"/>
              </a:rPr>
              <a:t>ρ</a:t>
            </a:r>
            <a:r>
              <a:rPr lang="en-US" sz="2100" baseline="-25000">
                <a:cs typeface="Arial" charset="0"/>
              </a:rPr>
              <a:t>AB</a:t>
            </a:r>
            <a:r>
              <a:rPr lang="en-US" sz="2100">
                <a:cs typeface="Arial" charset="0"/>
              </a:rPr>
              <a:t>, </a:t>
            </a:r>
            <a:r>
              <a:rPr lang="el-GR" sz="2100">
                <a:cs typeface="Arial" charset="0"/>
              </a:rPr>
              <a:t>σ</a:t>
            </a:r>
            <a:r>
              <a:rPr lang="en-US" sz="2100" baseline="-25000">
                <a:cs typeface="Arial" charset="0"/>
              </a:rPr>
              <a:t>A</a:t>
            </a:r>
            <a:r>
              <a:rPr lang="en-US" sz="2100">
                <a:cs typeface="Arial" charset="0"/>
              </a:rPr>
              <a:t>, and </a:t>
            </a:r>
            <a:r>
              <a:rPr lang="el-GR" sz="2100">
                <a:cs typeface="Arial" charset="0"/>
              </a:rPr>
              <a:t>σ</a:t>
            </a:r>
            <a:r>
              <a:rPr lang="en-US" sz="2100" baseline="-25000">
                <a:cs typeface="Arial" charset="0"/>
              </a:rPr>
              <a:t>B</a:t>
            </a:r>
            <a:r>
              <a:rPr lang="en-US" sz="2100">
                <a:cs typeface="Arial" charset="0"/>
              </a:rPr>
              <a:t> (You have watched these stocks for </a:t>
            </a:r>
            <a:r>
              <a:rPr lang="en-US" sz="2100" smtClean="0">
                <a:cs typeface="Arial" charset="0"/>
              </a:rPr>
              <a:t>over 6 </a:t>
            </a:r>
            <a:r>
              <a:rPr lang="en-US" sz="2100">
                <a:cs typeface="Arial" charset="0"/>
              </a:rPr>
              <a:t>years.)</a:t>
            </a:r>
            <a:endParaRPr lang="en-US" sz="2100"/>
          </a:p>
          <a:p>
            <a:pPr>
              <a:lnSpc>
                <a:spcPct val="90000"/>
              </a:lnSpc>
            </a:pPr>
            <a:r>
              <a:rPr lang="en-US" sz="2100"/>
              <a:t>The mean and standard deviation are then just functions of w.</a:t>
            </a:r>
          </a:p>
          <a:p>
            <a:pPr>
              <a:lnSpc>
                <a:spcPct val="90000"/>
              </a:lnSpc>
            </a:pPr>
            <a:r>
              <a:rPr lang="en-US" sz="2100"/>
              <a:t>I will then compute the mean and standard deviation for different values of w.</a:t>
            </a:r>
          </a:p>
          <a:p>
            <a:pPr>
              <a:lnSpc>
                <a:spcPct val="90000"/>
              </a:lnSpc>
            </a:pPr>
            <a:r>
              <a:rPr lang="en-US" sz="2100"/>
              <a:t>For </a:t>
            </a:r>
            <a:r>
              <a:rPr lang="en-US" sz="2100" smtClean="0"/>
              <a:t>our Microsoft and Walmart example</a:t>
            </a:r>
            <a:r>
              <a:rPr lang="en-US" sz="2100"/>
              <a:t>, </a:t>
            </a:r>
            <a:r>
              <a:rPr lang="en-US" sz="2100" smtClean="0"/>
              <a:t/>
            </a:r>
            <a:br>
              <a:rPr lang="en-US" sz="2100" smtClean="0"/>
            </a:br>
            <a:r>
              <a:rPr lang="en-US" sz="2100" smtClean="0"/>
              <a:t>                      </a:t>
            </a:r>
            <a:r>
              <a:rPr lang="el-GR" sz="2100" smtClean="0">
                <a:cs typeface="Arial" charset="0"/>
              </a:rPr>
              <a:t>μ</a:t>
            </a:r>
            <a:r>
              <a:rPr lang="en-US" sz="2100" baseline="-25000">
                <a:cs typeface="Arial" charset="0"/>
              </a:rPr>
              <a:t>A     </a:t>
            </a:r>
            <a:r>
              <a:rPr lang="en-US" sz="2100">
                <a:cs typeface="Arial" charset="0"/>
              </a:rPr>
              <a:t>=  .</a:t>
            </a:r>
            <a:r>
              <a:rPr lang="en-US" sz="2100" smtClean="0">
                <a:cs typeface="Arial" charset="0"/>
              </a:rPr>
              <a:t>050071,  </a:t>
            </a:r>
            <a:r>
              <a:rPr lang="el-GR" sz="2100">
                <a:cs typeface="Arial" charset="0"/>
              </a:rPr>
              <a:t>μ</a:t>
            </a:r>
            <a:r>
              <a:rPr lang="en-US" sz="2100" baseline="-25000">
                <a:cs typeface="Arial" charset="0"/>
              </a:rPr>
              <a:t>B</a:t>
            </a:r>
            <a:r>
              <a:rPr lang="en-US" sz="2100" smtClean="0">
                <a:cs typeface="Arial" charset="0"/>
              </a:rPr>
              <a:t>, = </a:t>
            </a:r>
            <a:r>
              <a:rPr lang="en-US" sz="2100">
                <a:cs typeface="Arial" charset="0"/>
              </a:rPr>
              <a:t>.</a:t>
            </a:r>
            <a:r>
              <a:rPr lang="en-US" sz="2100" smtClean="0">
                <a:cs typeface="Arial" charset="0"/>
              </a:rPr>
              <a:t>021906</a:t>
            </a:r>
            <a:endParaRPr lang="en-US" sz="2100">
              <a:cs typeface="Arial" charset="0"/>
            </a:endParaRPr>
          </a:p>
          <a:p>
            <a:pPr>
              <a:lnSpc>
                <a:spcPct val="90000"/>
              </a:lnSpc>
              <a:buFont typeface="Wingdings" pitchFamily="2" charset="2"/>
              <a:buNone/>
            </a:pPr>
            <a:r>
              <a:rPr lang="en-US" sz="2100">
                <a:cs typeface="Arial" charset="0"/>
              </a:rPr>
              <a:t>                          </a:t>
            </a:r>
            <a:r>
              <a:rPr lang="el-GR" sz="2100">
                <a:cs typeface="Arial" charset="0"/>
              </a:rPr>
              <a:t>σ</a:t>
            </a:r>
            <a:r>
              <a:rPr lang="en-US" sz="2100" baseline="-25000">
                <a:cs typeface="Arial" charset="0"/>
              </a:rPr>
              <a:t>A     </a:t>
            </a:r>
            <a:r>
              <a:rPr lang="en-US" sz="2100">
                <a:cs typeface="Arial" charset="0"/>
              </a:rPr>
              <a:t>= </a:t>
            </a:r>
            <a:r>
              <a:rPr lang="en-US" sz="2100" smtClean="0">
                <a:cs typeface="Arial" charset="0"/>
              </a:rPr>
              <a:t> .114264,   </a:t>
            </a:r>
            <a:r>
              <a:rPr lang="el-GR" sz="2100">
                <a:cs typeface="Arial" charset="0"/>
              </a:rPr>
              <a:t>σ</a:t>
            </a:r>
            <a:r>
              <a:rPr lang="en-US" sz="2100" baseline="-25000">
                <a:cs typeface="Arial" charset="0"/>
              </a:rPr>
              <a:t>B</a:t>
            </a:r>
            <a:r>
              <a:rPr lang="en-US" sz="2100" smtClean="0">
                <a:cs typeface="Arial" charset="0"/>
              </a:rPr>
              <a:t>,= .086035, </a:t>
            </a:r>
            <a:r>
              <a:rPr lang="el-GR" sz="2100">
                <a:cs typeface="Arial" charset="0"/>
              </a:rPr>
              <a:t>ρ</a:t>
            </a:r>
            <a:r>
              <a:rPr lang="en-US" sz="2100" baseline="-25000">
                <a:cs typeface="Arial" charset="0"/>
              </a:rPr>
              <a:t>AB </a:t>
            </a:r>
            <a:r>
              <a:rPr lang="en-US" sz="2100">
                <a:cs typeface="Arial" charset="0"/>
              </a:rPr>
              <a:t> = </a:t>
            </a:r>
            <a:r>
              <a:rPr lang="en-US" sz="2100" smtClean="0">
                <a:cs typeface="Arial" charset="0"/>
              </a:rPr>
              <a:t>.248634</a:t>
            </a:r>
            <a:endParaRPr lang="en-US" sz="2100">
              <a:cs typeface="Arial" charset="0"/>
            </a:endParaRPr>
          </a:p>
          <a:p>
            <a:pPr>
              <a:lnSpc>
                <a:spcPct val="90000"/>
              </a:lnSpc>
              <a:buFont typeface="Wingdings" pitchFamily="2" charset="2"/>
              <a:buNone/>
            </a:pPr>
            <a:r>
              <a:rPr lang="en-US" sz="2100">
                <a:cs typeface="Arial" charset="0"/>
              </a:rPr>
              <a:t>    E[return]  =   w(.</a:t>
            </a:r>
            <a:r>
              <a:rPr lang="en-US" sz="2100" smtClean="0">
                <a:cs typeface="Arial" charset="0"/>
              </a:rPr>
              <a:t>050071) </a:t>
            </a:r>
            <a:r>
              <a:rPr lang="en-US" sz="2100">
                <a:cs typeface="Arial" charset="0"/>
              </a:rPr>
              <a:t>+ (1-w</a:t>
            </a:r>
            <a:r>
              <a:rPr lang="en-US" sz="2100" smtClean="0">
                <a:cs typeface="Arial" charset="0"/>
              </a:rPr>
              <a:t>)(.021906)</a:t>
            </a:r>
            <a:endParaRPr lang="en-US" sz="2100">
              <a:cs typeface="Arial" charset="0"/>
            </a:endParaRPr>
          </a:p>
          <a:p>
            <a:pPr>
              <a:lnSpc>
                <a:spcPct val="90000"/>
              </a:lnSpc>
              <a:buFont typeface="Wingdings" pitchFamily="2" charset="2"/>
              <a:buNone/>
            </a:pPr>
            <a:r>
              <a:rPr lang="en-US" sz="2100">
                <a:cs typeface="Arial" charset="0"/>
              </a:rPr>
              <a:t>                   = </a:t>
            </a:r>
            <a:r>
              <a:rPr lang="en-US" sz="2100" smtClean="0">
                <a:cs typeface="Arial" charset="0"/>
              </a:rPr>
              <a:t>  .021906 + </a:t>
            </a:r>
            <a:r>
              <a:rPr lang="en-US" sz="2100">
                <a:cs typeface="Arial" charset="0"/>
              </a:rPr>
              <a:t>.</a:t>
            </a:r>
            <a:r>
              <a:rPr lang="en-US" sz="2100" smtClean="0">
                <a:cs typeface="Arial" charset="0"/>
              </a:rPr>
              <a:t>028156w</a:t>
            </a:r>
            <a:endParaRPr lang="en-US" sz="2100">
              <a:cs typeface="Arial" charset="0"/>
            </a:endParaRPr>
          </a:p>
          <a:p>
            <a:pPr>
              <a:lnSpc>
                <a:spcPct val="90000"/>
              </a:lnSpc>
              <a:buFont typeface="Wingdings" pitchFamily="2" charset="2"/>
              <a:buNone/>
            </a:pPr>
            <a:r>
              <a:rPr lang="en-US" sz="2100">
                <a:cs typeface="Arial" charset="0"/>
              </a:rPr>
              <a:t>  SD[return] = sqr[w</a:t>
            </a:r>
            <a:r>
              <a:rPr lang="en-US" sz="2100" baseline="30000">
                <a:cs typeface="Arial" charset="0"/>
              </a:rPr>
              <a:t>2</a:t>
            </a:r>
            <a:r>
              <a:rPr lang="en-US" sz="2100" smtClean="0">
                <a:cs typeface="Arial" charset="0"/>
              </a:rPr>
              <a:t>(.114</a:t>
            </a:r>
            <a:r>
              <a:rPr lang="en-US" sz="2100" baseline="30000" smtClean="0">
                <a:cs typeface="Arial" charset="0"/>
              </a:rPr>
              <a:t>2</a:t>
            </a:r>
            <a:r>
              <a:rPr lang="en-US" sz="2100">
                <a:cs typeface="Arial" charset="0"/>
              </a:rPr>
              <a:t>)+ (1-w)</a:t>
            </a:r>
            <a:r>
              <a:rPr lang="en-US" sz="2100" baseline="30000">
                <a:cs typeface="Arial" charset="0"/>
              </a:rPr>
              <a:t>2</a:t>
            </a:r>
            <a:r>
              <a:rPr lang="en-US" sz="2100">
                <a:cs typeface="Arial" charset="0"/>
              </a:rPr>
              <a:t>(.</a:t>
            </a:r>
            <a:r>
              <a:rPr lang="en-US" sz="2100" smtClean="0">
                <a:cs typeface="Arial" charset="0"/>
              </a:rPr>
              <a:t>086</a:t>
            </a:r>
            <a:r>
              <a:rPr lang="en-US" sz="2100" baseline="30000" smtClean="0">
                <a:cs typeface="Arial" charset="0"/>
              </a:rPr>
              <a:t>2</a:t>
            </a:r>
            <a:r>
              <a:rPr lang="en-US" sz="2100">
                <a:cs typeface="Arial" charset="0"/>
              </a:rPr>
              <a:t>) + </a:t>
            </a:r>
            <a:r>
              <a:rPr lang="en-US" sz="2100" smtClean="0">
                <a:cs typeface="Arial" charset="0"/>
              </a:rPr>
              <a:t/>
            </a:r>
            <a:br>
              <a:rPr lang="en-US" sz="2100" smtClean="0">
                <a:cs typeface="Arial" charset="0"/>
              </a:rPr>
            </a:br>
            <a:r>
              <a:rPr lang="en-US" sz="2100" smtClean="0">
                <a:cs typeface="Arial" charset="0"/>
              </a:rPr>
              <a:t>                      2w(1-w)(.249)(.114)(.086</a:t>
            </a:r>
            <a:r>
              <a:rPr lang="en-US" sz="2100">
                <a:cs typeface="Arial" charset="0"/>
              </a:rPr>
              <a:t>)]</a:t>
            </a:r>
          </a:p>
          <a:p>
            <a:pPr>
              <a:lnSpc>
                <a:spcPct val="90000"/>
              </a:lnSpc>
              <a:buFont typeface="Wingdings" pitchFamily="2" charset="2"/>
              <a:buNone/>
            </a:pPr>
            <a:r>
              <a:rPr lang="en-US" sz="2100">
                <a:cs typeface="Arial" charset="0"/>
              </a:rPr>
              <a:t>                   = sqr</a:t>
            </a:r>
            <a:r>
              <a:rPr lang="en-US" sz="2100" smtClean="0">
                <a:cs typeface="Arial" charset="0"/>
              </a:rPr>
              <a:t>[.013w</a:t>
            </a:r>
            <a:r>
              <a:rPr lang="en-US" sz="2100" baseline="30000" smtClean="0">
                <a:cs typeface="Arial" charset="0"/>
              </a:rPr>
              <a:t>2</a:t>
            </a:r>
            <a:r>
              <a:rPr lang="en-US" sz="2100" smtClean="0">
                <a:cs typeface="Arial" charset="0"/>
              </a:rPr>
              <a:t> </a:t>
            </a:r>
            <a:r>
              <a:rPr lang="en-US" sz="2100">
                <a:cs typeface="Arial" charset="0"/>
              </a:rPr>
              <a:t>+ .</a:t>
            </a:r>
            <a:r>
              <a:rPr lang="en-US" sz="2100" smtClean="0">
                <a:cs typeface="Arial" charset="0"/>
              </a:rPr>
              <a:t>0074(1-w)</a:t>
            </a:r>
            <a:r>
              <a:rPr lang="en-US" sz="2100" baseline="30000" smtClean="0">
                <a:cs typeface="Arial" charset="0"/>
              </a:rPr>
              <a:t>2</a:t>
            </a:r>
            <a:r>
              <a:rPr lang="en-US" sz="2100" smtClean="0">
                <a:cs typeface="Arial" charset="0"/>
              </a:rPr>
              <a:t> </a:t>
            </a:r>
            <a:r>
              <a:rPr lang="en-US" sz="2100">
                <a:cs typeface="Arial" charset="0"/>
              </a:rPr>
              <a:t>+</a:t>
            </a:r>
            <a:r>
              <a:rPr lang="en-US" sz="2100" smtClean="0">
                <a:cs typeface="Arial" charset="0"/>
              </a:rPr>
              <a:t> </a:t>
            </a:r>
            <a:r>
              <a:rPr lang="en-US" sz="2100">
                <a:cs typeface="Arial" charset="0"/>
              </a:rPr>
              <a:t>.</a:t>
            </a:r>
            <a:r>
              <a:rPr lang="en-US" sz="2100" smtClean="0">
                <a:cs typeface="Arial" charset="0"/>
              </a:rPr>
              <a:t>000244w(1-w</a:t>
            </a:r>
            <a:r>
              <a:rPr lang="en-US" sz="2100">
                <a:cs typeface="Arial" charset="0"/>
              </a:rPr>
              <a:t>)]</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0818" name="Picture 2"/>
          <p:cNvPicPr>
            <a:picLocks noChangeAspect="1" noChangeArrowheads="1"/>
          </p:cNvPicPr>
          <p:nvPr/>
        </p:nvPicPr>
        <p:blipFill>
          <a:blip r:embed="rId2" cstate="print"/>
          <a:srcRect/>
          <a:stretch>
            <a:fillRect/>
          </a:stretch>
        </p:blipFill>
        <p:spPr bwMode="auto">
          <a:xfrm>
            <a:off x="1905000" y="990600"/>
            <a:ext cx="5212992" cy="3962400"/>
          </a:xfrm>
          <a:prstGeom prst="rect">
            <a:avLst/>
          </a:prstGeom>
          <a:noFill/>
          <a:ln w="9525">
            <a:noFill/>
            <a:miter lim="800000"/>
            <a:headEnd/>
            <a:tailEnd/>
          </a:ln>
        </p:spPr>
      </p:pic>
      <p:sp>
        <p:nvSpPr>
          <p:cNvPr id="4" name="TextBox 3"/>
          <p:cNvSpPr txBox="1"/>
          <p:nvPr/>
        </p:nvSpPr>
        <p:spPr>
          <a:xfrm>
            <a:off x="990600" y="5105400"/>
            <a:ext cx="7632392" cy="923330"/>
          </a:xfrm>
          <a:prstGeom prst="rect">
            <a:avLst/>
          </a:prstGeom>
          <a:noFill/>
        </p:spPr>
        <p:txBody>
          <a:bodyPr wrap="square" rtlCol="0">
            <a:spAutoFit/>
          </a:bodyPr>
          <a:lstStyle/>
          <a:p>
            <a:r>
              <a:rPr lang="en-US" smtClean="0"/>
              <a:t>For different values of w, </a:t>
            </a:r>
            <a:br>
              <a:rPr lang="en-US" smtClean="0"/>
            </a:br>
            <a:r>
              <a:rPr lang="en-US" smtClean="0"/>
              <a:t>risk = </a:t>
            </a:r>
            <a:r>
              <a:rPr lang="en-US" smtClean="0">
                <a:cs typeface="Arial" charset="0"/>
              </a:rPr>
              <a:t>sqr</a:t>
            </a:r>
            <a:r>
              <a:rPr lang="en-US">
                <a:cs typeface="Arial" charset="0"/>
              </a:rPr>
              <a:t>[.</a:t>
            </a:r>
            <a:r>
              <a:rPr lang="en-US" smtClean="0">
                <a:cs typeface="Arial" charset="0"/>
              </a:rPr>
              <a:t>013w</a:t>
            </a:r>
            <a:r>
              <a:rPr lang="en-US" baseline="30000" smtClean="0">
                <a:cs typeface="Arial" charset="0"/>
              </a:rPr>
              <a:t>2</a:t>
            </a:r>
            <a:r>
              <a:rPr lang="en-US" smtClean="0">
                <a:cs typeface="Arial" charset="0"/>
              </a:rPr>
              <a:t> </a:t>
            </a:r>
            <a:r>
              <a:rPr lang="en-US">
                <a:cs typeface="Arial" charset="0"/>
              </a:rPr>
              <a:t>+ .</a:t>
            </a:r>
            <a:r>
              <a:rPr lang="en-US" smtClean="0">
                <a:cs typeface="Arial" charset="0"/>
              </a:rPr>
              <a:t>0074(1-w)</a:t>
            </a:r>
            <a:r>
              <a:rPr lang="en-US" baseline="30000" smtClean="0">
                <a:cs typeface="Arial" charset="0"/>
              </a:rPr>
              <a:t>2</a:t>
            </a:r>
            <a:r>
              <a:rPr lang="en-US" smtClean="0">
                <a:cs typeface="Arial" charset="0"/>
              </a:rPr>
              <a:t> </a:t>
            </a:r>
            <a:r>
              <a:rPr lang="en-US">
                <a:cs typeface="Arial" charset="0"/>
              </a:rPr>
              <a:t>+</a:t>
            </a:r>
            <a:r>
              <a:rPr lang="en-US" smtClean="0">
                <a:cs typeface="Arial" charset="0"/>
              </a:rPr>
              <a:t> </a:t>
            </a:r>
            <a:r>
              <a:rPr lang="en-US">
                <a:cs typeface="Arial" charset="0"/>
              </a:rPr>
              <a:t>.</a:t>
            </a:r>
            <a:r>
              <a:rPr lang="en-US" smtClean="0">
                <a:cs typeface="Arial" charset="0"/>
              </a:rPr>
              <a:t>00244w(1-w)]  is on the horizontal axis</a:t>
            </a:r>
            <a:br>
              <a:rPr lang="en-US" smtClean="0">
                <a:cs typeface="Arial" charset="0"/>
              </a:rPr>
            </a:br>
            <a:r>
              <a:rPr lang="en-US" smtClean="0">
                <a:cs typeface="Arial" charset="0"/>
              </a:rPr>
              <a:t>return =       .02196 + </a:t>
            </a:r>
            <a:r>
              <a:rPr lang="en-US">
                <a:cs typeface="Arial" charset="0"/>
              </a:rPr>
              <a:t>.</a:t>
            </a:r>
            <a:r>
              <a:rPr lang="en-US" smtClean="0">
                <a:cs typeface="Arial" charset="0"/>
              </a:rPr>
              <a:t>028156w                            is on the vertical axis.</a:t>
            </a:r>
            <a:endParaRPr lang="en-US"/>
          </a:p>
        </p:txBody>
      </p:sp>
      <p:sp>
        <p:nvSpPr>
          <p:cNvPr id="2" name="TextBox 1"/>
          <p:cNvSpPr txBox="1"/>
          <p:nvPr/>
        </p:nvSpPr>
        <p:spPr>
          <a:xfrm>
            <a:off x="5943600" y="1676400"/>
            <a:ext cx="762000" cy="369332"/>
          </a:xfrm>
          <a:prstGeom prst="rect">
            <a:avLst/>
          </a:prstGeom>
          <a:noFill/>
        </p:spPr>
        <p:txBody>
          <a:bodyPr wrap="square" rtlCol="0">
            <a:spAutoFit/>
          </a:bodyPr>
          <a:lstStyle/>
          <a:p>
            <a:r>
              <a:rPr lang="en-US" dirty="0" smtClean="0"/>
              <a:t>W=1</a:t>
            </a:r>
            <a:endParaRPr lang="en-US" dirty="0"/>
          </a:p>
        </p:txBody>
      </p:sp>
      <p:sp>
        <p:nvSpPr>
          <p:cNvPr id="5" name="TextBox 4"/>
          <p:cNvSpPr txBox="1"/>
          <p:nvPr/>
        </p:nvSpPr>
        <p:spPr>
          <a:xfrm>
            <a:off x="3810000" y="3821668"/>
            <a:ext cx="762000" cy="369332"/>
          </a:xfrm>
          <a:prstGeom prst="rect">
            <a:avLst/>
          </a:prstGeom>
          <a:noFill/>
        </p:spPr>
        <p:txBody>
          <a:bodyPr wrap="square" rtlCol="0">
            <a:spAutoFit/>
          </a:bodyPr>
          <a:lstStyle/>
          <a:p>
            <a:r>
              <a:rPr lang="en-US" dirty="0" smtClean="0"/>
              <a:t>W=0</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r>
              <a:rPr lang="en-US"/>
              <a:t>Summary</a:t>
            </a:r>
          </a:p>
        </p:txBody>
      </p:sp>
      <p:sp>
        <p:nvSpPr>
          <p:cNvPr id="197635" name="Rectangle 3"/>
          <p:cNvSpPr>
            <a:spLocks noGrp="1" noChangeArrowheads="1"/>
          </p:cNvSpPr>
          <p:nvPr>
            <p:ph idx="1"/>
          </p:nvPr>
        </p:nvSpPr>
        <p:spPr>
          <a:xfrm>
            <a:off x="914400" y="1828800"/>
            <a:ext cx="7924800" cy="4114800"/>
          </a:xfrm>
        </p:spPr>
        <p:txBody>
          <a:bodyPr/>
          <a:lstStyle/>
          <a:p>
            <a:pPr>
              <a:lnSpc>
                <a:spcPct val="80000"/>
              </a:lnSpc>
            </a:pPr>
            <a:r>
              <a:rPr lang="en-US" sz="2600"/>
              <a:t>Random Variables – </a:t>
            </a:r>
            <a:r>
              <a:rPr lang="en-US" sz="2600" smtClean="0"/>
              <a:t>Dependent and Independent</a:t>
            </a:r>
            <a:endParaRPr lang="en-US" sz="2600"/>
          </a:p>
          <a:p>
            <a:pPr>
              <a:lnSpc>
                <a:spcPct val="80000"/>
              </a:lnSpc>
            </a:pPr>
            <a:r>
              <a:rPr lang="en-US" sz="2600"/>
              <a:t>Conditional probabilities change with </a:t>
            </a:r>
            <a:r>
              <a:rPr lang="en-US" sz="2600" smtClean="0"/>
              <a:t>the </a:t>
            </a:r>
            <a:r>
              <a:rPr lang="en-US" sz="2600"/>
              <a:t>values of dependent variables.</a:t>
            </a:r>
          </a:p>
          <a:p>
            <a:pPr>
              <a:lnSpc>
                <a:spcPct val="80000"/>
              </a:lnSpc>
            </a:pPr>
            <a:r>
              <a:rPr lang="en-US" sz="2600"/>
              <a:t>Covariation and the covariance as a measure.  (The regression)</a:t>
            </a:r>
          </a:p>
          <a:p>
            <a:pPr>
              <a:lnSpc>
                <a:spcPct val="80000"/>
              </a:lnSpc>
            </a:pPr>
            <a:r>
              <a:rPr lang="en-US" sz="2600"/>
              <a:t>Correlation as a units free measure of covariation</a:t>
            </a:r>
          </a:p>
          <a:p>
            <a:pPr>
              <a:lnSpc>
                <a:spcPct val="80000"/>
              </a:lnSpc>
            </a:pPr>
            <a:r>
              <a:rPr lang="en-US" sz="2600"/>
              <a:t>Math results</a:t>
            </a:r>
          </a:p>
          <a:p>
            <a:pPr lvl="1">
              <a:lnSpc>
                <a:spcPct val="80000"/>
              </a:lnSpc>
            </a:pPr>
            <a:r>
              <a:rPr lang="en-US" sz="2400"/>
              <a:t>Mean of a weighted sum</a:t>
            </a:r>
          </a:p>
          <a:p>
            <a:pPr lvl="1">
              <a:lnSpc>
                <a:spcPct val="80000"/>
              </a:lnSpc>
            </a:pPr>
            <a:r>
              <a:rPr lang="en-US" sz="2400"/>
              <a:t>Variance of a weighted sum</a:t>
            </a:r>
          </a:p>
          <a:p>
            <a:pPr lvl="1">
              <a:lnSpc>
                <a:spcPct val="80000"/>
              </a:lnSpc>
            </a:pPr>
            <a:r>
              <a:rPr lang="en-US" sz="2400"/>
              <a:t>Application to a portfolio problem.</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3686</TotalTime>
  <Words>2322</Words>
  <Application>Microsoft Office PowerPoint</Application>
  <PresentationFormat>On-screen Show (4:3)</PresentationFormat>
  <Paragraphs>407</Paragraphs>
  <Slides>49</Slides>
  <Notes>30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49</vt:i4>
      </vt:variant>
    </vt:vector>
  </HeadingPairs>
  <TitlesOfParts>
    <vt:vector size="52" baseType="lpstr">
      <vt:lpstr>1_Level</vt:lpstr>
      <vt:lpstr>Equation</vt:lpstr>
      <vt:lpstr>MathType 6.0 Equation</vt:lpstr>
      <vt:lpstr>Statistics and Data Analysis</vt:lpstr>
      <vt:lpstr>Statistics and Data Analysis</vt:lpstr>
      <vt:lpstr>Correlated Variables</vt:lpstr>
      <vt:lpstr>Correlated Variables</vt:lpstr>
      <vt:lpstr>Correlation Agenda</vt:lpstr>
      <vt:lpstr>Probabilities for Two Events, A,B</vt:lpstr>
      <vt:lpstr>Probabilities: Inherited Color Blindness*</vt:lpstr>
      <vt:lpstr>Dependent Events</vt:lpstr>
      <vt:lpstr>Equivalent Definition of Independence</vt:lpstr>
      <vt:lpstr>Slide 10</vt:lpstr>
      <vt:lpstr>Dependent Random Variables</vt:lpstr>
      <vt:lpstr>Two Important Math Results</vt:lpstr>
      <vt:lpstr>Conditional Probability</vt:lpstr>
      <vt:lpstr>Conditional Distributions</vt:lpstr>
      <vt:lpstr>Independent Random Variables</vt:lpstr>
      <vt:lpstr>Covariation and Expected Value</vt:lpstr>
      <vt:lpstr>Positive Covariation: The distribution of  one variable depends on another variable.</vt:lpstr>
      <vt:lpstr>Application – Legal Case Mix:  Two kinds of cases show up each month, real estate (R=0,1,2) and financial (F=0,1) (sometimes together, usually separately).</vt:lpstr>
      <vt:lpstr>Legal Services Case Mix</vt:lpstr>
      <vt:lpstr>(Linear) Regression of Bills on Rooms</vt:lpstr>
      <vt:lpstr>Measuring How Variables Move Together: Covariance</vt:lpstr>
      <vt:lpstr>Conditional Distributions</vt:lpstr>
      <vt:lpstr>Covariation</vt:lpstr>
      <vt:lpstr>Covariation in legal services</vt:lpstr>
      <vt:lpstr>Covariation and Regression</vt:lpstr>
      <vt:lpstr>Legal Services Case Mix Covariance</vt:lpstr>
      <vt:lpstr>Covariance and Scaling</vt:lpstr>
      <vt:lpstr>Independent Random Variables Have Zero Covariance</vt:lpstr>
      <vt:lpstr>Covariance and Units of Measurement</vt:lpstr>
      <vt:lpstr>Correlation is Units Free</vt:lpstr>
      <vt:lpstr>Correlation</vt:lpstr>
      <vt:lpstr>Uncorrelated Variables</vt:lpstr>
      <vt:lpstr>Sums of Two Random Variables</vt:lpstr>
      <vt:lpstr>Math Facts 1 – Mean of a Sum</vt:lpstr>
      <vt:lpstr>Mean of a Sum</vt:lpstr>
      <vt:lpstr>Mean of a Weighted Sum</vt:lpstr>
      <vt:lpstr>Math Facts 2 – Variance of a Sum</vt:lpstr>
      <vt:lpstr>Variance of a Sum</vt:lpstr>
      <vt:lpstr>Math Facts 3 – Variance of a Weighted Sum</vt:lpstr>
      <vt:lpstr>Variance of a Weighted Sum</vt:lpstr>
      <vt:lpstr>Correlated Variables: Returns on Two Stocks*</vt:lpstr>
      <vt:lpstr>Slide 42</vt:lpstr>
      <vt:lpstr>Slide 43</vt:lpstr>
      <vt:lpstr>Application - Portfolio</vt:lpstr>
      <vt:lpstr>Portfolio</vt:lpstr>
      <vt:lpstr>Return and Risk</vt:lpstr>
      <vt:lpstr>Risk and Return: Example</vt:lpstr>
      <vt:lpstr>Slide 48</vt:lpstr>
      <vt:lpstr>Summary</vt:lpstr>
    </vt:vector>
  </TitlesOfParts>
  <Company>Econometric Software,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Bill</cp:lastModifiedBy>
  <cp:revision>112</cp:revision>
  <dcterms:created xsi:type="dcterms:W3CDTF">2007-07-27T17:18:39Z</dcterms:created>
  <dcterms:modified xsi:type="dcterms:W3CDTF">2015-08-05T21:44:14Z</dcterms:modified>
</cp:coreProperties>
</file>