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notesMasterIdLst>
    <p:notesMasterId r:id="rId46"/>
  </p:notesMasterIdLst>
  <p:handoutMasterIdLst>
    <p:handoutMasterId r:id="rId47"/>
  </p:handoutMasterIdLst>
  <p:sldIdLst>
    <p:sldId id="258" r:id="rId2"/>
    <p:sldId id="293" r:id="rId3"/>
    <p:sldId id="262" r:id="rId4"/>
    <p:sldId id="263" r:id="rId5"/>
    <p:sldId id="264" r:id="rId6"/>
    <p:sldId id="279" r:id="rId7"/>
    <p:sldId id="298" r:id="rId8"/>
    <p:sldId id="265" r:id="rId9"/>
    <p:sldId id="267" r:id="rId10"/>
    <p:sldId id="273" r:id="rId11"/>
    <p:sldId id="278" r:id="rId12"/>
    <p:sldId id="269" r:id="rId13"/>
    <p:sldId id="270" r:id="rId14"/>
    <p:sldId id="271" r:id="rId15"/>
    <p:sldId id="274" r:id="rId16"/>
    <p:sldId id="272" r:id="rId17"/>
    <p:sldId id="276" r:id="rId18"/>
    <p:sldId id="280" r:id="rId19"/>
    <p:sldId id="281" r:id="rId20"/>
    <p:sldId id="282" r:id="rId21"/>
    <p:sldId id="283" r:id="rId22"/>
    <p:sldId id="295" r:id="rId23"/>
    <p:sldId id="300" r:id="rId24"/>
    <p:sldId id="297" r:id="rId25"/>
    <p:sldId id="284" r:id="rId26"/>
    <p:sldId id="285" r:id="rId27"/>
    <p:sldId id="289" r:id="rId28"/>
    <p:sldId id="290" r:id="rId29"/>
    <p:sldId id="310" r:id="rId30"/>
    <p:sldId id="294" r:id="rId31"/>
    <p:sldId id="287" r:id="rId32"/>
    <p:sldId id="292" r:id="rId33"/>
    <p:sldId id="291" r:id="rId34"/>
    <p:sldId id="296" r:id="rId35"/>
    <p:sldId id="261" r:id="rId36"/>
    <p:sldId id="301" r:id="rId37"/>
    <p:sldId id="302" r:id="rId38"/>
    <p:sldId id="303" r:id="rId39"/>
    <p:sldId id="304" r:id="rId40"/>
    <p:sldId id="308" r:id="rId41"/>
    <p:sldId id="305" r:id="rId42"/>
    <p:sldId id="306" r:id="rId43"/>
    <p:sldId id="307" r:id="rId44"/>
    <p:sldId id="309" r:id="rId4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0000"/>
    <a:srgbClr val="FFFF66"/>
    <a:srgbClr val="33CCFF"/>
    <a:srgbClr val="99CC00"/>
    <a:srgbClr val="0000FF"/>
    <a:srgbClr val="99CCCC"/>
    <a:srgbClr val="FF9999"/>
    <a:srgbClr val="CC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381" autoAdjust="0"/>
    <p:restoredTop sz="94660"/>
  </p:normalViewPr>
  <p:slideViewPr>
    <p:cSldViewPr>
      <p:cViewPr varScale="1">
        <p:scale>
          <a:sx n="93" d="100"/>
          <a:sy n="93" d="100"/>
        </p:scale>
        <p:origin x="-1254" y="-96"/>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notesViewPr>
    <p:cSldViewPr>
      <p:cViewPr varScale="1">
        <p:scale>
          <a:sx n="61" d="100"/>
          <a:sy n="61" d="100"/>
        </p:scale>
        <p:origin x="-1502"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AB299C-457D-48DA-94CA-046610872064}" type="datetimeFigureOut">
              <a:rPr lang="en-US" smtClean="0"/>
              <a:pPr/>
              <a:t>8/5/2015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7FAB976-9F1F-47F9-9337-F5D9014F304B}" type="slidenum">
              <a:rPr lang="en-US" smtClean="0"/>
              <a:pPr/>
              <a:t>‹#›</a:t>
            </a:fld>
            <a:endParaRPr lang="en-US"/>
          </a:p>
        </p:txBody>
      </p:sp>
    </p:spTree>
    <p:extLst>
      <p:ext uri="{BB962C8B-B14F-4D97-AF65-F5344CB8AC3E}">
        <p14:creationId xmlns:p14="http://schemas.microsoft.com/office/powerpoint/2010/main" xmlns="" val="3229419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82FD0791-B6BF-4DFA-A707-D073F8801D41}" type="slidenum">
              <a:rPr lang="en-US"/>
              <a:pPr/>
              <a:t>‹#›</a:t>
            </a:fld>
            <a:endParaRPr lang="en-US"/>
          </a:p>
        </p:txBody>
      </p:sp>
    </p:spTree>
    <p:extLst>
      <p:ext uri="{BB962C8B-B14F-4D97-AF65-F5344CB8AC3E}">
        <p14:creationId xmlns:p14="http://schemas.microsoft.com/office/powerpoint/2010/main" xmlns="" val="74473999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BDBC90-3D54-41CE-AD06-47B609A26C22}"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010133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79D191-C563-494C-9AF6-BA7D118F12D2}" type="slidenum">
              <a:rPr lang="en-US"/>
              <a:pPr/>
              <a:t>2</a:t>
            </a:fld>
            <a:endParaRPr lang="en-US"/>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51175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E37EA5-2536-4FA5-9A06-88A5B9BFCCDD}" type="slidenum">
              <a:rPr lang="en-US"/>
              <a:pPr/>
              <a:t>3</a:t>
            </a:fld>
            <a:endParaRPr lang="en-US"/>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901377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4D9303-9CC4-4103-9839-3EDA05D2AD40}" type="slidenum">
              <a:rPr lang="en-US"/>
              <a:pPr/>
              <a:t>4</a:t>
            </a:fld>
            <a:endParaRPr lang="en-US"/>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687001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86957A-BB50-4EF3-97CC-B838EB936C63}" type="slidenum">
              <a:rPr lang="en-US"/>
              <a:pPr/>
              <a:t>5</a:t>
            </a:fld>
            <a:endParaRPr lang="en-US"/>
          </a:p>
        </p:txBody>
      </p:sp>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708261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D99332-1BC2-4D2E-9503-FB8B7F0F7D9B}" type="slidenum">
              <a:rPr lang="en-US"/>
              <a:pPr/>
              <a:t>6</a:t>
            </a:fld>
            <a:endParaRPr lang="en-US"/>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459680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910293-7343-431B-B8A0-BF13F176D63E}" type="slidenum">
              <a:rPr lang="en-US"/>
              <a:pPr/>
              <a:t>8</a:t>
            </a:fld>
            <a:endParaRPr lang="en-US"/>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512134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DA6C71-C956-4580-B4BE-37EDCB5E843D}" type="slidenum">
              <a:rPr lang="en-US"/>
              <a:pPr/>
              <a:t>9</a:t>
            </a:fld>
            <a:endParaRPr lang="en-US"/>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793441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43FA13-63F3-4F29-9D69-C32F817F57FD}" type="slidenum">
              <a:rPr lang="en-US"/>
              <a:pPr/>
              <a:t>10</a:t>
            </a:fld>
            <a:endParaRPr lang="en-US"/>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614999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B9342A-0099-4E2C-A9E9-E53830E2D002}" type="slidenum">
              <a:rPr lang="en-US"/>
              <a:pPr/>
              <a:t>11</a:t>
            </a:fld>
            <a:endParaRPr lang="en-US"/>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480382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20FF10-21F0-46A1-800A-9012ACE84B6F}" type="slidenum">
              <a:rPr lang="en-US"/>
              <a:pPr/>
              <a:t>12</a:t>
            </a:fld>
            <a:endParaRPr lang="en-US"/>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633107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987B8F-20BC-4CAF-BBA6-9CED6F8F318B}" type="slidenum">
              <a:rPr lang="en-US"/>
              <a:pPr/>
              <a:t>13</a:t>
            </a:fld>
            <a:endParaRPr lang="en-US"/>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199855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2C5DFB-5BB7-43C1-9F25-D301520E522A}" type="slidenum">
              <a:rPr lang="en-US"/>
              <a:pPr/>
              <a:t>14</a:t>
            </a:fld>
            <a:endParaRPr lang="en-US"/>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3469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A6C189-E8D8-466A-8A4B-583AF4B81EF5}" type="slidenum">
              <a:rPr lang="en-US"/>
              <a:pPr/>
              <a:t>15</a:t>
            </a:fld>
            <a:endParaRPr lang="en-US"/>
          </a:p>
        </p:txBody>
      </p:sp>
      <p:sp>
        <p:nvSpPr>
          <p:cNvPr id="265218" name="Rectangle 2"/>
          <p:cNvSpPr>
            <a:spLocks noGrp="1" noRot="1" noChangeAspect="1" noChangeArrowheads="1" noTextEdit="1"/>
          </p:cNvSpPr>
          <p:nvPr>
            <p:ph type="sldImg"/>
          </p:nvPr>
        </p:nvSpPr>
        <p:spPr>
          <a:ln/>
        </p:spPr>
      </p:sp>
      <p:sp>
        <p:nvSpPr>
          <p:cNvPr id="2652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466818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49866F-649A-4AC5-AD2D-0F2313CF340E}" type="slidenum">
              <a:rPr lang="en-US"/>
              <a:pPr/>
              <a:t>16</a:t>
            </a:fld>
            <a:endParaRPr lang="en-US"/>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144507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7F9E35-0FD5-44EA-B040-CD59A24C8658}" type="slidenum">
              <a:rPr lang="en-US"/>
              <a:pPr/>
              <a:t>17</a:t>
            </a:fld>
            <a:endParaRPr lang="en-US"/>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050379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2F16F8-0752-4AE7-A78F-CEE9FFB2AF3E}" type="slidenum">
              <a:rPr lang="en-US"/>
              <a:pPr/>
              <a:t>18</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3008825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4D8B92-A12C-4A8A-AB3E-0DF26E10738C}" type="slidenum">
              <a:rPr lang="en-US"/>
              <a:pPr/>
              <a:t>19</a:t>
            </a:fld>
            <a:endParaRPr lang="en-US"/>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5486717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801287-03E4-4DE1-AED5-ED2AB27CF409}" type="slidenum">
              <a:rPr lang="en-US"/>
              <a:pPr/>
              <a:t>20</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08825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28EDC7-C9B7-4011-9E08-6A7E2F039391}" type="slidenum">
              <a:rPr lang="en-US"/>
              <a:pPr/>
              <a:t>21</a:t>
            </a:fld>
            <a:endParaRPr lang="en-US"/>
          </a:p>
        </p:txBody>
      </p:sp>
      <p:sp>
        <p:nvSpPr>
          <p:cNvPr id="272386" name="Rectangle 2"/>
          <p:cNvSpPr>
            <a:spLocks noGrp="1" noRot="1" noChangeAspect="1" noChangeArrowheads="1" noTextEdit="1"/>
          </p:cNvSpPr>
          <p:nvPr>
            <p:ph type="sldImg"/>
          </p:nvPr>
        </p:nvSpPr>
        <p:spPr>
          <a:ln/>
        </p:spPr>
      </p:sp>
      <p:sp>
        <p:nvSpPr>
          <p:cNvPr id="2723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61327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CD5153-A313-4B62-96E1-C6612619D229}" type="slidenum">
              <a:rPr lang="en-US"/>
              <a:pPr/>
              <a:t>22</a:t>
            </a:fld>
            <a:endParaRPr lang="en-US"/>
          </a:p>
        </p:txBody>
      </p:sp>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437603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13B84B-079A-45BA-91C5-3A31263BF29B}" type="slidenum">
              <a:rPr lang="en-US"/>
              <a:pPr/>
              <a:t>24</a:t>
            </a:fld>
            <a:endParaRPr lang="en-US"/>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262757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C806CF-8226-4B99-8A18-64E89DF5E1FB}" type="slidenum">
              <a:rPr lang="en-US"/>
              <a:pPr/>
              <a:t>25</a:t>
            </a:fld>
            <a:endParaRPr lang="en-US"/>
          </a:p>
        </p:txBody>
      </p:sp>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7789887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402C87-C9ED-4D21-9907-F28CF8A8A140}" type="slidenum">
              <a:rPr lang="en-US"/>
              <a:pPr/>
              <a:t>26</a:t>
            </a:fld>
            <a:endParaRPr lang="en-US"/>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9874155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0B5E5B-270D-43FE-B021-118696A93D9A}" type="slidenum">
              <a:rPr lang="en-US"/>
              <a:pPr/>
              <a:t>27</a:t>
            </a:fld>
            <a:endParaRPr lang="en-US"/>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547002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FE509F-4068-4335-88FA-FA00E64193C1}" type="slidenum">
              <a:rPr lang="en-US"/>
              <a:pPr/>
              <a:t>28</a:t>
            </a:fld>
            <a:endParaRPr lang="en-US"/>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831061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A66C29-358F-4556-BC50-B00C695E06EC}" type="slidenum">
              <a:rPr lang="en-US"/>
              <a:pPr/>
              <a:t>30</a:t>
            </a:fld>
            <a:endParaRPr lang="en-US"/>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9321599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557B40-6F04-4559-9267-B69C4BEF4D98}" type="slidenum">
              <a:rPr lang="en-US"/>
              <a:pPr/>
              <a:t>31</a:t>
            </a:fld>
            <a:endParaRPr lang="en-US"/>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9911083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D687B2-A7F4-4576-86D7-CE20E655B033}" type="slidenum">
              <a:rPr lang="en-US"/>
              <a:pPr/>
              <a:t>32</a:t>
            </a:fld>
            <a:endParaRPr lang="en-US"/>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231131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933F3C-4506-4ABA-AA52-F488FAC3194D}" type="slidenum">
              <a:rPr lang="en-US"/>
              <a:pPr/>
              <a:t>33</a:t>
            </a:fld>
            <a:endParaRPr lang="en-US"/>
          </a:p>
        </p:txBody>
      </p:sp>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1956403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625FAE-895E-49DA-B421-7F3D82F181CC}" type="slidenum">
              <a:rPr lang="en-US"/>
              <a:pPr/>
              <a:t>34</a:t>
            </a:fld>
            <a:endParaRPr lang="en-US"/>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930428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63E811-EABD-43E3-A0C1-9E196EA8673D}" type="slidenum">
              <a:rPr lang="en-US"/>
              <a:pPr/>
              <a:t>35</a:t>
            </a:fld>
            <a:endParaRPr lang="en-US"/>
          </a:p>
        </p:txBody>
      </p:sp>
      <p:sp>
        <p:nvSpPr>
          <p:cNvPr id="282626" name="Rectangle 2"/>
          <p:cNvSpPr>
            <a:spLocks noGrp="1" noRot="1" noChangeAspect="1" noChangeArrowheads="1" noTextEdit="1"/>
          </p:cNvSpPr>
          <p:nvPr>
            <p:ph type="sldImg"/>
          </p:nvPr>
        </p:nvSpPr>
        <p:spPr>
          <a:ln/>
        </p:spPr>
      </p:sp>
      <p:sp>
        <p:nvSpPr>
          <p:cNvPr id="2826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39414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pic>
        <p:nvPicPr>
          <p:cNvPr id="5" name="Picture 4"/>
          <p:cNvPicPr>
            <a:picLocks noChangeAspect="1" noChangeArrowheads="1"/>
          </p:cNvPicPr>
          <p:nvPr userDrawn="1"/>
        </p:nvPicPr>
        <p:blipFill>
          <a:blip r:embed="rId2" cstate="print"/>
          <a:srcRect/>
          <a:stretch>
            <a:fillRect/>
          </a:stretch>
        </p:blipFill>
        <p:spPr bwMode="auto">
          <a:xfrm>
            <a:off x="229982" y="880535"/>
            <a:ext cx="8914018" cy="789842"/>
          </a:xfrm>
          <a:prstGeom prst="rect">
            <a:avLst/>
          </a:prstGeom>
          <a:noFill/>
          <a:ln w="9525">
            <a:noFill/>
            <a:miter lim="800000"/>
            <a:headEnd/>
            <a:tailEnd/>
          </a:ln>
          <a:effectLst/>
        </p:spPr>
      </p:pic>
      <p:pic>
        <p:nvPicPr>
          <p:cNvPr id="6" name="Picture 5" descr="Stern"/>
          <p:cNvPicPr>
            <a:picLocks noChangeAspect="1" noChangeArrowheads="1"/>
          </p:cNvPicPr>
          <p:nvPr userDrawn="1"/>
        </p:nvPicPr>
        <p:blipFill>
          <a:blip r:embed="rId3" cstate="print"/>
          <a:srcRect/>
          <a:stretch>
            <a:fillRect/>
          </a:stretch>
        </p:blipFill>
        <p:spPr bwMode="auto">
          <a:xfrm>
            <a:off x="228600" y="0"/>
            <a:ext cx="8915400" cy="876300"/>
          </a:xfrm>
          <a:prstGeom prst="rect">
            <a:avLst/>
          </a:prstGeom>
          <a:noFill/>
        </p:spPr>
      </p:pic>
      <p:sp>
        <p:nvSpPr>
          <p:cNvPr id="7" name="Rectangle 6"/>
          <p:cNvSpPr/>
          <p:nvPr userDrawn="1"/>
        </p:nvSpPr>
        <p:spPr bwMode="auto">
          <a:xfrm>
            <a:off x="228600" y="1676396"/>
            <a:ext cx="8915400" cy="228600"/>
          </a:xfrm>
          <a:prstGeom prst="rect">
            <a:avLst/>
          </a:prstGeom>
          <a:solidFill>
            <a:srgbClr val="7030A0"/>
          </a:solidFill>
          <a:ln w="1905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253108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42904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68365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xmlns="" val="3272654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0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xmlns="" val="720966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27374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31967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676616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87384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15088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1"/>
          </p:nvPr>
        </p:nvSpPr>
        <p:spPr>
          <a:xfrm>
            <a:off x="1524000" y="6248400"/>
            <a:ext cx="1295400" cy="457200"/>
          </a:xfrm>
          <a:prstGeom prst="rect">
            <a:avLst/>
          </a:prstGeom>
        </p:spPr>
        <p:txBody>
          <a:bodyPr/>
          <a:lstStyle>
            <a:lvl1pPr>
              <a:defRPr/>
            </a:lvl1pPr>
          </a:lstStyle>
          <a:p>
            <a:fld id="{E004E001-28BF-4B1E-A6CB-8FCFE007160B}" type="slidenum">
              <a:rPr lang="en-US"/>
              <a:pPr/>
              <a:t>‹#›</a:t>
            </a:fld>
            <a:endParaRPr lang="en-US"/>
          </a:p>
        </p:txBody>
      </p:sp>
    </p:spTree>
    <p:extLst>
      <p:ext uri="{BB962C8B-B14F-4D97-AF65-F5344CB8AC3E}">
        <p14:creationId xmlns:p14="http://schemas.microsoft.com/office/powerpoint/2010/main" xmlns="" val="1293509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24000" y="1905000"/>
            <a:ext cx="7010400" cy="4114800"/>
          </a:xfrm>
        </p:spPr>
        <p:txBody>
          <a:bodyPr/>
          <a:lstStyle/>
          <a:p>
            <a:endParaRPr lang="en-US"/>
          </a:p>
        </p:txBody>
      </p:sp>
      <p:sp>
        <p:nvSpPr>
          <p:cNvPr id="4" name="Footer Placeholder 3"/>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5" name="Slide Number Placeholder 4"/>
          <p:cNvSpPr>
            <a:spLocks noGrp="1"/>
          </p:cNvSpPr>
          <p:nvPr>
            <p:ph type="sldNum" sz="quarter" idx="11"/>
          </p:nvPr>
        </p:nvSpPr>
        <p:spPr>
          <a:xfrm>
            <a:off x="1524000" y="6248400"/>
            <a:ext cx="1295400" cy="457200"/>
          </a:xfrm>
          <a:prstGeom prst="rect">
            <a:avLst/>
          </a:prstGeom>
        </p:spPr>
        <p:txBody>
          <a:bodyPr/>
          <a:lstStyle>
            <a:lvl1pPr>
              <a:defRPr/>
            </a:lvl1pPr>
          </a:lstStyle>
          <a:p>
            <a:fld id="{9ED99AAF-CB70-44A8-9A44-756D634A7A9A}" type="slidenum">
              <a:rPr lang="en-US"/>
              <a:pPr/>
              <a:t>‹#›</a:t>
            </a:fld>
            <a:endParaRPr lang="en-US"/>
          </a:p>
        </p:txBody>
      </p:sp>
    </p:spTree>
    <p:extLst>
      <p:ext uri="{BB962C8B-B14F-4D97-AF65-F5344CB8AC3E}">
        <p14:creationId xmlns:p14="http://schemas.microsoft.com/office/powerpoint/2010/main" xmlns="" val="3678409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6705600" y="6550223"/>
            <a:ext cx="2438400" cy="307777"/>
          </a:xfrm>
          <a:prstGeom prst="rect">
            <a:avLst/>
          </a:prstGeom>
          <a:solidFill>
            <a:srgbClr val="7030A0">
              <a:alpha val="18824"/>
            </a:srgbClr>
          </a:solidFill>
        </p:spPr>
        <p:txBody>
          <a:bodyPr wrap="square" rtlCol="0">
            <a:spAutoFit/>
          </a:bodyPr>
          <a:lstStyle/>
          <a:p>
            <a:r>
              <a:rPr lang="en-US" sz="1400" b="1" smtClean="0"/>
              <a:t>Part</a:t>
            </a:r>
            <a:r>
              <a:rPr lang="en-US" sz="1400" b="1" baseline="0" smtClean="0"/>
              <a:t> 5: Random Variables</a:t>
            </a:r>
            <a:endParaRPr lang="en-US" sz="1400" b="1"/>
          </a:p>
        </p:txBody>
      </p:sp>
      <p:sp>
        <p:nvSpPr>
          <p:cNvPr id="2" name="Rectangle 1"/>
          <p:cNvSpPr/>
          <p:nvPr userDrawn="1"/>
        </p:nvSpPr>
        <p:spPr>
          <a:xfrm>
            <a:off x="229982" y="6488668"/>
            <a:ext cx="787395" cy="369332"/>
          </a:xfrm>
          <a:prstGeom prst="rect">
            <a:avLst/>
          </a:prstGeom>
        </p:spPr>
        <p:txBody>
          <a:bodyPr wrap="none">
            <a:spAutoFit/>
          </a:bodyPr>
          <a:lstStyle/>
          <a:p>
            <a:fld id="{9ED99AAF-CB70-44A8-9A44-756D634A7A9A}" type="slidenum">
              <a:rPr lang="en-US" b="1" smtClean="0"/>
              <a:pPr/>
              <a:t>‹#›</a:t>
            </a:fld>
            <a:r>
              <a:rPr lang="en-US" b="1" smtClean="0"/>
              <a:t>/35</a:t>
            </a:r>
            <a:endParaRPr lang="en-US" b="1"/>
          </a:p>
        </p:txBody>
      </p:sp>
    </p:spTree>
    <p:extLst>
      <p:ext uri="{BB962C8B-B14F-4D97-AF65-F5344CB8AC3E}">
        <p14:creationId xmlns:p14="http://schemas.microsoft.com/office/powerpoint/2010/main" xmlns="" val="3200799807"/>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Lst>
  <p:timing>
    <p:tnLst>
      <p:par>
        <p:cTn id="1" dur="indefinite" restart="never" nodeType="tmRoot"/>
      </p:par>
    </p:tnLst>
  </p:timing>
  <p:hf hdr="0" ftr="0" dt="0"/>
  <p:txStyles>
    <p:titleStyle>
      <a:lvl1pPr algn="ctr" rtl="0" fontAlgn="base">
        <a:spcBef>
          <a:spcPct val="0"/>
        </a:spcBef>
        <a:spcAft>
          <a:spcPct val="0"/>
        </a:spcAft>
        <a:defRPr sz="3200" b="1">
          <a:solidFill>
            <a:srgbClr val="003399"/>
          </a:solidFill>
          <a:latin typeface="Arial" pitchFamily="34" charset="0"/>
          <a:ea typeface="+mj-ea"/>
          <a:cs typeface="Arial"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Arial" pitchFamily="34" charset="0"/>
          <a:cs typeface="Arial" pitchFamily="34" charset="0"/>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Arial" pitchFamily="34" charset="0"/>
          <a:cs typeface="Arial" pitchFamily="34" charset="0"/>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Arial" pitchFamily="34" charset="0"/>
          <a:cs typeface="Arial" pitchFamily="34" charset="0"/>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7.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p:txBody>
          <a:bodyPr/>
          <a:lstStyle/>
          <a:p>
            <a:r>
              <a:rPr lang="en-US" sz="4800"/>
              <a:t>Statistics and Data Analysis</a:t>
            </a:r>
          </a:p>
        </p:txBody>
      </p:sp>
      <p:sp>
        <p:nvSpPr>
          <p:cNvPr id="158723" name="Rectangle 3"/>
          <p:cNvSpPr>
            <a:spLocks noGrp="1" noChangeArrowheads="1"/>
          </p:cNvSpPr>
          <p:nvPr>
            <p:ph type="subTitle" idx="1"/>
          </p:nvPr>
        </p:nvSpPr>
        <p:spPr/>
        <p:txBody>
          <a:bodyPr/>
          <a:lstStyle/>
          <a:p>
            <a:r>
              <a:rPr lang="en-US" sz="2600"/>
              <a:t>Professor William Greene</a:t>
            </a:r>
          </a:p>
          <a:p>
            <a:r>
              <a:rPr lang="en-US" sz="2600"/>
              <a:t>Stern School of Business</a:t>
            </a:r>
          </a:p>
          <a:p>
            <a:r>
              <a:rPr lang="en-US" sz="2600"/>
              <a:t>IOMS Department</a:t>
            </a:r>
          </a:p>
          <a:p>
            <a:r>
              <a:rPr lang="en-US" sz="2600"/>
              <a:t>Department of Economics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ctrTitle"/>
          </p:nvPr>
        </p:nvSpPr>
        <p:spPr>
          <a:xfrm>
            <a:off x="838200" y="2209800"/>
            <a:ext cx="7696200" cy="762000"/>
          </a:xfrm>
        </p:spPr>
        <p:txBody>
          <a:bodyPr/>
          <a:lstStyle/>
          <a:p>
            <a:r>
              <a:rPr lang="en-US" sz="4000" dirty="0"/>
              <a:t>Statistics and Data Analysis</a:t>
            </a:r>
          </a:p>
        </p:txBody>
      </p:sp>
      <p:sp>
        <p:nvSpPr>
          <p:cNvPr id="246787" name="Rectangle 3"/>
          <p:cNvSpPr>
            <a:spLocks noChangeArrowheads="1"/>
          </p:cNvSpPr>
          <p:nvPr/>
        </p:nvSpPr>
        <p:spPr bwMode="auto">
          <a:xfrm>
            <a:off x="1828800" y="3192463"/>
            <a:ext cx="6096000" cy="2209800"/>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46788" name="Text Box 4"/>
          <p:cNvSpPr txBox="1">
            <a:spLocks noChangeArrowheads="1"/>
          </p:cNvSpPr>
          <p:nvPr/>
        </p:nvSpPr>
        <p:spPr bwMode="auto">
          <a:xfrm>
            <a:off x="2095500" y="3886200"/>
            <a:ext cx="556260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sz="3200" b="1"/>
              <a:t>Part 5 – </a:t>
            </a:r>
            <a:r>
              <a:rPr lang="en-US" sz="3200" b="1" smtClean="0"/>
              <a:t>Random Variables</a:t>
            </a:r>
            <a:endParaRPr lang="en-US" sz="3200" b="1"/>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en-US"/>
              <a:t>Random Variable</a:t>
            </a:r>
          </a:p>
        </p:txBody>
      </p:sp>
      <p:sp>
        <p:nvSpPr>
          <p:cNvPr id="198659" name="Rectangle 3"/>
          <p:cNvSpPr>
            <a:spLocks noGrp="1" noChangeArrowheads="1"/>
          </p:cNvSpPr>
          <p:nvPr>
            <p:ph idx="1"/>
          </p:nvPr>
        </p:nvSpPr>
        <p:spPr>
          <a:xfrm>
            <a:off x="533400" y="1905000"/>
            <a:ext cx="8001000" cy="3733800"/>
          </a:xfrm>
        </p:spPr>
        <p:txBody>
          <a:bodyPr/>
          <a:lstStyle/>
          <a:p>
            <a:pPr>
              <a:lnSpc>
                <a:spcPct val="80000"/>
              </a:lnSpc>
            </a:pPr>
            <a:r>
              <a:rPr lang="en-US" sz="2500" dirty="0" smtClean="0"/>
              <a:t>Using </a:t>
            </a:r>
            <a:r>
              <a:rPr lang="en-US" sz="2500" dirty="0"/>
              <a:t>random variables to organize the information about a random occurrence</a:t>
            </a:r>
            <a:r>
              <a:rPr lang="en-US" sz="2500" dirty="0" smtClean="0"/>
              <a:t>.</a:t>
            </a:r>
          </a:p>
          <a:p>
            <a:pPr marL="0" indent="0">
              <a:lnSpc>
                <a:spcPct val="80000"/>
              </a:lnSpc>
              <a:buNone/>
            </a:pPr>
            <a:endParaRPr lang="en-US" sz="2500" dirty="0"/>
          </a:p>
          <a:p>
            <a:pPr>
              <a:lnSpc>
                <a:spcPct val="80000"/>
              </a:lnSpc>
            </a:pPr>
            <a:r>
              <a:rPr lang="en-US" sz="2500" b="1" dirty="0" smtClean="0">
                <a:solidFill>
                  <a:srgbClr val="FF0000"/>
                </a:solidFill>
              </a:rPr>
              <a:t>Random Variable</a:t>
            </a:r>
            <a:r>
              <a:rPr lang="en-US" sz="2500" dirty="0" smtClean="0"/>
              <a:t>: </a:t>
            </a:r>
            <a:r>
              <a:rPr lang="en-US" sz="2500" dirty="0"/>
              <a:t>A variable that will take a value assigned to it by the outcome of a random experiment.</a:t>
            </a:r>
          </a:p>
          <a:p>
            <a:pPr>
              <a:lnSpc>
                <a:spcPct val="80000"/>
              </a:lnSpc>
            </a:pPr>
            <a:endParaRPr lang="en-US" sz="2500" dirty="0"/>
          </a:p>
          <a:p>
            <a:pPr>
              <a:lnSpc>
                <a:spcPct val="80000"/>
              </a:lnSpc>
            </a:pPr>
            <a:r>
              <a:rPr lang="en-US" sz="2500" b="1" dirty="0">
                <a:solidFill>
                  <a:srgbClr val="FF0000"/>
                </a:solidFill>
              </a:rPr>
              <a:t>Realization of a random variable</a:t>
            </a:r>
            <a:r>
              <a:rPr lang="en-US" sz="2500" dirty="0"/>
              <a:t>: The outcome of the experiment after it occurs.  The value that is assigned to the random variable is the realization.</a:t>
            </a:r>
          </a:p>
          <a:p>
            <a:pPr>
              <a:lnSpc>
                <a:spcPct val="80000"/>
              </a:lnSpc>
              <a:buFont typeface="Wingdings" pitchFamily="2" charset="2"/>
              <a:buNone/>
            </a:pPr>
            <a:r>
              <a:rPr lang="en-US" sz="2500" dirty="0"/>
              <a:t>    </a:t>
            </a:r>
            <a:r>
              <a:rPr lang="en-US" sz="3200" dirty="0"/>
              <a:t>X</a:t>
            </a:r>
            <a:r>
              <a:rPr lang="en-US" sz="2500" dirty="0"/>
              <a:t> = the variable, x = the </a:t>
            </a:r>
            <a:r>
              <a:rPr lang="en-US" sz="2500" dirty="0" smtClean="0"/>
              <a:t>outcome</a:t>
            </a:r>
            <a:endParaRPr lang="en-US" sz="2500" dirty="0"/>
          </a:p>
          <a:p>
            <a:pPr>
              <a:lnSpc>
                <a:spcPct val="80000"/>
              </a:lnSpc>
            </a:pPr>
            <a:endParaRPr lang="en-US" sz="25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685800" y="533400"/>
            <a:ext cx="8229600" cy="530225"/>
          </a:xfrm>
        </p:spPr>
        <p:txBody>
          <a:bodyPr/>
          <a:lstStyle/>
          <a:p>
            <a:r>
              <a:rPr lang="en-US"/>
              <a:t>Types of Random Variables</a:t>
            </a:r>
          </a:p>
        </p:txBody>
      </p:sp>
      <p:sp>
        <p:nvSpPr>
          <p:cNvPr id="199683" name="Rectangle 3"/>
          <p:cNvSpPr>
            <a:spLocks noGrp="1" noChangeArrowheads="1"/>
          </p:cNvSpPr>
          <p:nvPr>
            <p:ph idx="1"/>
          </p:nvPr>
        </p:nvSpPr>
        <p:spPr>
          <a:xfrm>
            <a:off x="1219200" y="1447800"/>
            <a:ext cx="7010400" cy="4114800"/>
          </a:xfrm>
        </p:spPr>
        <p:txBody>
          <a:bodyPr/>
          <a:lstStyle/>
          <a:p>
            <a:pPr>
              <a:lnSpc>
                <a:spcPct val="80000"/>
              </a:lnSpc>
            </a:pPr>
            <a:r>
              <a:rPr lang="en-US" sz="2400" b="1">
                <a:solidFill>
                  <a:srgbClr val="0070C0"/>
                </a:solidFill>
              </a:rPr>
              <a:t>Discrete:</a:t>
            </a:r>
            <a:r>
              <a:rPr lang="en-US" sz="2400"/>
              <a:t>  Takes integer values</a:t>
            </a:r>
          </a:p>
          <a:p>
            <a:pPr lvl="1">
              <a:lnSpc>
                <a:spcPct val="80000"/>
              </a:lnSpc>
            </a:pPr>
            <a:r>
              <a:rPr lang="en-US" sz="2000" smtClean="0"/>
              <a:t>Binary:  Will an individual default (X=1) or not (X=0)?</a:t>
            </a:r>
          </a:p>
          <a:p>
            <a:pPr lvl="1">
              <a:lnSpc>
                <a:spcPct val="80000"/>
              </a:lnSpc>
            </a:pPr>
            <a:r>
              <a:rPr lang="en-US" sz="2000" smtClean="0"/>
              <a:t>How many messages arrive at a switch (customers at a service point) per unit of time?</a:t>
            </a:r>
          </a:p>
          <a:p>
            <a:pPr lvl="1">
              <a:lnSpc>
                <a:spcPct val="80000"/>
              </a:lnSpc>
            </a:pPr>
            <a:r>
              <a:rPr lang="en-US" sz="2000" smtClean="0"/>
              <a:t>Finite</a:t>
            </a:r>
            <a:r>
              <a:rPr lang="en-US" sz="2000"/>
              <a:t>:  How many female children in families with 4 children; values = </a:t>
            </a:r>
            <a:r>
              <a:rPr lang="en-US" sz="2000" smtClean="0"/>
              <a:t>0,1,2,3,4?</a:t>
            </a:r>
            <a:endParaRPr lang="en-US" sz="2000" smtClean="0"/>
          </a:p>
          <a:p>
            <a:pPr lvl="1">
              <a:lnSpc>
                <a:spcPct val="80000"/>
              </a:lnSpc>
            </a:pPr>
            <a:r>
              <a:rPr lang="en-US" sz="2000" smtClean="0"/>
              <a:t>Infinite</a:t>
            </a:r>
            <a:r>
              <a:rPr lang="en-US" sz="2000"/>
              <a:t>: How many people will catch a certain disease per year in a given population?  Values = 0,1,2,3,…  (</a:t>
            </a:r>
            <a:r>
              <a:rPr lang="en-US" sz="2000">
                <a:solidFill>
                  <a:srgbClr val="FF0000"/>
                </a:solidFill>
              </a:rPr>
              <a:t>How can the number be infinite? It is a model</a:t>
            </a:r>
            <a:r>
              <a:rPr lang="en-US" sz="2000" smtClean="0">
                <a:solidFill>
                  <a:srgbClr val="FF0000"/>
                </a:solidFill>
              </a:rPr>
              <a:t>.</a:t>
            </a:r>
            <a:r>
              <a:rPr lang="en-US" sz="2000" smtClean="0"/>
              <a:t>)</a:t>
            </a:r>
            <a:br>
              <a:rPr lang="en-US" sz="2000" smtClean="0"/>
            </a:br>
            <a:endParaRPr lang="en-US" sz="2000"/>
          </a:p>
          <a:p>
            <a:pPr>
              <a:lnSpc>
                <a:spcPct val="80000"/>
              </a:lnSpc>
            </a:pPr>
            <a:r>
              <a:rPr lang="en-US" sz="2400" b="1">
                <a:solidFill>
                  <a:srgbClr val="0070C0"/>
                </a:solidFill>
              </a:rPr>
              <a:t>Continuous</a:t>
            </a:r>
            <a:r>
              <a:rPr lang="en-US" sz="2400"/>
              <a:t>:</a:t>
            </a:r>
            <a:r>
              <a:rPr lang="en-US" sz="2000"/>
              <a:t>  A measurement.  </a:t>
            </a:r>
            <a:endParaRPr lang="en-US" sz="2000" smtClean="0"/>
          </a:p>
          <a:p>
            <a:pPr lvl="1">
              <a:lnSpc>
                <a:spcPct val="80000"/>
              </a:lnSpc>
            </a:pPr>
            <a:r>
              <a:rPr lang="en-US" sz="2000" smtClean="0"/>
              <a:t>How </a:t>
            </a:r>
            <a:r>
              <a:rPr lang="en-US" sz="2000"/>
              <a:t>long will a light bulb last? </a:t>
            </a:r>
            <a:r>
              <a:rPr lang="en-US" sz="2000" smtClean="0"/>
              <a:t>Values X </a:t>
            </a:r>
            <a:r>
              <a:rPr lang="en-US" sz="2000"/>
              <a:t>= 0 to </a:t>
            </a:r>
            <a:r>
              <a:rPr lang="en-US" sz="2000" smtClean="0">
                <a:cs typeface="Arial" charset="0"/>
              </a:rPr>
              <a:t>∞</a:t>
            </a:r>
          </a:p>
          <a:p>
            <a:pPr lvl="1">
              <a:lnSpc>
                <a:spcPct val="80000"/>
              </a:lnSpc>
            </a:pPr>
            <a:r>
              <a:rPr lang="en-US" sz="2000" smtClean="0">
                <a:cs typeface="Arial" charset="0"/>
              </a:rPr>
              <a:t>Performance of financial assets over time</a:t>
            </a:r>
            <a:endParaRPr lang="en-US" sz="2000" smtClean="0">
              <a:cs typeface="Arial" charset="0"/>
            </a:endParaRPr>
          </a:p>
          <a:p>
            <a:pPr lvl="1">
              <a:lnSpc>
                <a:spcPct val="80000"/>
              </a:lnSpc>
            </a:pPr>
            <a:r>
              <a:rPr lang="en-US" sz="2000" smtClean="0">
                <a:cs typeface="Arial" charset="0"/>
              </a:rPr>
              <a:t>How do we describe the distribution of biological measurements?</a:t>
            </a:r>
          </a:p>
          <a:p>
            <a:pPr lvl="1">
              <a:lnSpc>
                <a:spcPct val="80000"/>
              </a:lnSpc>
            </a:pPr>
            <a:r>
              <a:rPr lang="en-US" sz="2000" smtClean="0">
                <a:cs typeface="Arial" charset="0"/>
              </a:rPr>
              <a:t>Measures of intellectual performance</a:t>
            </a:r>
            <a:br>
              <a:rPr lang="en-US" sz="2000" smtClean="0">
                <a:cs typeface="Arial" charset="0"/>
              </a:rPr>
            </a:br>
            <a:endParaRPr lang="en-US" sz="2000">
              <a:cs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1524000" y="457201"/>
            <a:ext cx="7010400" cy="914399"/>
          </a:xfrm>
        </p:spPr>
        <p:txBody>
          <a:bodyPr/>
          <a:lstStyle/>
          <a:p>
            <a:r>
              <a:rPr lang="en-US"/>
              <a:t>Modeling Fair Isaacs: </a:t>
            </a:r>
            <a:r>
              <a:rPr lang="en-US" smtClean="0"/>
              <a:t/>
            </a:r>
            <a:br>
              <a:rPr lang="en-US" smtClean="0"/>
            </a:br>
            <a:r>
              <a:rPr lang="en-US" smtClean="0"/>
              <a:t>A </a:t>
            </a:r>
            <a:r>
              <a:rPr lang="en-US"/>
              <a:t>Binary Random Variable</a:t>
            </a:r>
          </a:p>
        </p:txBody>
      </p:sp>
      <p:sp>
        <p:nvSpPr>
          <p:cNvPr id="200709" name="Text Box 5"/>
          <p:cNvSpPr txBox="1">
            <a:spLocks noChangeArrowheads="1"/>
          </p:cNvSpPr>
          <p:nvPr/>
        </p:nvSpPr>
        <p:spPr bwMode="auto">
          <a:xfrm>
            <a:off x="762000" y="1524000"/>
            <a:ext cx="5867400" cy="34607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600" b="1" smtClean="0"/>
              <a:t>(Real) Sample </a:t>
            </a:r>
            <a:r>
              <a:rPr lang="en-US" sz="1600" b="1"/>
              <a:t>of Applicants for a Credit </a:t>
            </a:r>
            <a:r>
              <a:rPr lang="en-US" sz="1600" b="1" smtClean="0"/>
              <a:t>Card</a:t>
            </a:r>
            <a:endParaRPr lang="en-US" sz="1600" b="1"/>
          </a:p>
        </p:txBody>
      </p:sp>
      <p:sp>
        <p:nvSpPr>
          <p:cNvPr id="200712" name="Text Box 8"/>
          <p:cNvSpPr txBox="1">
            <a:spLocks noChangeArrowheads="1"/>
          </p:cNvSpPr>
          <p:nvPr/>
        </p:nvSpPr>
        <p:spPr bwMode="auto">
          <a:xfrm>
            <a:off x="6172200" y="1952179"/>
            <a:ext cx="2438400" cy="3000821"/>
          </a:xfrm>
          <a:prstGeom prst="rect">
            <a:avLst/>
          </a:prstGeom>
          <a:noFill/>
          <a:ln w="63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Experiment = </a:t>
            </a:r>
            <a:r>
              <a:rPr lang="en-US" b="1" smtClean="0"/>
              <a:t>One </a:t>
            </a:r>
            <a:r>
              <a:rPr lang="en-US" b="1"/>
              <a:t>randomly picked application.</a:t>
            </a:r>
          </a:p>
          <a:p>
            <a:pPr>
              <a:spcBef>
                <a:spcPct val="50000"/>
              </a:spcBef>
            </a:pPr>
            <a:r>
              <a:rPr lang="en-US" b="1"/>
              <a:t>Let X = 0 if Rejected</a:t>
            </a:r>
          </a:p>
          <a:p>
            <a:pPr>
              <a:spcBef>
                <a:spcPct val="50000"/>
              </a:spcBef>
            </a:pPr>
            <a:r>
              <a:rPr lang="en-US" b="1"/>
              <a:t>Let X = 1 if Accepted</a:t>
            </a:r>
          </a:p>
          <a:p>
            <a:pPr>
              <a:spcBef>
                <a:spcPct val="50000"/>
              </a:spcBef>
            </a:pPr>
            <a:r>
              <a:rPr lang="en-US" b="1" smtClean="0">
                <a:solidFill>
                  <a:srgbClr val="0000FF"/>
                </a:solidFill>
              </a:rPr>
              <a:t>X </a:t>
            </a:r>
            <a:r>
              <a:rPr lang="en-US" b="1">
                <a:solidFill>
                  <a:srgbClr val="0000FF"/>
                </a:solidFill>
              </a:rPr>
              <a:t>is DISCRETE (Binary).  This is called a Bernoulli random variable.</a:t>
            </a:r>
          </a:p>
        </p:txBody>
      </p:sp>
      <p:pic>
        <p:nvPicPr>
          <p:cNvPr id="200714" name="Picture 1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1999" y="1905000"/>
            <a:ext cx="5322043" cy="34186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1905000" y="5029200"/>
            <a:ext cx="1066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400" b="1" dirty="0"/>
              <a:t>Rejected</a:t>
            </a:r>
          </a:p>
        </p:txBody>
      </p:sp>
      <p:sp>
        <p:nvSpPr>
          <p:cNvPr id="9" name="Text Box 7"/>
          <p:cNvSpPr txBox="1">
            <a:spLocks noChangeArrowheads="1"/>
          </p:cNvSpPr>
          <p:nvPr/>
        </p:nvSpPr>
        <p:spPr bwMode="auto">
          <a:xfrm>
            <a:off x="4191000" y="5029200"/>
            <a:ext cx="1066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400" b="1" dirty="0"/>
              <a:t>Approved</a:t>
            </a:r>
          </a:p>
        </p:txBody>
      </p:sp>
      <p:sp>
        <p:nvSpPr>
          <p:cNvPr id="10" name="TextBox 9"/>
          <p:cNvSpPr txBox="1"/>
          <p:nvPr/>
        </p:nvSpPr>
        <p:spPr>
          <a:xfrm>
            <a:off x="1143000" y="5486400"/>
            <a:ext cx="7772400" cy="1200329"/>
          </a:xfrm>
          <a:prstGeom prst="rect">
            <a:avLst/>
          </a:prstGeom>
          <a:noFill/>
        </p:spPr>
        <p:txBody>
          <a:bodyPr wrap="square" rtlCol="0">
            <a:spAutoFit/>
          </a:bodyPr>
          <a:lstStyle/>
          <a:p>
            <a:r>
              <a:rPr lang="en-US" smtClean="0"/>
              <a:t>The outcome is random from the credit card vendor’s point of view.</a:t>
            </a:r>
          </a:p>
          <a:p>
            <a:r>
              <a:rPr lang="en-US" smtClean="0"/>
              <a:t>Fair Isaacs uses a formula.  Given the information on the application, the outcome is not random to Fair Isaacs.  It is random to the vendor because they do not know the formula.</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1371600" y="838200"/>
            <a:ext cx="7010400" cy="1066800"/>
          </a:xfrm>
        </p:spPr>
        <p:txBody>
          <a:bodyPr/>
          <a:lstStyle/>
          <a:p>
            <a:r>
              <a:rPr lang="en-US" sz="2800" b="1"/>
              <a:t>The Random Variable Lenders Are Really Interested In Is Default</a:t>
            </a:r>
          </a:p>
        </p:txBody>
      </p:sp>
      <p:sp>
        <p:nvSpPr>
          <p:cNvPr id="224261" name="Text Box 5"/>
          <p:cNvSpPr txBox="1">
            <a:spLocks noChangeArrowheads="1"/>
          </p:cNvSpPr>
          <p:nvPr/>
        </p:nvSpPr>
        <p:spPr bwMode="auto">
          <a:xfrm>
            <a:off x="4724400" y="2133600"/>
            <a:ext cx="4114800" cy="35369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Of 10,499 people whose application was accepted, 996 (9.49%) defaulted on their credit account (loan).  We let X denote the behavior of a credit card recipient.</a:t>
            </a:r>
          </a:p>
          <a:p>
            <a:pPr>
              <a:spcBef>
                <a:spcPct val="50000"/>
              </a:spcBef>
            </a:pPr>
            <a:r>
              <a:rPr lang="en-US" b="1"/>
              <a:t>X = 0  if no default</a:t>
            </a:r>
          </a:p>
          <a:p>
            <a:pPr>
              <a:spcBef>
                <a:spcPct val="50000"/>
              </a:spcBef>
            </a:pPr>
            <a:r>
              <a:rPr lang="en-US" b="1"/>
              <a:t>X = 1  if default</a:t>
            </a:r>
          </a:p>
          <a:p>
            <a:pPr>
              <a:spcBef>
                <a:spcPct val="50000"/>
              </a:spcBef>
            </a:pPr>
            <a:r>
              <a:rPr lang="en-US" b="1"/>
              <a:t>This is a crucial variable for a lender.  They spend endless resources trying to learn more about it.</a:t>
            </a:r>
          </a:p>
        </p:txBody>
      </p:sp>
      <p:pic>
        <p:nvPicPr>
          <p:cNvPr id="224265" name="Picture 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7915" y="2101850"/>
            <a:ext cx="4234085" cy="3689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89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3744" y="304800"/>
            <a:ext cx="8890256" cy="60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573254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r>
              <a:rPr lang="en-US"/>
              <a:t>Distribution Over a Count</a:t>
            </a:r>
          </a:p>
        </p:txBody>
      </p:sp>
      <p:sp>
        <p:nvSpPr>
          <p:cNvPr id="202758" name="Text Box 6"/>
          <p:cNvSpPr txBox="1">
            <a:spLocks noChangeArrowheads="1"/>
          </p:cNvSpPr>
          <p:nvPr/>
        </p:nvSpPr>
        <p:spPr bwMode="auto">
          <a:xfrm>
            <a:off x="533400" y="1676400"/>
            <a:ext cx="57912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20000"/>
              </a:spcBef>
              <a:buClr>
                <a:schemeClr val="tx1"/>
              </a:buClr>
              <a:buSzPct val="70000"/>
              <a:buFont typeface="Wingdings" pitchFamily="2" charset="2"/>
              <a:buNone/>
            </a:pPr>
            <a:r>
              <a:rPr lang="en-US" sz="2000" b="1"/>
              <a:t>Of 13,444 Applications, 2,561 had at least one </a:t>
            </a:r>
            <a:r>
              <a:rPr lang="en-US" sz="2000" b="1" smtClean="0"/>
              <a:t>‘derogatory report’ </a:t>
            </a:r>
            <a:r>
              <a:rPr lang="en-US" sz="2000" b="1"/>
              <a:t>in the previous 12 months.</a:t>
            </a:r>
          </a:p>
        </p:txBody>
      </p:sp>
      <p:sp>
        <p:nvSpPr>
          <p:cNvPr id="202759" name="Text Box 7"/>
          <p:cNvSpPr txBox="1">
            <a:spLocks noChangeArrowheads="1"/>
          </p:cNvSpPr>
          <p:nvPr/>
        </p:nvSpPr>
        <p:spPr bwMode="auto">
          <a:xfrm>
            <a:off x="5638800" y="2489200"/>
            <a:ext cx="3200400" cy="2997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000" b="1">
                <a:solidFill>
                  <a:srgbClr val="0000FF"/>
                </a:solidFill>
              </a:rPr>
              <a:t>Let X = the number of reports for individuals who have at least 1.  </a:t>
            </a:r>
          </a:p>
          <a:p>
            <a:pPr>
              <a:spcBef>
                <a:spcPct val="50000"/>
              </a:spcBef>
            </a:pPr>
            <a:r>
              <a:rPr lang="en-US" sz="2000" b="1">
                <a:solidFill>
                  <a:srgbClr val="0000FF"/>
                </a:solidFill>
              </a:rPr>
              <a:t>X = 1,2</a:t>
            </a:r>
            <a:r>
              <a:rPr lang="en-US" sz="2000" b="1" smtClean="0">
                <a:solidFill>
                  <a:srgbClr val="0000FF"/>
                </a:solidFill>
              </a:rPr>
              <a:t>,…,</a:t>
            </a:r>
            <a:r>
              <a:rPr lang="en-US" sz="2000" b="1" u="sng" smtClean="0">
                <a:solidFill>
                  <a:srgbClr val="0000FF"/>
                </a:solidFill>
              </a:rPr>
              <a:t>&gt;</a:t>
            </a:r>
            <a:r>
              <a:rPr lang="en-US" sz="2000" b="1" smtClean="0">
                <a:solidFill>
                  <a:srgbClr val="0000FF"/>
                </a:solidFill>
              </a:rPr>
              <a:t>10</a:t>
            </a:r>
            <a:r>
              <a:rPr lang="en-US" sz="2000" b="1">
                <a:solidFill>
                  <a:srgbClr val="0000FF"/>
                </a:solidFill>
              </a:rPr>
              <a:t>.  X is a discrete random variable.  (There are also about 9,500 individuals in this data set who had X=0.)</a:t>
            </a:r>
          </a:p>
        </p:txBody>
      </p:sp>
      <p:pic>
        <p:nvPicPr>
          <p:cNvPr id="202762" name="Picture 1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7102" y="2520950"/>
            <a:ext cx="4859298" cy="3117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457200" y="381000"/>
            <a:ext cx="8229600" cy="1139825"/>
          </a:xfrm>
        </p:spPr>
        <p:txBody>
          <a:bodyPr/>
          <a:lstStyle/>
          <a:p>
            <a:r>
              <a:rPr lang="en-US"/>
              <a:t>Discrete </a:t>
            </a:r>
            <a:r>
              <a:rPr lang="en-US" smtClean="0"/>
              <a:t>Qualitative Random Variable</a:t>
            </a:r>
            <a:endParaRPr lang="en-US"/>
          </a:p>
        </p:txBody>
      </p:sp>
      <p:sp>
        <p:nvSpPr>
          <p:cNvPr id="205830" name="Text Box 6"/>
          <p:cNvSpPr txBox="1">
            <a:spLocks noChangeArrowheads="1"/>
          </p:cNvSpPr>
          <p:nvPr/>
        </p:nvSpPr>
        <p:spPr bwMode="auto">
          <a:xfrm>
            <a:off x="533400" y="1676400"/>
            <a:ext cx="8153400" cy="711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sz="2000" b="1"/>
              <a:t>Response (0 to 10) to the question: How satisfied are you with your health right now?</a:t>
            </a:r>
          </a:p>
        </p:txBody>
      </p:sp>
      <p:sp>
        <p:nvSpPr>
          <p:cNvPr id="205831" name="Text Box 7"/>
          <p:cNvSpPr txBox="1">
            <a:spLocks noChangeArrowheads="1"/>
          </p:cNvSpPr>
          <p:nvPr/>
        </p:nvSpPr>
        <p:spPr bwMode="auto">
          <a:xfrm>
            <a:off x="5181600" y="2514600"/>
            <a:ext cx="3429000" cy="2844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000" b="1" dirty="0"/>
              <a:t>Experiment = the response of an individual drawn at random.</a:t>
            </a:r>
          </a:p>
          <a:p>
            <a:pPr>
              <a:spcBef>
                <a:spcPct val="50000"/>
              </a:spcBef>
            </a:pPr>
            <a:r>
              <a:rPr lang="en-US" sz="2000" b="1" dirty="0"/>
              <a:t>Let X = their response to the question.  X = 0,1,…,10</a:t>
            </a:r>
          </a:p>
          <a:p>
            <a:pPr>
              <a:spcBef>
                <a:spcPct val="50000"/>
              </a:spcBef>
            </a:pPr>
            <a:r>
              <a:rPr lang="en-US" sz="2000" b="1" dirty="0"/>
              <a:t>This is a DISCRETE random variable, but it is not a count.</a:t>
            </a:r>
          </a:p>
        </p:txBody>
      </p:sp>
      <p:pic>
        <p:nvPicPr>
          <p:cNvPr id="205833" name="Picture 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399" y="2514600"/>
            <a:ext cx="4517137" cy="289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533400" y="5533395"/>
            <a:ext cx="4517136" cy="26161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sz="1100" b="1" dirty="0" smtClean="0"/>
              <a:t>Do women answer systematically differently from men?</a:t>
            </a:r>
            <a:endParaRPr lang="en-US" sz="11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1089850" y="533400"/>
            <a:ext cx="7010400" cy="952500"/>
          </a:xfrm>
        </p:spPr>
        <p:txBody>
          <a:bodyPr/>
          <a:lstStyle/>
          <a:p>
            <a:r>
              <a:rPr lang="en-US" sz="2400" b="1" dirty="0"/>
              <a:t>Continuous </a:t>
            </a:r>
            <a:r>
              <a:rPr lang="en-US" sz="2400" b="1" dirty="0" smtClean="0"/>
              <a:t>Variable – Light Bulb Lifetimes</a:t>
            </a:r>
            <a:endParaRPr lang="en-US" sz="2400" b="1" dirty="0"/>
          </a:p>
        </p:txBody>
      </p:sp>
      <p:sp>
        <p:nvSpPr>
          <p:cNvPr id="216069" name="Text Box 5"/>
          <p:cNvSpPr txBox="1">
            <a:spLocks noChangeArrowheads="1"/>
          </p:cNvSpPr>
          <p:nvPr/>
        </p:nvSpPr>
        <p:spPr bwMode="auto">
          <a:xfrm>
            <a:off x="2348313" y="5181600"/>
            <a:ext cx="48006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sz="1400" b="1" dirty="0"/>
              <a:t>Probability for a specific value is 0.</a:t>
            </a:r>
          </a:p>
          <a:p>
            <a:pPr>
              <a:spcBef>
                <a:spcPct val="50000"/>
              </a:spcBef>
            </a:pPr>
            <a:r>
              <a:rPr lang="en-US" sz="1400" b="1" dirty="0"/>
              <a:t>Probabilities are defined over intervals, such as</a:t>
            </a:r>
          </a:p>
          <a:p>
            <a:pPr>
              <a:spcBef>
                <a:spcPct val="50000"/>
              </a:spcBef>
            </a:pPr>
            <a:r>
              <a:rPr lang="en-US" sz="1400" b="1" dirty="0"/>
              <a:t>P(1000 </a:t>
            </a:r>
            <a:r>
              <a:rPr lang="en-US" sz="1400" b="1" u="sng" dirty="0"/>
              <a:t>&lt;</a:t>
            </a:r>
            <a:r>
              <a:rPr lang="en-US" sz="1400" b="1" dirty="0"/>
              <a:t> </a:t>
            </a:r>
            <a:r>
              <a:rPr lang="en-US" sz="1400" b="1" dirty="0" smtClean="0"/>
              <a:t>Lifetime </a:t>
            </a:r>
            <a:r>
              <a:rPr lang="en-US" sz="1400" b="1" u="sng" dirty="0" smtClean="0"/>
              <a:t>&lt;</a:t>
            </a:r>
            <a:r>
              <a:rPr lang="en-US" sz="1400" b="1" dirty="0" smtClean="0"/>
              <a:t> </a:t>
            </a:r>
            <a:r>
              <a:rPr lang="en-US" sz="1400" b="1" dirty="0"/>
              <a:t>2500).  Needs calculus.</a:t>
            </a:r>
          </a:p>
        </p:txBody>
      </p:sp>
      <p:pic>
        <p:nvPicPr>
          <p:cNvPr id="216071"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76400" y="1600200"/>
            <a:ext cx="5837301" cy="3581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2" name="Rectangle 4"/>
          <p:cNvSpPr>
            <a:spLocks noGrp="1" noChangeArrowheads="1"/>
          </p:cNvSpPr>
          <p:nvPr>
            <p:ph type="title"/>
          </p:nvPr>
        </p:nvSpPr>
        <p:spPr>
          <a:xfrm>
            <a:off x="457200" y="228600"/>
            <a:ext cx="8229600" cy="530225"/>
          </a:xfrm>
        </p:spPr>
        <p:txBody>
          <a:bodyPr/>
          <a:lstStyle/>
          <a:p>
            <a:r>
              <a:rPr lang="en-US"/>
              <a:t>Lightbulb Lifetimes</a:t>
            </a:r>
          </a:p>
        </p:txBody>
      </p:sp>
      <p:pic>
        <p:nvPicPr>
          <p:cNvPr id="222213"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1524000"/>
            <a:ext cx="4857750" cy="3276600"/>
          </a:xfrm>
          <a:prstGeom prst="rect">
            <a:avLst/>
          </a:prstGeom>
          <a:noFill/>
          <a:extLst>
            <a:ext uri="{909E8E84-426E-40DD-AFC4-6F175D3DCCD1}">
              <a14:hiddenFill xmlns:a14="http://schemas.microsoft.com/office/drawing/2010/main" xmlns="">
                <a:solidFill>
                  <a:srgbClr val="FFFFFF"/>
                </a:solidFill>
              </a14:hiddenFill>
            </a:ext>
          </a:extLst>
        </p:spPr>
      </p:pic>
      <p:sp>
        <p:nvSpPr>
          <p:cNvPr id="222214" name="Text Box 6"/>
          <p:cNvSpPr txBox="1">
            <a:spLocks noChangeArrowheads="1"/>
          </p:cNvSpPr>
          <p:nvPr/>
        </p:nvSpPr>
        <p:spPr bwMode="auto">
          <a:xfrm>
            <a:off x="762000" y="4876800"/>
            <a:ext cx="75438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600" b="1"/>
              <a:t>Philips DuraMax Long Life “Lasts 1 Year”  …  “Life </a:t>
            </a:r>
            <a:r>
              <a:rPr lang="en-US" sz="1600" b="1" smtClean="0"/>
              <a:t>1000 </a:t>
            </a:r>
            <a:r>
              <a:rPr lang="en-US" sz="1600" b="1"/>
              <a:t>Hours.”   Exactly?</a:t>
            </a:r>
          </a:p>
        </p:txBody>
      </p:sp>
      <p:sp>
        <p:nvSpPr>
          <p:cNvPr id="222215" name="Text Box 7"/>
          <p:cNvSpPr txBox="1">
            <a:spLocks noChangeArrowheads="1"/>
          </p:cNvSpPr>
          <p:nvPr/>
        </p:nvSpPr>
        <p:spPr bwMode="auto">
          <a:xfrm>
            <a:off x="762000" y="990600"/>
            <a:ext cx="4857750" cy="373063"/>
          </a:xfrm>
          <a:prstGeom prst="rect">
            <a:avLst/>
          </a:prstGeom>
          <a:noFill/>
          <a:ln w="63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b="1"/>
              <a:t>Distribution of T = the lifetime of the bulb.</a:t>
            </a:r>
          </a:p>
        </p:txBody>
      </p:sp>
      <p:pic>
        <p:nvPicPr>
          <p:cNvPr id="222217" name="Picture 9" descr="lightbulb"/>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96000" y="1219200"/>
            <a:ext cx="1752600" cy="1752600"/>
          </a:xfrm>
          <a:prstGeom prst="rect">
            <a:avLst/>
          </a:prstGeom>
          <a:noFill/>
          <a:extLst>
            <a:ext uri="{909E8E84-426E-40DD-AFC4-6F175D3DCCD1}">
              <a14:hiddenFill xmlns:a14="http://schemas.microsoft.com/office/drawing/2010/main" xmlns="">
                <a:solidFill>
                  <a:srgbClr val="FFFFFF"/>
                </a:solidFill>
              </a14:hiddenFill>
            </a:ext>
          </a:extLst>
        </p:spPr>
      </p:pic>
      <p:sp>
        <p:nvSpPr>
          <p:cNvPr id="222218" name="Text Box 10"/>
          <p:cNvSpPr txBox="1">
            <a:spLocks noChangeArrowheads="1"/>
          </p:cNvSpPr>
          <p:nvPr/>
        </p:nvSpPr>
        <p:spPr bwMode="auto">
          <a:xfrm>
            <a:off x="6019800" y="3124200"/>
            <a:ext cx="1905000" cy="379413"/>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10,000 Hours?</a:t>
            </a:r>
          </a:p>
        </p:txBody>
      </p:sp>
      <p:sp>
        <p:nvSpPr>
          <p:cNvPr id="8" name="Text Box 5"/>
          <p:cNvSpPr txBox="1">
            <a:spLocks noChangeArrowheads="1"/>
          </p:cNvSpPr>
          <p:nvPr/>
        </p:nvSpPr>
        <p:spPr bwMode="auto">
          <a:xfrm>
            <a:off x="838200" y="5257800"/>
            <a:ext cx="48006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sz="1400" b="1" dirty="0"/>
              <a:t>Probability for a specific value is 0.</a:t>
            </a:r>
          </a:p>
          <a:p>
            <a:pPr>
              <a:spcBef>
                <a:spcPct val="50000"/>
              </a:spcBef>
            </a:pPr>
            <a:r>
              <a:rPr lang="en-US" sz="1400" b="1" dirty="0"/>
              <a:t>Probabilities are defined over intervals, such as</a:t>
            </a:r>
          </a:p>
          <a:p>
            <a:pPr>
              <a:spcBef>
                <a:spcPct val="50000"/>
              </a:spcBef>
            </a:pPr>
            <a:r>
              <a:rPr lang="en-US" sz="1400" b="1" smtClean="0"/>
              <a:t>P(200 </a:t>
            </a:r>
            <a:r>
              <a:rPr lang="en-US" sz="1400" b="1" u="sng" dirty="0"/>
              <a:t>&lt;</a:t>
            </a:r>
            <a:r>
              <a:rPr lang="en-US" sz="1400" b="1" dirty="0"/>
              <a:t> </a:t>
            </a:r>
            <a:r>
              <a:rPr lang="en-US" sz="1400" b="1" dirty="0" smtClean="0"/>
              <a:t>Lifetime </a:t>
            </a:r>
            <a:r>
              <a:rPr lang="en-US" sz="1400" b="1" u="sng" smtClean="0"/>
              <a:t>&lt;</a:t>
            </a:r>
            <a:r>
              <a:rPr lang="en-US" sz="1400" b="1" smtClean="0"/>
              <a:t> </a:t>
            </a:r>
            <a:r>
              <a:rPr lang="en-US" sz="1400" b="1" smtClean="0"/>
              <a:t>250).  </a:t>
            </a:r>
            <a:r>
              <a:rPr lang="en-US" sz="1400" b="1" dirty="0"/>
              <a:t>Needs calculus.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533400" y="1676400"/>
            <a:ext cx="8229600" cy="530225"/>
          </a:xfrm>
        </p:spPr>
        <p:txBody>
          <a:bodyPr/>
          <a:lstStyle/>
          <a:p>
            <a:r>
              <a:rPr lang="en-US"/>
              <a:t>Probability Distribution</a:t>
            </a:r>
          </a:p>
        </p:txBody>
      </p:sp>
      <p:sp>
        <p:nvSpPr>
          <p:cNvPr id="209923" name="Rectangle 3"/>
          <p:cNvSpPr>
            <a:spLocks noGrp="1" noChangeArrowheads="1"/>
          </p:cNvSpPr>
          <p:nvPr>
            <p:ph idx="1"/>
          </p:nvPr>
        </p:nvSpPr>
        <p:spPr>
          <a:xfrm>
            <a:off x="609600" y="2438400"/>
            <a:ext cx="8229600" cy="3048000"/>
          </a:xfrm>
        </p:spPr>
        <p:txBody>
          <a:bodyPr/>
          <a:lstStyle/>
          <a:p>
            <a:r>
              <a:rPr lang="en-US" sz="2400" b="1"/>
              <a:t>Range of the random variable</a:t>
            </a:r>
            <a:r>
              <a:rPr lang="en-US" sz="2400"/>
              <a:t> = the set of values it can take</a:t>
            </a:r>
          </a:p>
          <a:p>
            <a:pPr lvl="1"/>
            <a:r>
              <a:rPr lang="en-US"/>
              <a:t>Discrete:  A set of integers.  May be finite or infinite</a:t>
            </a:r>
          </a:p>
          <a:p>
            <a:pPr lvl="1"/>
            <a:r>
              <a:rPr lang="en-US"/>
              <a:t>Continuous:  A range of values</a:t>
            </a:r>
          </a:p>
          <a:p>
            <a:r>
              <a:rPr lang="en-US" sz="2400" b="1"/>
              <a:t>Probability distribution</a:t>
            </a:r>
            <a:r>
              <a:rPr lang="en-US" sz="2400"/>
              <a:t>:  Probabilities associated with values in the range.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lstStyle/>
          <a:p>
            <a:r>
              <a:rPr lang="en-US">
                <a:solidFill>
                  <a:srgbClr val="0000FF"/>
                </a:solidFill>
              </a:rPr>
              <a:t>Bernoulli Random Variable</a:t>
            </a:r>
          </a:p>
        </p:txBody>
      </p:sp>
      <p:sp>
        <p:nvSpPr>
          <p:cNvPr id="210951" name="Text Box 7"/>
          <p:cNvSpPr txBox="1">
            <a:spLocks noChangeArrowheads="1"/>
          </p:cNvSpPr>
          <p:nvPr/>
        </p:nvSpPr>
        <p:spPr bwMode="auto">
          <a:xfrm>
            <a:off x="6172200" y="3124200"/>
            <a:ext cx="2667000" cy="2169825"/>
          </a:xfrm>
          <a:prstGeom prst="rect">
            <a:avLst/>
          </a:prstGeom>
          <a:noFill/>
          <a:ln w="63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Experiment = A randomly picked application.</a:t>
            </a:r>
          </a:p>
          <a:p>
            <a:pPr>
              <a:spcBef>
                <a:spcPct val="50000"/>
              </a:spcBef>
            </a:pPr>
            <a:r>
              <a:rPr lang="en-US" b="1"/>
              <a:t>Let X = 0 if Rejected</a:t>
            </a:r>
          </a:p>
          <a:p>
            <a:pPr>
              <a:spcBef>
                <a:spcPct val="50000"/>
              </a:spcBef>
            </a:pPr>
            <a:r>
              <a:rPr lang="en-US" b="1"/>
              <a:t>Let X = 1 if Accepted</a:t>
            </a:r>
          </a:p>
          <a:p>
            <a:pPr>
              <a:spcBef>
                <a:spcPct val="50000"/>
              </a:spcBef>
            </a:pPr>
            <a:r>
              <a:rPr lang="en-US" b="1"/>
              <a:t>The range of X is [0,1</a:t>
            </a:r>
            <a:r>
              <a:rPr lang="en-US" b="1" smtClean="0"/>
              <a:t>]</a:t>
            </a:r>
            <a:endParaRPr lang="en-US" b="1"/>
          </a:p>
        </p:txBody>
      </p:sp>
      <p:sp>
        <p:nvSpPr>
          <p:cNvPr id="210952" name="Text Box 8"/>
          <p:cNvSpPr txBox="1">
            <a:spLocks noChangeArrowheads="1"/>
          </p:cNvSpPr>
          <p:nvPr/>
        </p:nvSpPr>
        <p:spPr bwMode="auto">
          <a:xfrm>
            <a:off x="1676400" y="1371600"/>
            <a:ext cx="3886200" cy="925513"/>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b="1">
                <a:solidFill>
                  <a:schemeClr val="tx2"/>
                </a:solidFill>
              </a:rPr>
              <a:t>     </a:t>
            </a:r>
            <a:r>
              <a:rPr lang="en-US" b="1" smtClean="0">
                <a:solidFill>
                  <a:schemeClr val="tx2"/>
                </a:solidFill>
              </a:rPr>
              <a:t>     </a:t>
            </a:r>
            <a:r>
              <a:rPr lang="en-US" b="1" smtClean="0"/>
              <a:t>Probability </a:t>
            </a:r>
            <a:r>
              <a:rPr lang="en-US" b="1"/>
              <a:t>Distribution</a:t>
            </a:r>
          </a:p>
          <a:p>
            <a:r>
              <a:rPr lang="en-US" b="1" smtClean="0"/>
              <a:t>     </a:t>
            </a:r>
            <a:r>
              <a:rPr lang="en-US" b="1"/>
              <a:t>P(X=0)                         P(X=1)</a:t>
            </a:r>
          </a:p>
          <a:p>
            <a:r>
              <a:rPr lang="en-US" b="1" smtClean="0"/>
              <a:t>     </a:t>
            </a:r>
            <a:r>
              <a:rPr lang="en-US" b="1"/>
              <a:t>0.5556                         0.4444 </a:t>
            </a:r>
          </a:p>
        </p:txBody>
      </p:sp>
      <p:pic>
        <p:nvPicPr>
          <p:cNvPr id="210954" name="Picture 1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0600" y="2458562"/>
            <a:ext cx="5072452" cy="3351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 Box 5"/>
          <p:cNvSpPr txBox="1">
            <a:spLocks noChangeArrowheads="1"/>
          </p:cNvSpPr>
          <p:nvPr/>
        </p:nvSpPr>
        <p:spPr bwMode="auto">
          <a:xfrm>
            <a:off x="2133600" y="5505450"/>
            <a:ext cx="1066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400" b="1" dirty="0">
                <a:solidFill>
                  <a:schemeClr val="tx2"/>
                </a:solidFill>
              </a:rPr>
              <a:t>  </a:t>
            </a:r>
            <a:r>
              <a:rPr lang="en-US" sz="1400" b="1" dirty="0"/>
              <a:t>Reject</a:t>
            </a:r>
          </a:p>
        </p:txBody>
      </p:sp>
      <p:sp>
        <p:nvSpPr>
          <p:cNvPr id="12" name="Text Box 6"/>
          <p:cNvSpPr txBox="1">
            <a:spLocks noChangeArrowheads="1"/>
          </p:cNvSpPr>
          <p:nvPr/>
        </p:nvSpPr>
        <p:spPr bwMode="auto">
          <a:xfrm>
            <a:off x="4267200" y="5505450"/>
            <a:ext cx="1066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400" b="1" dirty="0"/>
              <a:t>Approve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990600" y="685800"/>
            <a:ext cx="7010400" cy="1219198"/>
          </a:xfrm>
        </p:spPr>
        <p:txBody>
          <a:bodyPr/>
          <a:lstStyle/>
          <a:p>
            <a:r>
              <a:rPr lang="en-US" sz="3200" dirty="0"/>
              <a:t>Probability </a:t>
            </a:r>
            <a:r>
              <a:rPr lang="en-US" sz="3200"/>
              <a:t>Distribution </a:t>
            </a:r>
            <a:r>
              <a:rPr lang="en-US" sz="3200" smtClean="0"/>
              <a:t>Over </a:t>
            </a:r>
            <a:r>
              <a:rPr lang="en-US" sz="3200" dirty="0"/>
              <a:t>Derogatory Reports</a:t>
            </a:r>
          </a:p>
        </p:txBody>
      </p:sp>
      <p:sp>
        <p:nvSpPr>
          <p:cNvPr id="211973" name="Text Box 5"/>
          <p:cNvSpPr txBox="1">
            <a:spLocks noChangeArrowheads="1"/>
          </p:cNvSpPr>
          <p:nvPr/>
        </p:nvSpPr>
        <p:spPr bwMode="auto">
          <a:xfrm>
            <a:off x="6553200" y="1958975"/>
            <a:ext cx="1676400" cy="4060825"/>
          </a:xfrm>
          <a:prstGeom prst="rect">
            <a:avLst/>
          </a:prstGeom>
          <a:noFill/>
          <a:ln w="63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2000" b="1"/>
              <a:t>Derogatory</a:t>
            </a:r>
          </a:p>
          <a:p>
            <a:r>
              <a:rPr lang="en-US" sz="2000" b="1"/>
              <a:t>Reports</a:t>
            </a:r>
          </a:p>
          <a:p>
            <a:r>
              <a:rPr lang="en-US" sz="2000" b="1"/>
              <a:t>X     P(X=x)</a:t>
            </a:r>
          </a:p>
          <a:p>
            <a:r>
              <a:rPr lang="en-US" sz="2000" b="1"/>
              <a:t> 1    .5100</a:t>
            </a:r>
          </a:p>
          <a:p>
            <a:r>
              <a:rPr lang="en-US" sz="2000" b="1"/>
              <a:t> 2    .2085</a:t>
            </a:r>
          </a:p>
          <a:p>
            <a:r>
              <a:rPr lang="en-US" sz="2000" b="1"/>
              <a:t> 3    .0953</a:t>
            </a:r>
          </a:p>
          <a:p>
            <a:r>
              <a:rPr lang="en-US" sz="2000" b="1"/>
              <a:t> 4    .0547</a:t>
            </a:r>
          </a:p>
          <a:p>
            <a:r>
              <a:rPr lang="en-US" sz="2000" b="1"/>
              <a:t> 5    .0430</a:t>
            </a:r>
          </a:p>
          <a:p>
            <a:r>
              <a:rPr lang="en-US" sz="2000" b="1"/>
              <a:t> 6    .0226</a:t>
            </a:r>
          </a:p>
          <a:p>
            <a:r>
              <a:rPr lang="en-US" sz="2000" b="1"/>
              <a:t> 7    .0148</a:t>
            </a:r>
          </a:p>
          <a:p>
            <a:r>
              <a:rPr lang="en-US" sz="2000" b="1"/>
              <a:t> 8    .0125</a:t>
            </a:r>
          </a:p>
          <a:p>
            <a:r>
              <a:rPr lang="en-US" sz="2000" b="1"/>
              <a:t> 9    .0109</a:t>
            </a:r>
          </a:p>
          <a:p>
            <a:r>
              <a:rPr lang="en-US" sz="2000" b="1"/>
              <a:t>10   .0277</a:t>
            </a:r>
          </a:p>
        </p:txBody>
      </p:sp>
      <p:pic>
        <p:nvPicPr>
          <p:cNvPr id="211975"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9135" y="1958975"/>
            <a:ext cx="5897865" cy="4060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1752600" y="1219200"/>
            <a:ext cx="5715000" cy="530225"/>
          </a:xfrm>
        </p:spPr>
        <p:txBody>
          <a:bodyPr/>
          <a:lstStyle/>
          <a:p>
            <a:r>
              <a:rPr lang="en-US"/>
              <a:t>Notation</a:t>
            </a:r>
          </a:p>
        </p:txBody>
      </p:sp>
      <p:sp>
        <p:nvSpPr>
          <p:cNvPr id="218115" name="Rectangle 3"/>
          <p:cNvSpPr>
            <a:spLocks noGrp="1" noChangeArrowheads="1"/>
          </p:cNvSpPr>
          <p:nvPr>
            <p:ph idx="1"/>
          </p:nvPr>
        </p:nvSpPr>
        <p:spPr>
          <a:xfrm>
            <a:off x="1447800" y="2057400"/>
            <a:ext cx="6324600" cy="3276600"/>
          </a:xfrm>
        </p:spPr>
        <p:txBody>
          <a:bodyPr/>
          <a:lstStyle/>
          <a:p>
            <a:pPr>
              <a:lnSpc>
                <a:spcPct val="80000"/>
              </a:lnSpc>
            </a:pPr>
            <a:r>
              <a:rPr lang="en-US" sz="2600" b="1">
                <a:solidFill>
                  <a:srgbClr val="0000FF"/>
                </a:solidFill>
              </a:rPr>
              <a:t>Probability distribution</a:t>
            </a:r>
            <a:r>
              <a:rPr lang="en-US" sz="2600"/>
              <a:t> = probabilities assigned to outcomes.</a:t>
            </a:r>
            <a:br>
              <a:rPr lang="en-US" sz="2600"/>
            </a:br>
            <a:endParaRPr lang="en-US" sz="2600"/>
          </a:p>
          <a:p>
            <a:pPr>
              <a:lnSpc>
                <a:spcPct val="80000"/>
              </a:lnSpc>
            </a:pPr>
            <a:r>
              <a:rPr lang="en-US" sz="2600"/>
              <a:t>P(X=x) or P(Y=y) is common.</a:t>
            </a:r>
            <a:br>
              <a:rPr lang="en-US" sz="2600"/>
            </a:br>
            <a:endParaRPr lang="en-US" sz="2600"/>
          </a:p>
          <a:p>
            <a:pPr>
              <a:lnSpc>
                <a:spcPct val="80000"/>
              </a:lnSpc>
            </a:pPr>
            <a:r>
              <a:rPr lang="en-US" sz="2600" b="1">
                <a:solidFill>
                  <a:srgbClr val="0000FF"/>
                </a:solidFill>
              </a:rPr>
              <a:t>Probability function</a:t>
            </a:r>
            <a:r>
              <a:rPr lang="en-US" sz="2600"/>
              <a:t> = P</a:t>
            </a:r>
            <a:r>
              <a:rPr lang="en-US" sz="2600" baseline="-25000"/>
              <a:t>X</a:t>
            </a:r>
            <a:r>
              <a:rPr lang="en-US" sz="2600"/>
              <a:t>(x</a:t>
            </a:r>
            <a:r>
              <a:rPr lang="en-US" sz="2600" smtClean="0"/>
              <a:t>).  Sometimes called the </a:t>
            </a:r>
            <a:r>
              <a:rPr lang="en-US" sz="2600" b="1" smtClean="0">
                <a:solidFill>
                  <a:srgbClr val="0000FF"/>
                </a:solidFill>
              </a:rPr>
              <a:t>density function</a:t>
            </a:r>
            <a:r>
              <a:rPr lang="en-US" sz="2600"/>
              <a:t/>
            </a:r>
            <a:br>
              <a:rPr lang="en-US" sz="2600"/>
            </a:br>
            <a:endParaRPr lang="en-US" sz="2600"/>
          </a:p>
          <a:p>
            <a:pPr>
              <a:lnSpc>
                <a:spcPct val="80000"/>
              </a:lnSpc>
            </a:pPr>
            <a:r>
              <a:rPr lang="en-US" sz="2600" b="1">
                <a:solidFill>
                  <a:srgbClr val="0000FF"/>
                </a:solidFill>
              </a:rPr>
              <a:t>Cumulative probability</a:t>
            </a:r>
            <a:r>
              <a:rPr lang="en-US" sz="2600"/>
              <a:t> is </a:t>
            </a:r>
            <a:br>
              <a:rPr lang="en-US" sz="2600"/>
            </a:br>
            <a:r>
              <a:rPr lang="en-US" sz="2600"/>
              <a:t>Prob(X </a:t>
            </a:r>
            <a:r>
              <a:rPr lang="en-US" sz="2600" u="sng"/>
              <a:t>&lt;</a:t>
            </a:r>
            <a:r>
              <a:rPr lang="en-US" sz="2600"/>
              <a:t> x) for the specific </a:t>
            </a:r>
            <a:r>
              <a:rPr lang="en-US" sz="2600" smtClean="0"/>
              <a:t>x.</a:t>
            </a:r>
            <a:endParaRPr lang="en-US" sz="2600"/>
          </a:p>
          <a:p>
            <a:pPr>
              <a:lnSpc>
                <a:spcPct val="80000"/>
              </a:lnSpc>
              <a:buFont typeface="Wingdings" pitchFamily="2" charset="2"/>
              <a:buNone/>
            </a:pPr>
            <a:endParaRPr lang="en-US" sz="26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457200" y="381000"/>
            <a:ext cx="8229600" cy="1139825"/>
          </a:xfrm>
        </p:spPr>
        <p:txBody>
          <a:bodyPr/>
          <a:lstStyle/>
          <a:p>
            <a:r>
              <a:rPr lang="en-US"/>
              <a:t>Cumulative Probability</a:t>
            </a:r>
          </a:p>
        </p:txBody>
      </p:sp>
      <p:sp>
        <p:nvSpPr>
          <p:cNvPr id="214022" name="Text Box 6"/>
          <p:cNvSpPr txBox="1">
            <a:spLocks noChangeArrowheads="1"/>
          </p:cNvSpPr>
          <p:nvPr/>
        </p:nvSpPr>
        <p:spPr bwMode="auto">
          <a:xfrm>
            <a:off x="5943600" y="1905000"/>
            <a:ext cx="3048000" cy="3756025"/>
          </a:xfrm>
          <a:prstGeom prst="rect">
            <a:avLst/>
          </a:prstGeom>
          <a:noFill/>
          <a:ln w="63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2000" b="1"/>
              <a:t>Derogatory Reports</a:t>
            </a:r>
          </a:p>
          <a:p>
            <a:r>
              <a:rPr lang="en-US" sz="2000" b="1"/>
              <a:t>X     P(X=x)   P(X</a:t>
            </a:r>
            <a:r>
              <a:rPr lang="en-US" sz="2000" b="1" u="sng"/>
              <a:t>&lt;</a:t>
            </a:r>
            <a:r>
              <a:rPr lang="en-US" sz="2000" b="1"/>
              <a:t>x)</a:t>
            </a:r>
          </a:p>
          <a:p>
            <a:r>
              <a:rPr lang="en-US" sz="2000" b="1"/>
              <a:t> 1    .5100       .5100</a:t>
            </a:r>
          </a:p>
          <a:p>
            <a:r>
              <a:rPr lang="en-US" sz="2000" b="1"/>
              <a:t> 2    .2085       .7185</a:t>
            </a:r>
          </a:p>
          <a:p>
            <a:r>
              <a:rPr lang="en-US" sz="2000" b="1"/>
              <a:t> 3    .0953       .8138</a:t>
            </a:r>
          </a:p>
          <a:p>
            <a:r>
              <a:rPr lang="en-US" sz="2000" b="1"/>
              <a:t> 4    .0547       .8685</a:t>
            </a:r>
          </a:p>
          <a:p>
            <a:r>
              <a:rPr lang="en-US" sz="2000" b="1"/>
              <a:t> 5    .0430       .9115</a:t>
            </a:r>
          </a:p>
          <a:p>
            <a:r>
              <a:rPr lang="en-US" sz="2000" b="1"/>
              <a:t> 6    .0226       .9341</a:t>
            </a:r>
          </a:p>
          <a:p>
            <a:r>
              <a:rPr lang="en-US" sz="2000" b="1"/>
              <a:t> 7    .0148       .9489</a:t>
            </a:r>
          </a:p>
          <a:p>
            <a:r>
              <a:rPr lang="en-US" sz="2000" b="1"/>
              <a:t> 8    .0125       .9614</a:t>
            </a:r>
          </a:p>
          <a:p>
            <a:r>
              <a:rPr lang="en-US" sz="2000" b="1"/>
              <a:t> 9    .0109       .9723</a:t>
            </a:r>
          </a:p>
          <a:p>
            <a:r>
              <a:rPr lang="en-US" sz="2000" b="1"/>
              <a:t>10   .0277     1.0000</a:t>
            </a:r>
          </a:p>
        </p:txBody>
      </p:sp>
      <p:pic>
        <p:nvPicPr>
          <p:cNvPr id="8"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2900" y="1904999"/>
            <a:ext cx="5312228" cy="3756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a:xfrm>
            <a:off x="685800" y="1371600"/>
            <a:ext cx="8229600" cy="530225"/>
          </a:xfrm>
        </p:spPr>
        <p:txBody>
          <a:bodyPr/>
          <a:lstStyle/>
          <a:p>
            <a:r>
              <a:rPr lang="en-US"/>
              <a:t>Rules for Probabilities</a:t>
            </a:r>
          </a:p>
        </p:txBody>
      </p:sp>
      <p:sp>
        <p:nvSpPr>
          <p:cNvPr id="220163" name="Rectangle 3"/>
          <p:cNvSpPr>
            <a:spLocks noGrp="1" noChangeArrowheads="1"/>
          </p:cNvSpPr>
          <p:nvPr>
            <p:ph idx="1"/>
          </p:nvPr>
        </p:nvSpPr>
        <p:spPr>
          <a:xfrm>
            <a:off x="1219200" y="2286000"/>
            <a:ext cx="6858000" cy="3159125"/>
          </a:xfrm>
        </p:spPr>
        <p:txBody>
          <a:bodyPr/>
          <a:lstStyle/>
          <a:p>
            <a:pPr marL="571500" indent="-571500">
              <a:buFont typeface="Wingdings" pitchFamily="2" charset="2"/>
              <a:buNone/>
            </a:pPr>
            <a:r>
              <a:rPr lang="en-US"/>
              <a:t>1.   0  </a:t>
            </a:r>
            <a:r>
              <a:rPr lang="en-US" u="sng"/>
              <a:t>&lt;</a:t>
            </a:r>
            <a:r>
              <a:rPr lang="en-US"/>
              <a:t> P(x) </a:t>
            </a:r>
            <a:r>
              <a:rPr lang="en-US" u="sng"/>
              <a:t>&lt;</a:t>
            </a:r>
            <a:r>
              <a:rPr lang="en-US"/>
              <a:t> 1  (Valid probabilities)</a:t>
            </a:r>
          </a:p>
          <a:p>
            <a:pPr marL="571500" indent="-571500">
              <a:buFont typeface="Wingdings" pitchFamily="2" charset="2"/>
              <a:buNone/>
            </a:pPr>
            <a:endParaRPr lang="en-US"/>
          </a:p>
          <a:p>
            <a:pPr marL="571500" indent="-571500">
              <a:buFont typeface="Wingdings" pitchFamily="2" charset="2"/>
              <a:buNone/>
            </a:pPr>
            <a:r>
              <a:rPr lang="en-US"/>
              <a:t>2.</a:t>
            </a:r>
          </a:p>
          <a:p>
            <a:pPr marL="571500" indent="-571500">
              <a:buFont typeface="Wingdings" pitchFamily="2" charset="2"/>
              <a:buNone/>
            </a:pPr>
            <a:endParaRPr lang="en-US"/>
          </a:p>
          <a:p>
            <a:pPr marL="571500" indent="-571500">
              <a:buFont typeface="Wingdings" pitchFamily="2" charset="2"/>
              <a:buNone/>
            </a:pPr>
            <a:r>
              <a:rPr lang="en-US"/>
              <a:t>3.   For different values of x, say A and</a:t>
            </a:r>
          </a:p>
          <a:p>
            <a:pPr marL="571500" indent="-571500">
              <a:buFont typeface="Wingdings" pitchFamily="2" charset="2"/>
              <a:buNone/>
            </a:pPr>
            <a:r>
              <a:rPr lang="en-US"/>
              <a:t>      B, Prob(X=A </a:t>
            </a:r>
            <a:r>
              <a:rPr lang="en-US" u="sng"/>
              <a:t>or</a:t>
            </a:r>
            <a:r>
              <a:rPr lang="en-US"/>
              <a:t> X=B) = P(A) + P(B)   </a:t>
            </a:r>
          </a:p>
          <a:p>
            <a:pPr marL="571500" indent="-571500">
              <a:buFont typeface="Wingdings" pitchFamily="2" charset="2"/>
              <a:buNone/>
            </a:pPr>
            <a:endParaRPr lang="en-US"/>
          </a:p>
        </p:txBody>
      </p:sp>
      <p:graphicFrame>
        <p:nvGraphicFramePr>
          <p:cNvPr id="220164" name="Object 4"/>
          <p:cNvGraphicFramePr>
            <a:graphicFrameLocks noChangeAspect="1"/>
          </p:cNvGraphicFramePr>
          <p:nvPr>
            <p:extLst>
              <p:ext uri="{D42A27DB-BD31-4B8C-83A1-F6EECF244321}">
                <p14:modId xmlns:p14="http://schemas.microsoft.com/office/powerpoint/2010/main" xmlns="" val="1026076227"/>
              </p:ext>
            </p:extLst>
          </p:nvPr>
        </p:nvGraphicFramePr>
        <p:xfrm>
          <a:off x="1752600" y="3243263"/>
          <a:ext cx="4349750" cy="719137"/>
        </p:xfrm>
        <a:graphic>
          <a:graphicData uri="http://schemas.openxmlformats.org/presentationml/2006/ole">
            <p:oleObj spid="_x0000_s220196" name="Equation" r:id="rId4" imgW="1689100" imgH="279400" progId="Equation.DSMT4">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en-US"/>
              <a:t>Probabilities</a:t>
            </a:r>
          </a:p>
        </p:txBody>
      </p:sp>
      <p:sp>
        <p:nvSpPr>
          <p:cNvPr id="226307" name="Rectangle 3"/>
          <p:cNvSpPr>
            <a:spLocks noGrp="1" noChangeArrowheads="1"/>
          </p:cNvSpPr>
          <p:nvPr>
            <p:ph idx="1"/>
          </p:nvPr>
        </p:nvSpPr>
        <p:spPr>
          <a:xfrm>
            <a:off x="3276600" y="2286000"/>
            <a:ext cx="5562600" cy="2819400"/>
          </a:xfrm>
        </p:spPr>
        <p:txBody>
          <a:bodyPr/>
          <a:lstStyle/>
          <a:p>
            <a:pPr>
              <a:buFont typeface="Wingdings" pitchFamily="2" charset="2"/>
              <a:buNone/>
            </a:pPr>
            <a:r>
              <a:rPr lang="en-US" sz="1600" b="1"/>
              <a:t>P(a </a:t>
            </a:r>
            <a:r>
              <a:rPr lang="en-US" sz="1600" b="1" u="sng"/>
              <a:t>&lt;</a:t>
            </a:r>
            <a:r>
              <a:rPr lang="en-US" sz="1600" b="1"/>
              <a:t> x </a:t>
            </a:r>
            <a:r>
              <a:rPr lang="en-US" sz="1600" b="1" u="sng"/>
              <a:t>&lt;</a:t>
            </a:r>
            <a:r>
              <a:rPr lang="en-US" sz="1600" b="1"/>
              <a:t> b) = P(a)+P(a+1)+…+P(b)</a:t>
            </a:r>
          </a:p>
          <a:p>
            <a:pPr>
              <a:buFont typeface="Wingdings" pitchFamily="2" charset="2"/>
              <a:buNone/>
            </a:pPr>
            <a:r>
              <a:rPr lang="en-US" sz="1600" b="1"/>
              <a:t>E.g., P(5 </a:t>
            </a:r>
            <a:r>
              <a:rPr lang="en-US" sz="1600" b="1" u="sng"/>
              <a:t>&lt;</a:t>
            </a:r>
            <a:r>
              <a:rPr lang="en-US" sz="1600" b="1"/>
              <a:t> Derogs </a:t>
            </a:r>
            <a:r>
              <a:rPr lang="en-US" sz="1600" b="1" u="sng"/>
              <a:t>&lt;</a:t>
            </a:r>
            <a:r>
              <a:rPr lang="en-US" sz="1600" b="1"/>
              <a:t> 8) = .0430 + .0226 + .0148 + .0125</a:t>
            </a:r>
          </a:p>
          <a:p>
            <a:pPr>
              <a:buFont typeface="Wingdings" pitchFamily="2" charset="2"/>
              <a:buNone/>
            </a:pPr>
            <a:r>
              <a:rPr lang="en-US" sz="1600" b="1"/>
              <a:t>                                       = .0929</a:t>
            </a:r>
          </a:p>
          <a:p>
            <a:endParaRPr lang="en-US" sz="1600" b="1"/>
          </a:p>
          <a:p>
            <a:pPr>
              <a:buFont typeface="Wingdings" pitchFamily="2" charset="2"/>
              <a:buNone/>
            </a:pPr>
            <a:r>
              <a:rPr lang="en-US" sz="1600" b="1"/>
              <a:t>P(a </a:t>
            </a:r>
            <a:r>
              <a:rPr lang="en-US" sz="1600" b="1" u="sng"/>
              <a:t>&lt;</a:t>
            </a:r>
            <a:r>
              <a:rPr lang="en-US" sz="1600" b="1"/>
              <a:t> x </a:t>
            </a:r>
            <a:r>
              <a:rPr lang="en-US" sz="1600" b="1" u="sng"/>
              <a:t>&lt;</a:t>
            </a:r>
            <a:r>
              <a:rPr lang="en-US" sz="1600" b="1"/>
              <a:t> b) = P(x </a:t>
            </a:r>
            <a:r>
              <a:rPr lang="en-US" sz="1600" b="1" u="sng"/>
              <a:t>&lt;</a:t>
            </a:r>
            <a:r>
              <a:rPr lang="en-US" sz="1600" b="1"/>
              <a:t> b) – P(x </a:t>
            </a:r>
            <a:r>
              <a:rPr lang="en-US" sz="1600" b="1" u="sng"/>
              <a:t>&lt;</a:t>
            </a:r>
            <a:r>
              <a:rPr lang="en-US" sz="1600" b="1"/>
              <a:t> a-1)</a:t>
            </a:r>
          </a:p>
          <a:p>
            <a:pPr>
              <a:buFont typeface="Wingdings" pitchFamily="2" charset="2"/>
              <a:buNone/>
            </a:pPr>
            <a:r>
              <a:rPr lang="en-US" sz="1600" b="1"/>
              <a:t>E.g., P(5 </a:t>
            </a:r>
            <a:r>
              <a:rPr lang="en-US" sz="1600" b="1" u="sng"/>
              <a:t>&lt;</a:t>
            </a:r>
            <a:r>
              <a:rPr lang="en-US" sz="1600" b="1"/>
              <a:t> Derogs </a:t>
            </a:r>
            <a:r>
              <a:rPr lang="en-US" sz="1600" b="1" u="sng"/>
              <a:t>&lt;</a:t>
            </a:r>
            <a:r>
              <a:rPr lang="en-US" sz="1600" b="1"/>
              <a:t> 8) = P(Derogs </a:t>
            </a:r>
            <a:r>
              <a:rPr lang="en-US" sz="1600" b="1" u="sng"/>
              <a:t>&lt;</a:t>
            </a:r>
            <a:r>
              <a:rPr lang="en-US" sz="1600" b="1"/>
              <a:t> 8) – P(Derogs </a:t>
            </a:r>
            <a:r>
              <a:rPr lang="en-US" sz="1600" b="1" u="sng"/>
              <a:t>&lt;</a:t>
            </a:r>
            <a:r>
              <a:rPr lang="en-US" sz="1600" b="1"/>
              <a:t> 4)</a:t>
            </a:r>
          </a:p>
          <a:p>
            <a:pPr>
              <a:buFont typeface="Wingdings" pitchFamily="2" charset="2"/>
              <a:buNone/>
            </a:pPr>
            <a:r>
              <a:rPr lang="en-US" sz="1600" b="1"/>
              <a:t>                                       = .9614  -  .8685</a:t>
            </a:r>
          </a:p>
          <a:p>
            <a:pPr>
              <a:buFont typeface="Wingdings" pitchFamily="2" charset="2"/>
              <a:buNone/>
            </a:pPr>
            <a:r>
              <a:rPr lang="en-US" sz="1600" b="1"/>
              <a:t>                                       = .0929</a:t>
            </a:r>
          </a:p>
        </p:txBody>
      </p:sp>
      <p:sp>
        <p:nvSpPr>
          <p:cNvPr id="226308" name="Text Box 4"/>
          <p:cNvSpPr txBox="1">
            <a:spLocks noChangeArrowheads="1"/>
          </p:cNvSpPr>
          <p:nvPr/>
        </p:nvSpPr>
        <p:spPr bwMode="auto">
          <a:xfrm>
            <a:off x="914400" y="2073275"/>
            <a:ext cx="2286000" cy="3032125"/>
          </a:xfrm>
          <a:prstGeom prst="rect">
            <a:avLst/>
          </a:prstGeom>
          <a:noFill/>
          <a:ln w="63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1600" b="1"/>
              <a:t>Derogatory Reports</a:t>
            </a:r>
          </a:p>
          <a:p>
            <a:r>
              <a:rPr lang="en-US" sz="1600" b="1"/>
              <a:t> X    P(X=x)   P(X</a:t>
            </a:r>
            <a:r>
              <a:rPr lang="en-US" sz="1600" b="1" u="sng"/>
              <a:t>&lt;</a:t>
            </a:r>
            <a:r>
              <a:rPr lang="en-US" sz="1600" b="1"/>
              <a:t>x)</a:t>
            </a:r>
          </a:p>
          <a:p>
            <a:r>
              <a:rPr lang="en-US" sz="1600" b="1"/>
              <a:t> 1    .5100       .5100</a:t>
            </a:r>
          </a:p>
          <a:p>
            <a:r>
              <a:rPr lang="en-US" sz="1600" b="1"/>
              <a:t> 2    .2085       .7185</a:t>
            </a:r>
          </a:p>
          <a:p>
            <a:r>
              <a:rPr lang="en-US" sz="1600" b="1"/>
              <a:t> 3    .0953       .8138</a:t>
            </a:r>
          </a:p>
          <a:p>
            <a:r>
              <a:rPr lang="en-US" sz="1600" b="1"/>
              <a:t> 4    .0547       .8685</a:t>
            </a:r>
          </a:p>
          <a:p>
            <a:r>
              <a:rPr lang="en-US" sz="1600" b="1"/>
              <a:t> 5    .0430       .9115</a:t>
            </a:r>
          </a:p>
          <a:p>
            <a:r>
              <a:rPr lang="en-US" sz="1600" b="1"/>
              <a:t> 6    .0226       .9341</a:t>
            </a:r>
          </a:p>
          <a:p>
            <a:r>
              <a:rPr lang="en-US" sz="1600" b="1"/>
              <a:t> 7    .0148       .9489</a:t>
            </a:r>
          </a:p>
          <a:p>
            <a:r>
              <a:rPr lang="en-US" sz="1600" b="1"/>
              <a:t> 8    .0125       .9614</a:t>
            </a:r>
          </a:p>
          <a:p>
            <a:r>
              <a:rPr lang="en-US" sz="1600" b="1"/>
              <a:t> 9    .0109       .9723</a:t>
            </a:r>
          </a:p>
          <a:p>
            <a:r>
              <a:rPr lang="en-US" sz="1600" b="1"/>
              <a:t>10   .0277     1.0000</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762000" y="1143000"/>
            <a:ext cx="8229600" cy="530225"/>
          </a:xfrm>
        </p:spPr>
        <p:txBody>
          <a:bodyPr/>
          <a:lstStyle/>
          <a:p>
            <a:r>
              <a:rPr lang="en-US"/>
              <a:t>Mean of a Random Variable</a:t>
            </a:r>
          </a:p>
        </p:txBody>
      </p:sp>
      <p:sp>
        <p:nvSpPr>
          <p:cNvPr id="227331" name="Rectangle 3"/>
          <p:cNvSpPr>
            <a:spLocks noGrp="1" noChangeArrowheads="1"/>
          </p:cNvSpPr>
          <p:nvPr>
            <p:ph idx="1"/>
          </p:nvPr>
        </p:nvSpPr>
        <p:spPr>
          <a:xfrm>
            <a:off x="381000" y="1905000"/>
            <a:ext cx="7010400" cy="4114800"/>
          </a:xfrm>
        </p:spPr>
        <p:txBody>
          <a:bodyPr/>
          <a:lstStyle/>
          <a:p>
            <a:r>
              <a:rPr lang="en-US" sz="2400"/>
              <a:t>Average outcome; outcomes weighted by probabilities (likelihood)</a:t>
            </a:r>
          </a:p>
          <a:p>
            <a:endParaRPr lang="en-US" sz="2400"/>
          </a:p>
          <a:p>
            <a:r>
              <a:rPr lang="en-US" sz="2400"/>
              <a:t>Typical value</a:t>
            </a:r>
          </a:p>
          <a:p>
            <a:r>
              <a:rPr lang="en-US" sz="2400"/>
              <a:t>Usually not equal to a value that the random variable actually takes.</a:t>
            </a:r>
          </a:p>
          <a:p>
            <a:pPr lvl="1"/>
            <a:r>
              <a:rPr lang="en-US" sz="2400"/>
              <a:t>E.g., the average family size in the U.S. is 1.4 children.</a:t>
            </a:r>
            <a:r>
              <a:rPr lang="en-US"/>
              <a:t> </a:t>
            </a:r>
          </a:p>
          <a:p>
            <a:r>
              <a:rPr lang="en-US" sz="2400">
                <a:solidFill>
                  <a:srgbClr val="FF0000"/>
                </a:solidFill>
              </a:rPr>
              <a:t>Usually denoted E[X] = </a:t>
            </a:r>
            <a:r>
              <a:rPr lang="el-GR" sz="2400">
                <a:solidFill>
                  <a:srgbClr val="FF0000"/>
                </a:solidFill>
                <a:cs typeface="Arial" charset="0"/>
              </a:rPr>
              <a:t>μ</a:t>
            </a:r>
            <a:r>
              <a:rPr lang="en-US" sz="2400">
                <a:solidFill>
                  <a:srgbClr val="FF0000"/>
                </a:solidFill>
                <a:cs typeface="Arial" charset="0"/>
              </a:rPr>
              <a:t> (mu)</a:t>
            </a:r>
            <a:r>
              <a:rPr lang="en-US"/>
              <a:t> </a:t>
            </a:r>
          </a:p>
        </p:txBody>
      </p:sp>
      <p:graphicFrame>
        <p:nvGraphicFramePr>
          <p:cNvPr id="227332" name="Object 4"/>
          <p:cNvGraphicFramePr>
            <a:graphicFrameLocks noChangeAspect="1"/>
          </p:cNvGraphicFramePr>
          <p:nvPr>
            <p:extLst>
              <p:ext uri="{D42A27DB-BD31-4B8C-83A1-F6EECF244321}">
                <p14:modId xmlns:p14="http://schemas.microsoft.com/office/powerpoint/2010/main" xmlns="" val="1798144534"/>
              </p:ext>
            </p:extLst>
          </p:nvPr>
        </p:nvGraphicFramePr>
        <p:xfrm>
          <a:off x="820738" y="2635250"/>
          <a:ext cx="5351462" cy="565150"/>
        </p:xfrm>
        <a:graphic>
          <a:graphicData uri="http://schemas.openxmlformats.org/presentationml/2006/ole">
            <p:oleObj spid="_x0000_s227367" name="Equation" r:id="rId4" imgW="2527300" imgH="266700" progId="Equation.DSMT4">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a:xfrm>
            <a:off x="381000" y="381000"/>
            <a:ext cx="8229600" cy="1139825"/>
          </a:xfrm>
        </p:spPr>
        <p:txBody>
          <a:bodyPr/>
          <a:lstStyle/>
          <a:p>
            <a:r>
              <a:rPr lang="en-US"/>
              <a:t>Expected Value</a:t>
            </a:r>
          </a:p>
        </p:txBody>
      </p:sp>
      <p:sp>
        <p:nvSpPr>
          <p:cNvPr id="228356" name="Text Box 4"/>
          <p:cNvSpPr txBox="1">
            <a:spLocks noChangeArrowheads="1"/>
          </p:cNvSpPr>
          <p:nvPr/>
        </p:nvSpPr>
        <p:spPr bwMode="auto">
          <a:xfrm>
            <a:off x="990600" y="1806575"/>
            <a:ext cx="1828800" cy="3785652"/>
          </a:xfrm>
          <a:prstGeom prst="rect">
            <a:avLst/>
          </a:prstGeom>
          <a:noFill/>
          <a:ln w="63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sz="2000" b="1" smtClean="0"/>
              <a:t> X </a:t>
            </a:r>
            <a:r>
              <a:rPr lang="en-US" sz="2000" b="1"/>
              <a:t>= Derogs</a:t>
            </a:r>
          </a:p>
          <a:p>
            <a:r>
              <a:rPr lang="en-US" sz="2000" b="1"/>
              <a:t> </a:t>
            </a:r>
            <a:r>
              <a:rPr lang="en-US" sz="2000" b="1" smtClean="0"/>
              <a:t>x   P(X=x</a:t>
            </a:r>
            <a:r>
              <a:rPr lang="en-US" sz="2000" b="1"/>
              <a:t>)</a:t>
            </a:r>
          </a:p>
          <a:p>
            <a:r>
              <a:rPr lang="en-US" sz="2000" b="1"/>
              <a:t> 1    .5100</a:t>
            </a:r>
          </a:p>
          <a:p>
            <a:r>
              <a:rPr lang="en-US" sz="2000" b="1"/>
              <a:t> 2    .2085</a:t>
            </a:r>
          </a:p>
          <a:p>
            <a:r>
              <a:rPr lang="en-US" sz="2000" b="1"/>
              <a:t> 3    .0953</a:t>
            </a:r>
          </a:p>
          <a:p>
            <a:r>
              <a:rPr lang="en-US" sz="2000" b="1"/>
              <a:t> 4    .0547</a:t>
            </a:r>
          </a:p>
          <a:p>
            <a:r>
              <a:rPr lang="en-US" sz="2000" b="1"/>
              <a:t> 5    .0430</a:t>
            </a:r>
          </a:p>
          <a:p>
            <a:r>
              <a:rPr lang="en-US" sz="2000" b="1"/>
              <a:t> 6    .0226</a:t>
            </a:r>
          </a:p>
          <a:p>
            <a:r>
              <a:rPr lang="en-US" sz="2000" b="1"/>
              <a:t> 7    .0148</a:t>
            </a:r>
          </a:p>
          <a:p>
            <a:r>
              <a:rPr lang="en-US" sz="2000" b="1"/>
              <a:t> 8    .0125</a:t>
            </a:r>
          </a:p>
          <a:p>
            <a:r>
              <a:rPr lang="en-US" sz="2000" b="1"/>
              <a:t> 9    .0109</a:t>
            </a:r>
          </a:p>
          <a:p>
            <a:r>
              <a:rPr lang="en-US" sz="2000" b="1"/>
              <a:t>10   .0277</a:t>
            </a:r>
          </a:p>
        </p:txBody>
      </p:sp>
      <p:sp>
        <p:nvSpPr>
          <p:cNvPr id="228357" name="Text Box 5"/>
          <p:cNvSpPr txBox="1">
            <a:spLocks noChangeArrowheads="1"/>
          </p:cNvSpPr>
          <p:nvPr/>
        </p:nvSpPr>
        <p:spPr bwMode="auto">
          <a:xfrm>
            <a:off x="1447800" y="5915781"/>
            <a:ext cx="69342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dirty="0"/>
              <a:t>E[X] = 1(.5100) + 2(.2085) + 3(.0953) + … + 10(.0277)  = 2.3610</a:t>
            </a:r>
          </a:p>
        </p:txBody>
      </p:sp>
      <p:pic>
        <p:nvPicPr>
          <p:cNvPr id="10"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137354" y="1749751"/>
            <a:ext cx="5397046" cy="3715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Line 8"/>
          <p:cNvSpPr>
            <a:spLocks noChangeShapeType="1"/>
          </p:cNvSpPr>
          <p:nvPr/>
        </p:nvSpPr>
        <p:spPr bwMode="auto">
          <a:xfrm flipV="1">
            <a:off x="4572000" y="5027420"/>
            <a:ext cx="0" cy="3810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 name="Text Box 9"/>
          <p:cNvSpPr txBox="1">
            <a:spLocks noChangeArrowheads="1"/>
          </p:cNvSpPr>
          <p:nvPr/>
        </p:nvSpPr>
        <p:spPr bwMode="auto">
          <a:xfrm>
            <a:off x="4078288" y="5561888"/>
            <a:ext cx="1484312"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l-GR" b="1" dirty="0">
                <a:cs typeface="Arial" charset="0"/>
              </a:rPr>
              <a:t>μ</a:t>
            </a:r>
            <a:r>
              <a:rPr lang="en-US" b="1" dirty="0">
                <a:cs typeface="Arial" charset="0"/>
              </a:rPr>
              <a:t>=2.361</a:t>
            </a:r>
            <a:endParaRPr lang="el-GR" b="1" dirty="0">
              <a:cs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a:xfrm>
            <a:off x="1981200" y="457200"/>
            <a:ext cx="7010400" cy="1527175"/>
          </a:xfrm>
        </p:spPr>
        <p:txBody>
          <a:bodyPr/>
          <a:lstStyle/>
          <a:p>
            <a:r>
              <a:rPr lang="en-US" sz="2800"/>
              <a:t>Expected Payoffs are Expected Values of Random Variables</a:t>
            </a:r>
          </a:p>
        </p:txBody>
      </p:sp>
      <p:sp>
        <p:nvSpPr>
          <p:cNvPr id="230403" name="Rectangle 3"/>
          <p:cNvSpPr>
            <a:spLocks noGrp="1" noChangeArrowheads="1"/>
          </p:cNvSpPr>
          <p:nvPr>
            <p:ph idx="1"/>
          </p:nvPr>
        </p:nvSpPr>
        <p:spPr>
          <a:xfrm>
            <a:off x="3352800" y="2952750"/>
            <a:ext cx="5410200" cy="2971800"/>
          </a:xfrm>
        </p:spPr>
        <p:txBody>
          <a:bodyPr/>
          <a:lstStyle/>
          <a:p>
            <a:pPr>
              <a:lnSpc>
                <a:spcPct val="90000"/>
              </a:lnSpc>
            </a:pPr>
            <a:r>
              <a:rPr lang="en-US" sz="2000"/>
              <a:t>Bet $1 on a </a:t>
            </a:r>
            <a:r>
              <a:rPr lang="en-US" sz="2000" smtClean="0"/>
              <a:t>number</a:t>
            </a:r>
            <a:endParaRPr lang="en-US" sz="2000"/>
          </a:p>
          <a:p>
            <a:pPr>
              <a:lnSpc>
                <a:spcPct val="90000"/>
              </a:lnSpc>
            </a:pPr>
            <a:r>
              <a:rPr lang="en-US" sz="2000"/>
              <a:t>If it comes up, win $35.  If not, lose the $1</a:t>
            </a:r>
          </a:p>
          <a:p>
            <a:pPr>
              <a:lnSpc>
                <a:spcPct val="90000"/>
              </a:lnSpc>
            </a:pPr>
            <a:r>
              <a:rPr lang="en-US" sz="2000" b="1">
                <a:solidFill>
                  <a:srgbClr val="0000FF"/>
                </a:solidFill>
              </a:rPr>
              <a:t>The amount won is the random variable</a:t>
            </a:r>
            <a:r>
              <a:rPr lang="en-US" sz="2000"/>
              <a:t>:</a:t>
            </a:r>
          </a:p>
          <a:p>
            <a:pPr>
              <a:lnSpc>
                <a:spcPct val="90000"/>
              </a:lnSpc>
              <a:buFont typeface="Wingdings" pitchFamily="2" charset="2"/>
              <a:buNone/>
            </a:pPr>
            <a:r>
              <a:rPr lang="en-US" sz="2000"/>
              <a:t>      </a:t>
            </a:r>
            <a:r>
              <a:rPr lang="en-US" sz="2000" b="1">
                <a:solidFill>
                  <a:srgbClr val="0000FF"/>
                </a:solidFill>
              </a:rPr>
              <a:t>Win</a:t>
            </a:r>
            <a:r>
              <a:rPr lang="en-US" sz="2000"/>
              <a:t> =    -1     P(-1)    = 37/38</a:t>
            </a:r>
          </a:p>
          <a:p>
            <a:pPr>
              <a:lnSpc>
                <a:spcPct val="90000"/>
              </a:lnSpc>
              <a:buFont typeface="Wingdings" pitchFamily="2" charset="2"/>
              <a:buNone/>
            </a:pPr>
            <a:r>
              <a:rPr lang="en-US" sz="2000"/>
              <a:t>                +35     P(+35)  = 1/38</a:t>
            </a:r>
          </a:p>
          <a:p>
            <a:pPr>
              <a:lnSpc>
                <a:spcPct val="90000"/>
              </a:lnSpc>
            </a:pPr>
            <a:r>
              <a:rPr lang="en-US" sz="2000" b="1">
                <a:solidFill>
                  <a:srgbClr val="0000FF"/>
                </a:solidFill>
              </a:rPr>
              <a:t>E[Win]</a:t>
            </a:r>
            <a:r>
              <a:rPr lang="en-US" sz="2000"/>
              <a:t> = (-1)(37/38) + (+35)(1/38)</a:t>
            </a:r>
          </a:p>
          <a:p>
            <a:pPr>
              <a:lnSpc>
                <a:spcPct val="90000"/>
              </a:lnSpc>
              <a:buFont typeface="Wingdings" pitchFamily="2" charset="2"/>
              <a:buNone/>
            </a:pPr>
            <a:r>
              <a:rPr lang="en-US" sz="2000"/>
              <a:t>                 = -0.053</a:t>
            </a:r>
          </a:p>
          <a:p>
            <a:pPr>
              <a:lnSpc>
                <a:spcPct val="90000"/>
              </a:lnSpc>
              <a:buFont typeface="Wingdings" pitchFamily="2" charset="2"/>
              <a:buNone/>
            </a:pPr>
            <a:r>
              <a:rPr lang="en-US" sz="2000"/>
              <a:t>                 = -5.3 </a:t>
            </a:r>
            <a:r>
              <a:rPr lang="en-US" sz="2000" smtClean="0"/>
              <a:t>cents (familiar).</a:t>
            </a:r>
            <a:endParaRPr lang="en-US" sz="2000"/>
          </a:p>
        </p:txBody>
      </p:sp>
      <p:pic>
        <p:nvPicPr>
          <p:cNvPr id="230404" name="Picture 4" descr="american_roulette_whell_diagram"/>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981200"/>
            <a:ext cx="2819400" cy="2819400"/>
          </a:xfrm>
          <a:prstGeom prst="rect">
            <a:avLst/>
          </a:prstGeom>
          <a:noFill/>
          <a:extLst>
            <a:ext uri="{909E8E84-426E-40DD-AFC4-6F175D3DCCD1}">
              <a14:hiddenFill xmlns:a14="http://schemas.microsoft.com/office/drawing/2010/main" xmlns="">
                <a:solidFill>
                  <a:srgbClr val="FFFFFF"/>
                </a:solidFill>
              </a14:hiddenFill>
            </a:ext>
          </a:extLst>
        </p:spPr>
      </p:pic>
      <p:sp>
        <p:nvSpPr>
          <p:cNvPr id="230405" name="Line 5"/>
          <p:cNvSpPr>
            <a:spLocks noChangeShapeType="1"/>
          </p:cNvSpPr>
          <p:nvPr/>
        </p:nvSpPr>
        <p:spPr bwMode="auto">
          <a:xfrm>
            <a:off x="1857375" y="16764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30406" name="Line 6"/>
          <p:cNvSpPr>
            <a:spLocks noChangeShapeType="1"/>
          </p:cNvSpPr>
          <p:nvPr/>
        </p:nvSpPr>
        <p:spPr bwMode="auto">
          <a:xfrm>
            <a:off x="1857375" y="4724400"/>
            <a:ext cx="0" cy="381000"/>
          </a:xfrm>
          <a:prstGeom prst="line">
            <a:avLst/>
          </a:prstGeom>
          <a:noFill/>
          <a:ln w="38100">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30407" name="Text Box 7"/>
          <p:cNvSpPr txBox="1">
            <a:spLocks noChangeArrowheads="1"/>
          </p:cNvSpPr>
          <p:nvPr/>
        </p:nvSpPr>
        <p:spPr bwMode="auto">
          <a:xfrm>
            <a:off x="914400" y="5181600"/>
            <a:ext cx="2209800" cy="74295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400" b="1">
                <a:solidFill>
                  <a:srgbClr val="FF0000"/>
                </a:solidFill>
              </a:rPr>
              <a:t>18 Red numbers</a:t>
            </a:r>
            <a:r>
              <a:rPr lang="en-US" sz="1400" b="1">
                <a:solidFill>
                  <a:schemeClr val="tx2"/>
                </a:solidFill>
              </a:rPr>
              <a:t>             </a:t>
            </a:r>
            <a:r>
              <a:rPr lang="en-US" sz="1400" b="1"/>
              <a:t>18 Black numbers               </a:t>
            </a:r>
            <a:r>
              <a:rPr lang="en-US" sz="1400" b="1">
                <a:solidFill>
                  <a:srgbClr val="009900"/>
                </a:solidFill>
              </a:rPr>
              <a:t>2 Green numbers (0,00)</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xfrm>
            <a:off x="419100" y="533400"/>
            <a:ext cx="8229600" cy="1139825"/>
          </a:xfrm>
        </p:spPr>
        <p:txBody>
          <a:bodyPr/>
          <a:lstStyle/>
          <a:p>
            <a:r>
              <a:rPr lang="en-US"/>
              <a:t>Buy a Product Warranty?</a:t>
            </a:r>
          </a:p>
        </p:txBody>
      </p:sp>
      <p:pic>
        <p:nvPicPr>
          <p:cNvPr id="28365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 y="2057400"/>
            <a:ext cx="7696200" cy="1566863"/>
          </a:xfrm>
          <a:prstGeom prst="rect">
            <a:avLst/>
          </a:prstGeom>
          <a:noFill/>
          <a:extLst>
            <a:ext uri="{909E8E84-426E-40DD-AFC4-6F175D3DCCD1}">
              <a14:hiddenFill xmlns:a14="http://schemas.microsoft.com/office/drawing/2010/main" xmlns="">
                <a:solidFill>
                  <a:srgbClr val="FFFFFF"/>
                </a:solidFill>
              </a14:hiddenFill>
            </a:ext>
          </a:extLst>
        </p:spPr>
      </p:pic>
      <p:sp>
        <p:nvSpPr>
          <p:cNvPr id="283653" name="Text Box 5"/>
          <p:cNvSpPr txBox="1">
            <a:spLocks noChangeArrowheads="1"/>
          </p:cNvSpPr>
          <p:nvPr/>
        </p:nvSpPr>
        <p:spPr bwMode="auto">
          <a:xfrm>
            <a:off x="685800" y="4038600"/>
            <a:ext cx="8229600" cy="1892826"/>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Should you buy a $20 replacement warranty on a $47.99 appliance?</a:t>
            </a:r>
          </a:p>
          <a:p>
            <a:pPr>
              <a:spcBef>
                <a:spcPct val="50000"/>
              </a:spcBef>
            </a:pPr>
            <a:r>
              <a:rPr lang="en-US" b="1"/>
              <a:t>What are the considerations?</a:t>
            </a:r>
          </a:p>
          <a:p>
            <a:pPr>
              <a:spcBef>
                <a:spcPct val="50000"/>
              </a:spcBef>
            </a:pPr>
            <a:r>
              <a:rPr lang="en-US" b="1"/>
              <a:t>   Probability of product failure = P (?)</a:t>
            </a:r>
            <a:br>
              <a:rPr lang="en-US" b="1"/>
            </a:br>
            <a:r>
              <a:rPr lang="en-US" b="1"/>
              <a:t>   </a:t>
            </a:r>
            <a:r>
              <a:rPr lang="en-US" b="1">
                <a:solidFill>
                  <a:srgbClr val="0000FF"/>
                </a:solidFill>
              </a:rPr>
              <a:t>Expected value of the insurance</a:t>
            </a:r>
            <a:r>
              <a:rPr lang="en-US" b="1"/>
              <a:t> = -$20  +  P*$47.99 &lt; 0 if P &lt; 20/47.99</a:t>
            </a:r>
            <a:r>
              <a:rPr lang="en-US" b="1" smtClean="0"/>
              <a:t>.</a:t>
            </a:r>
          </a:p>
          <a:p>
            <a:pPr>
              <a:spcBef>
                <a:spcPct val="50000"/>
              </a:spcBef>
            </a:pPr>
            <a:r>
              <a:rPr lang="en-US" b="1" smtClean="0"/>
              <a:t> </a:t>
            </a:r>
            <a:r>
              <a:rPr lang="en-US" b="1" smtClean="0"/>
              <a:t>  Expected value of the warranty is negative if P &lt; 0.42.</a:t>
            </a:r>
            <a:endParaRPr lang="en-US" b="1"/>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39825"/>
          </a:xfrm>
        </p:spPr>
        <p:txBody>
          <a:bodyPr/>
          <a:lstStyle/>
          <a:p>
            <a:r>
              <a:rPr lang="en-US" smtClean="0"/>
              <a:t>Median of a Random Variable</a:t>
            </a:r>
            <a:endParaRPr lang="en-US"/>
          </a:p>
        </p:txBody>
      </p:sp>
      <p:sp>
        <p:nvSpPr>
          <p:cNvPr id="3" name="TextBox 2"/>
          <p:cNvSpPr txBox="1"/>
          <p:nvPr/>
        </p:nvSpPr>
        <p:spPr>
          <a:xfrm>
            <a:off x="1752600" y="1677823"/>
            <a:ext cx="6248400" cy="830997"/>
          </a:xfrm>
          <a:prstGeom prst="rect">
            <a:avLst/>
          </a:prstGeom>
          <a:noFill/>
        </p:spPr>
        <p:txBody>
          <a:bodyPr wrap="square" rtlCol="0">
            <a:spAutoFit/>
          </a:bodyPr>
          <a:lstStyle/>
          <a:p>
            <a:r>
              <a:rPr lang="en-US" sz="1600" b="1" smtClean="0"/>
              <a:t>The median of X is the value x such that Prob(X </a:t>
            </a:r>
            <a:r>
              <a:rPr lang="en-US" sz="1600" b="1" u="sng" smtClean="0"/>
              <a:t>&lt;</a:t>
            </a:r>
            <a:r>
              <a:rPr lang="en-US" sz="1600" b="1" smtClean="0"/>
              <a:t> x) = .5.</a:t>
            </a:r>
          </a:p>
          <a:p>
            <a:r>
              <a:rPr lang="en-US" sz="1600" b="1" smtClean="0"/>
              <a:t>For a continuous variable, we will find this using calculus.</a:t>
            </a:r>
          </a:p>
          <a:p>
            <a:r>
              <a:rPr lang="en-US" sz="1600" b="1" smtClean="0"/>
              <a:t>For a discrete value, Prob(X &lt; M+1) &gt; .5 and Prob(X &lt; M-1) &lt; .5</a:t>
            </a:r>
            <a:endParaRPr lang="en-US" sz="1600" b="1"/>
          </a:p>
        </p:txBody>
      </p:sp>
      <p:pic>
        <p:nvPicPr>
          <p:cNvPr id="2467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072071" y="2667000"/>
            <a:ext cx="4599361" cy="2410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381000" y="2667000"/>
            <a:ext cx="2590800" cy="2308324"/>
          </a:xfrm>
          <a:prstGeom prst="rect">
            <a:avLst/>
          </a:prstGeom>
          <a:noFill/>
        </p:spPr>
        <p:txBody>
          <a:bodyPr wrap="square" rtlCol="0">
            <a:spAutoFit/>
          </a:bodyPr>
          <a:lstStyle/>
          <a:p>
            <a:r>
              <a:rPr lang="en-US" sz="1200" b="1" smtClean="0">
                <a:latin typeface="Courier New" pitchFamily="49" charset="0"/>
                <a:cs typeface="Courier New" pitchFamily="49" charset="0"/>
              </a:rPr>
              <a:t> X  Prob(X=x) Prob(X </a:t>
            </a:r>
            <a:r>
              <a:rPr lang="en-US" sz="1200" b="1" u="sng" smtClean="0">
                <a:latin typeface="Courier New" pitchFamily="49" charset="0"/>
                <a:cs typeface="Courier New" pitchFamily="49" charset="0"/>
              </a:rPr>
              <a:t>&lt;</a:t>
            </a:r>
            <a:r>
              <a:rPr lang="en-US" sz="1200" b="1" smtClean="0">
                <a:latin typeface="Courier New" pitchFamily="49" charset="0"/>
                <a:cs typeface="Courier New" pitchFamily="49" charset="0"/>
              </a:rPr>
              <a:t> x)</a:t>
            </a:r>
          </a:p>
          <a:p>
            <a:r>
              <a:rPr lang="en-US" sz="1200" b="1">
                <a:latin typeface="Courier New" pitchFamily="49" charset="0"/>
                <a:cs typeface="Courier New" pitchFamily="49" charset="0"/>
              </a:rPr>
              <a:t> </a:t>
            </a:r>
            <a:r>
              <a:rPr lang="en-US" sz="1200" b="1" smtClean="0">
                <a:latin typeface="Courier New" pitchFamily="49" charset="0"/>
                <a:cs typeface="Courier New" pitchFamily="49" charset="0"/>
              </a:rPr>
              <a:t>0    .0164     .0164</a:t>
            </a:r>
            <a:endParaRPr lang="en-US" sz="1200" b="1">
              <a:latin typeface="Courier New" pitchFamily="49" charset="0"/>
              <a:cs typeface="Courier New" pitchFamily="49" charset="0"/>
            </a:endParaRPr>
          </a:p>
          <a:p>
            <a:r>
              <a:rPr lang="en-US" sz="1200" b="1" smtClean="0">
                <a:latin typeface="Courier New" pitchFamily="49" charset="0"/>
                <a:cs typeface="Courier New" pitchFamily="49" charset="0"/>
              </a:rPr>
              <a:t> </a:t>
            </a:r>
            <a:r>
              <a:rPr lang="en-US" sz="1200" b="1">
                <a:latin typeface="Courier New" pitchFamily="49" charset="0"/>
                <a:cs typeface="Courier New" pitchFamily="49" charset="0"/>
              </a:rPr>
              <a:t>1    </a:t>
            </a:r>
            <a:r>
              <a:rPr lang="en-US" sz="1200" b="1" smtClean="0">
                <a:latin typeface="Courier New" pitchFamily="49" charset="0"/>
                <a:cs typeface="Courier New" pitchFamily="49" charset="0"/>
              </a:rPr>
              <a:t>.0093     .0257</a:t>
            </a:r>
            <a:endParaRPr lang="en-US" sz="1200" b="1">
              <a:latin typeface="Courier New" pitchFamily="49" charset="0"/>
              <a:cs typeface="Courier New" pitchFamily="49" charset="0"/>
            </a:endParaRPr>
          </a:p>
          <a:p>
            <a:r>
              <a:rPr lang="en-US" sz="1200" b="1" smtClean="0">
                <a:latin typeface="Courier New" pitchFamily="49" charset="0"/>
                <a:cs typeface="Courier New" pitchFamily="49" charset="0"/>
              </a:rPr>
              <a:t> </a:t>
            </a:r>
            <a:r>
              <a:rPr lang="en-US" sz="1200" b="1">
                <a:latin typeface="Courier New" pitchFamily="49" charset="0"/>
                <a:cs typeface="Courier New" pitchFamily="49" charset="0"/>
              </a:rPr>
              <a:t>2    </a:t>
            </a:r>
            <a:r>
              <a:rPr lang="en-US" sz="1200" b="1" smtClean="0">
                <a:latin typeface="Courier New" pitchFamily="49" charset="0"/>
                <a:cs typeface="Courier New" pitchFamily="49" charset="0"/>
              </a:rPr>
              <a:t>.0235     .0492</a:t>
            </a:r>
            <a:endParaRPr lang="en-US" sz="1200" b="1">
              <a:latin typeface="Courier New" pitchFamily="49" charset="0"/>
              <a:cs typeface="Courier New" pitchFamily="49" charset="0"/>
            </a:endParaRPr>
          </a:p>
          <a:p>
            <a:r>
              <a:rPr lang="en-US" sz="1200" b="1" smtClean="0">
                <a:latin typeface="Courier New" pitchFamily="49" charset="0"/>
                <a:cs typeface="Courier New" pitchFamily="49" charset="0"/>
              </a:rPr>
              <a:t> </a:t>
            </a:r>
            <a:r>
              <a:rPr lang="en-US" sz="1200" b="1">
                <a:latin typeface="Courier New" pitchFamily="49" charset="0"/>
                <a:cs typeface="Courier New" pitchFamily="49" charset="0"/>
              </a:rPr>
              <a:t>3    </a:t>
            </a:r>
            <a:r>
              <a:rPr lang="en-US" sz="1200" b="1" smtClean="0">
                <a:latin typeface="Courier New" pitchFamily="49" charset="0"/>
                <a:cs typeface="Courier New" pitchFamily="49" charset="0"/>
              </a:rPr>
              <a:t>.0429     .0921</a:t>
            </a:r>
            <a:endParaRPr lang="en-US" sz="1200" b="1">
              <a:latin typeface="Courier New" pitchFamily="49" charset="0"/>
              <a:cs typeface="Courier New" pitchFamily="49" charset="0"/>
            </a:endParaRPr>
          </a:p>
          <a:p>
            <a:r>
              <a:rPr lang="en-US" sz="1200" b="1" smtClean="0">
                <a:latin typeface="Courier New" pitchFamily="49" charset="0"/>
                <a:cs typeface="Courier New" pitchFamily="49" charset="0"/>
              </a:rPr>
              <a:t> </a:t>
            </a:r>
            <a:r>
              <a:rPr lang="en-US" sz="1200" b="1">
                <a:latin typeface="Courier New" pitchFamily="49" charset="0"/>
                <a:cs typeface="Courier New" pitchFamily="49" charset="0"/>
              </a:rPr>
              <a:t>4    </a:t>
            </a:r>
            <a:r>
              <a:rPr lang="en-US" sz="1200" b="1" smtClean="0">
                <a:latin typeface="Courier New" pitchFamily="49" charset="0"/>
                <a:cs typeface="Courier New" pitchFamily="49" charset="0"/>
              </a:rPr>
              <a:t>.0509     .1430</a:t>
            </a:r>
            <a:endParaRPr lang="en-US" sz="1200" b="1">
              <a:latin typeface="Courier New" pitchFamily="49" charset="0"/>
              <a:cs typeface="Courier New" pitchFamily="49" charset="0"/>
            </a:endParaRPr>
          </a:p>
          <a:p>
            <a:r>
              <a:rPr lang="en-US" sz="1200" b="1" smtClean="0">
                <a:latin typeface="Courier New" pitchFamily="49" charset="0"/>
                <a:cs typeface="Courier New" pitchFamily="49" charset="0"/>
              </a:rPr>
              <a:t> </a:t>
            </a:r>
            <a:r>
              <a:rPr lang="en-US" sz="1200" b="1">
                <a:latin typeface="Courier New" pitchFamily="49" charset="0"/>
                <a:cs typeface="Courier New" pitchFamily="49" charset="0"/>
              </a:rPr>
              <a:t>5    </a:t>
            </a:r>
            <a:r>
              <a:rPr lang="en-US" sz="1200" b="1" smtClean="0">
                <a:latin typeface="Courier New" pitchFamily="49" charset="0"/>
                <a:cs typeface="Courier New" pitchFamily="49" charset="0"/>
              </a:rPr>
              <a:t>.1549     .2979</a:t>
            </a:r>
            <a:endParaRPr lang="en-US" sz="1200" b="1">
              <a:latin typeface="Courier New" pitchFamily="49" charset="0"/>
              <a:cs typeface="Courier New" pitchFamily="49" charset="0"/>
            </a:endParaRPr>
          </a:p>
          <a:p>
            <a:r>
              <a:rPr lang="en-US" sz="1200" b="1" smtClean="0">
                <a:latin typeface="Courier New" pitchFamily="49" charset="0"/>
                <a:cs typeface="Courier New" pitchFamily="49" charset="0"/>
              </a:rPr>
              <a:t> </a:t>
            </a:r>
            <a:r>
              <a:rPr lang="en-US" sz="1200" b="1">
                <a:latin typeface="Courier New" pitchFamily="49" charset="0"/>
                <a:cs typeface="Courier New" pitchFamily="49" charset="0"/>
              </a:rPr>
              <a:t>6    </a:t>
            </a:r>
            <a:r>
              <a:rPr lang="en-US" sz="1200" b="1" smtClean="0">
                <a:latin typeface="Courier New" pitchFamily="49" charset="0"/>
                <a:cs typeface="Courier New" pitchFamily="49" charset="0"/>
              </a:rPr>
              <a:t>.0926     .3905  </a:t>
            </a:r>
            <a:endParaRPr lang="en-US" sz="1200" b="1">
              <a:latin typeface="Courier New" pitchFamily="49" charset="0"/>
              <a:cs typeface="Courier New" pitchFamily="49" charset="0"/>
            </a:endParaRPr>
          </a:p>
          <a:p>
            <a:r>
              <a:rPr lang="en-US" sz="1200" b="1" smtClean="0">
                <a:latin typeface="Courier New" pitchFamily="49" charset="0"/>
                <a:cs typeface="Courier New" pitchFamily="49" charset="0"/>
              </a:rPr>
              <a:t> </a:t>
            </a:r>
            <a:r>
              <a:rPr lang="en-US" sz="1200" b="1">
                <a:latin typeface="Courier New" pitchFamily="49" charset="0"/>
                <a:cs typeface="Courier New" pitchFamily="49" charset="0"/>
              </a:rPr>
              <a:t>7  </a:t>
            </a:r>
            <a:r>
              <a:rPr lang="en-US" sz="1200" b="1" smtClean="0">
                <a:latin typeface="Courier New" pitchFamily="49" charset="0"/>
                <a:cs typeface="Courier New" pitchFamily="49" charset="0"/>
              </a:rPr>
              <a:t>  </a:t>
            </a:r>
            <a:r>
              <a:rPr lang="en-US" sz="1200" b="1">
                <a:latin typeface="Courier New" pitchFamily="49" charset="0"/>
                <a:cs typeface="Courier New" pitchFamily="49" charset="0"/>
              </a:rPr>
              <a:t>.</a:t>
            </a:r>
            <a:r>
              <a:rPr lang="en-US" sz="1200" b="1" smtClean="0">
                <a:latin typeface="Courier New" pitchFamily="49" charset="0"/>
                <a:cs typeface="Courier New" pitchFamily="49" charset="0"/>
              </a:rPr>
              <a:t>1548     .5453</a:t>
            </a:r>
            <a:endParaRPr lang="en-US" sz="1200" b="1">
              <a:latin typeface="Courier New" pitchFamily="49" charset="0"/>
              <a:cs typeface="Courier New" pitchFamily="49" charset="0"/>
            </a:endParaRPr>
          </a:p>
          <a:p>
            <a:r>
              <a:rPr lang="en-US" sz="1200" b="1" smtClean="0">
                <a:latin typeface="Courier New" pitchFamily="49" charset="0"/>
                <a:cs typeface="Courier New" pitchFamily="49" charset="0"/>
              </a:rPr>
              <a:t> </a:t>
            </a:r>
            <a:r>
              <a:rPr lang="en-US" sz="1200" b="1">
                <a:latin typeface="Courier New" pitchFamily="49" charset="0"/>
                <a:cs typeface="Courier New" pitchFamily="49" charset="0"/>
              </a:rPr>
              <a:t>8   </a:t>
            </a:r>
            <a:r>
              <a:rPr lang="en-US" sz="1200" b="1" smtClean="0">
                <a:latin typeface="Courier New" pitchFamily="49" charset="0"/>
                <a:cs typeface="Courier New" pitchFamily="49" charset="0"/>
              </a:rPr>
              <a:t> </a:t>
            </a:r>
            <a:r>
              <a:rPr lang="en-US" sz="1200" b="1">
                <a:latin typeface="Courier New" pitchFamily="49" charset="0"/>
                <a:cs typeface="Courier New" pitchFamily="49" charset="0"/>
              </a:rPr>
              <a:t>.</a:t>
            </a:r>
            <a:r>
              <a:rPr lang="en-US" sz="1200" b="1" smtClean="0">
                <a:latin typeface="Courier New" pitchFamily="49" charset="0"/>
                <a:cs typeface="Courier New" pitchFamily="49" charset="0"/>
              </a:rPr>
              <a:t>2259     .7712</a:t>
            </a:r>
            <a:endParaRPr lang="en-US" sz="1200" b="1">
              <a:latin typeface="Courier New" pitchFamily="49" charset="0"/>
              <a:cs typeface="Courier New" pitchFamily="49" charset="0"/>
            </a:endParaRPr>
          </a:p>
          <a:p>
            <a:r>
              <a:rPr lang="en-US" sz="1200" b="1" smtClean="0">
                <a:latin typeface="Courier New" pitchFamily="49" charset="0"/>
                <a:cs typeface="Courier New" pitchFamily="49" charset="0"/>
              </a:rPr>
              <a:t> </a:t>
            </a:r>
            <a:r>
              <a:rPr lang="en-US" sz="1200" b="1">
                <a:latin typeface="Courier New" pitchFamily="49" charset="0"/>
                <a:cs typeface="Courier New" pitchFamily="49" charset="0"/>
              </a:rPr>
              <a:t>9   </a:t>
            </a:r>
            <a:r>
              <a:rPr lang="en-US" sz="1200" b="1" smtClean="0">
                <a:latin typeface="Courier New" pitchFamily="49" charset="0"/>
                <a:cs typeface="Courier New" pitchFamily="49" charset="0"/>
              </a:rPr>
              <a:t> </a:t>
            </a:r>
            <a:r>
              <a:rPr lang="en-US" sz="1200" b="1">
                <a:latin typeface="Courier New" pitchFamily="49" charset="0"/>
                <a:cs typeface="Courier New" pitchFamily="49" charset="0"/>
              </a:rPr>
              <a:t>.</a:t>
            </a:r>
            <a:r>
              <a:rPr lang="en-US" sz="1200" b="1" smtClean="0">
                <a:latin typeface="Courier New" pitchFamily="49" charset="0"/>
                <a:cs typeface="Courier New" pitchFamily="49" charset="0"/>
              </a:rPr>
              <a:t>1120     .8832</a:t>
            </a:r>
            <a:endParaRPr lang="en-US" sz="1200" b="1">
              <a:latin typeface="Courier New" pitchFamily="49" charset="0"/>
              <a:cs typeface="Courier New" pitchFamily="49" charset="0"/>
            </a:endParaRPr>
          </a:p>
          <a:p>
            <a:r>
              <a:rPr lang="en-US" sz="1200" b="1" smtClean="0">
                <a:latin typeface="Courier New" pitchFamily="49" charset="0"/>
                <a:cs typeface="Courier New" pitchFamily="49" charset="0"/>
              </a:rPr>
              <a:t>10    </a:t>
            </a:r>
            <a:r>
              <a:rPr lang="en-US" sz="1200" b="1">
                <a:latin typeface="Courier New" pitchFamily="49" charset="0"/>
                <a:cs typeface="Courier New" pitchFamily="49" charset="0"/>
              </a:rPr>
              <a:t>.</a:t>
            </a:r>
            <a:r>
              <a:rPr lang="en-US" sz="1200" b="1" smtClean="0">
                <a:latin typeface="Courier New" pitchFamily="49" charset="0"/>
                <a:cs typeface="Courier New" pitchFamily="49" charset="0"/>
              </a:rPr>
              <a:t>1168    1.0000</a:t>
            </a:r>
            <a:endParaRPr lang="en-US" sz="1200" b="1">
              <a:latin typeface="Courier New" pitchFamily="49" charset="0"/>
              <a:cs typeface="Courier New" pitchFamily="49" charset="0"/>
            </a:endParaRPr>
          </a:p>
        </p:txBody>
      </p:sp>
      <p:sp>
        <p:nvSpPr>
          <p:cNvPr id="6" name="TextBox 5"/>
          <p:cNvSpPr txBox="1"/>
          <p:nvPr/>
        </p:nvSpPr>
        <p:spPr>
          <a:xfrm>
            <a:off x="4363720" y="5181600"/>
            <a:ext cx="4191000" cy="338554"/>
          </a:xfrm>
          <a:prstGeom prst="rect">
            <a:avLst/>
          </a:prstGeom>
          <a:noFill/>
        </p:spPr>
        <p:txBody>
          <a:bodyPr wrap="square" rtlCol="0">
            <a:spAutoFit/>
          </a:bodyPr>
          <a:lstStyle/>
          <a:p>
            <a:r>
              <a:rPr lang="en-US" sz="1600" b="1" smtClean="0"/>
              <a:t>Health Satisfaction Sample Proportions.</a:t>
            </a:r>
            <a:endParaRPr lang="en-US" sz="1600" b="1"/>
          </a:p>
        </p:txBody>
      </p:sp>
      <p:sp>
        <p:nvSpPr>
          <p:cNvPr id="5" name="TextBox 4"/>
          <p:cNvSpPr txBox="1"/>
          <p:nvPr/>
        </p:nvSpPr>
        <p:spPr>
          <a:xfrm>
            <a:off x="2971800" y="3581400"/>
            <a:ext cx="1066800" cy="646331"/>
          </a:xfrm>
          <a:prstGeom prst="rect">
            <a:avLst/>
          </a:prstGeom>
          <a:noFill/>
        </p:spPr>
        <p:txBody>
          <a:bodyPr wrap="square" rtlCol="0">
            <a:spAutoFit/>
          </a:bodyPr>
          <a:lstStyle/>
          <a:p>
            <a:r>
              <a:rPr lang="en-US" sz="1200" b="1" smtClean="0">
                <a:latin typeface="Arial" pitchFamily="34" charset="0"/>
                <a:cs typeface="Arial" pitchFamily="34" charset="0"/>
              </a:rPr>
              <a:t>Mean (6.8)</a:t>
            </a:r>
          </a:p>
          <a:p>
            <a:r>
              <a:rPr lang="en-US" sz="1200" b="1" smtClean="0">
                <a:latin typeface="Arial" pitchFamily="34" charset="0"/>
                <a:cs typeface="Arial" pitchFamily="34" charset="0"/>
              </a:rPr>
              <a:t/>
            </a:r>
            <a:br>
              <a:rPr lang="en-US" sz="1200" b="1" smtClean="0">
                <a:latin typeface="Arial" pitchFamily="34" charset="0"/>
                <a:cs typeface="Arial" pitchFamily="34" charset="0"/>
              </a:rPr>
            </a:br>
            <a:r>
              <a:rPr lang="en-US" sz="1200" b="1" smtClean="0">
                <a:latin typeface="Arial" pitchFamily="34" charset="0"/>
                <a:cs typeface="Arial" pitchFamily="34" charset="0"/>
              </a:rPr>
              <a:t>Median (7)</a:t>
            </a:r>
          </a:p>
        </p:txBody>
      </p:sp>
      <p:cxnSp>
        <p:nvCxnSpPr>
          <p:cNvPr id="10" name="Straight Arrow Connector 9"/>
          <p:cNvCxnSpPr/>
          <p:nvPr/>
        </p:nvCxnSpPr>
        <p:spPr bwMode="auto">
          <a:xfrm flipH="1">
            <a:off x="2438400" y="3752848"/>
            <a:ext cx="609600" cy="3810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flipH="1">
            <a:off x="2423160" y="4127332"/>
            <a:ext cx="609600" cy="101768"/>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xmlns="" val="1461622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a:xfrm>
            <a:off x="1371600" y="225425"/>
            <a:ext cx="7010400" cy="1527175"/>
          </a:xfrm>
        </p:spPr>
        <p:txBody>
          <a:bodyPr/>
          <a:lstStyle/>
          <a:p>
            <a:r>
              <a:rPr lang="en-US" sz="2800"/>
              <a:t>Measuring the “Spread” </a:t>
            </a:r>
            <a:br>
              <a:rPr lang="en-US" sz="2800"/>
            </a:br>
            <a:r>
              <a:rPr lang="en-US" sz="2800"/>
              <a:t>of the Random Outcomes</a:t>
            </a:r>
          </a:p>
        </p:txBody>
      </p:sp>
      <p:sp>
        <p:nvSpPr>
          <p:cNvPr id="288772" name="Text Box 4"/>
          <p:cNvSpPr txBox="1">
            <a:spLocks noChangeArrowheads="1"/>
          </p:cNvSpPr>
          <p:nvPr/>
        </p:nvSpPr>
        <p:spPr bwMode="auto">
          <a:xfrm>
            <a:off x="6858000" y="2133600"/>
            <a:ext cx="1219200" cy="2893100"/>
          </a:xfrm>
          <a:prstGeom prst="rect">
            <a:avLst/>
          </a:prstGeom>
          <a:noFill/>
          <a:ln w="63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1400" b="1"/>
              <a:t>Derogatory</a:t>
            </a:r>
          </a:p>
          <a:p>
            <a:r>
              <a:rPr lang="en-US" sz="1400" b="1"/>
              <a:t>Reports</a:t>
            </a:r>
          </a:p>
          <a:p>
            <a:r>
              <a:rPr lang="en-US" sz="1400" b="1"/>
              <a:t>X     P(X=x)</a:t>
            </a:r>
          </a:p>
          <a:p>
            <a:r>
              <a:rPr lang="en-US" sz="1400" b="1"/>
              <a:t> 1    .5100</a:t>
            </a:r>
          </a:p>
          <a:p>
            <a:r>
              <a:rPr lang="en-US" sz="1400" b="1"/>
              <a:t> 2    .2085</a:t>
            </a:r>
          </a:p>
          <a:p>
            <a:r>
              <a:rPr lang="en-US" sz="1400" b="1"/>
              <a:t> 3    .0953</a:t>
            </a:r>
          </a:p>
          <a:p>
            <a:r>
              <a:rPr lang="en-US" sz="1400" b="1"/>
              <a:t> 4    .0547</a:t>
            </a:r>
          </a:p>
          <a:p>
            <a:r>
              <a:rPr lang="en-US" sz="1400" b="1"/>
              <a:t> 5    .0430</a:t>
            </a:r>
          </a:p>
          <a:p>
            <a:r>
              <a:rPr lang="en-US" sz="1400" b="1"/>
              <a:t> 6    .0226</a:t>
            </a:r>
          </a:p>
          <a:p>
            <a:r>
              <a:rPr lang="en-US" sz="1400" b="1"/>
              <a:t> 7    .0148</a:t>
            </a:r>
          </a:p>
          <a:p>
            <a:r>
              <a:rPr lang="en-US" sz="1400" b="1"/>
              <a:t> 8    .0125</a:t>
            </a:r>
          </a:p>
          <a:p>
            <a:r>
              <a:rPr lang="en-US" sz="1400" b="1"/>
              <a:t> 9    .0109</a:t>
            </a:r>
          </a:p>
          <a:p>
            <a:r>
              <a:rPr lang="en-US" sz="1400" b="1"/>
              <a:t>10   .0277</a:t>
            </a:r>
          </a:p>
        </p:txBody>
      </p:sp>
      <p:sp>
        <p:nvSpPr>
          <p:cNvPr id="288775" name="Text Box 7"/>
          <p:cNvSpPr txBox="1">
            <a:spLocks noChangeArrowheads="1"/>
          </p:cNvSpPr>
          <p:nvPr/>
        </p:nvSpPr>
        <p:spPr bwMode="auto">
          <a:xfrm>
            <a:off x="2325688" y="5500688"/>
            <a:ext cx="1484312"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l-GR" b="1">
                <a:cs typeface="Arial" charset="0"/>
              </a:rPr>
              <a:t>μ</a:t>
            </a:r>
            <a:r>
              <a:rPr lang="en-US" b="1">
                <a:cs typeface="Arial" charset="0"/>
              </a:rPr>
              <a:t>=2.361</a:t>
            </a:r>
            <a:endParaRPr lang="el-GR" b="1">
              <a:cs typeface="Arial" charset="0"/>
            </a:endParaRPr>
          </a:p>
        </p:txBody>
      </p:sp>
      <p:sp>
        <p:nvSpPr>
          <p:cNvPr id="288776" name="Line 8"/>
          <p:cNvSpPr>
            <a:spLocks noChangeShapeType="1"/>
          </p:cNvSpPr>
          <p:nvPr/>
        </p:nvSpPr>
        <p:spPr bwMode="auto">
          <a:xfrm>
            <a:off x="1981200" y="6019800"/>
            <a:ext cx="3505200" cy="0"/>
          </a:xfrm>
          <a:prstGeom prst="line">
            <a:avLst/>
          </a:prstGeom>
          <a:noFill/>
          <a:ln w="57150">
            <a:solidFill>
              <a:schemeClr val="tx1"/>
            </a:solidFill>
            <a:prstDash val="dash"/>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8777" name="Text Box 9"/>
          <p:cNvSpPr txBox="1">
            <a:spLocks noChangeArrowheads="1"/>
          </p:cNvSpPr>
          <p:nvPr/>
        </p:nvSpPr>
        <p:spPr bwMode="auto">
          <a:xfrm>
            <a:off x="6629400" y="5181600"/>
            <a:ext cx="2209800" cy="1190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solidFill>
                  <a:srgbClr val="FF0000"/>
                </a:solidFill>
              </a:rPr>
              <a:t>The range is 1 to 10, but values outside 1 to 5 are rather unlikely.</a:t>
            </a:r>
          </a:p>
        </p:txBody>
      </p:sp>
      <p:pic>
        <p:nvPicPr>
          <p:cNvPr id="12"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11477" y="1828800"/>
            <a:ext cx="5397046" cy="3715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Line 6"/>
          <p:cNvSpPr>
            <a:spLocks noChangeShapeType="1"/>
          </p:cNvSpPr>
          <p:nvPr/>
        </p:nvSpPr>
        <p:spPr bwMode="auto">
          <a:xfrm flipV="1">
            <a:off x="2590800" y="5105400"/>
            <a:ext cx="0" cy="3810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lstStyle/>
          <a:p>
            <a:r>
              <a:rPr lang="en-US"/>
              <a:t>Variance</a:t>
            </a:r>
          </a:p>
        </p:txBody>
      </p:sp>
      <p:sp>
        <p:nvSpPr>
          <p:cNvPr id="231427" name="Rectangle 3"/>
          <p:cNvSpPr>
            <a:spLocks noGrp="1" noChangeArrowheads="1"/>
          </p:cNvSpPr>
          <p:nvPr>
            <p:ph type="body" sz="half" idx="1"/>
          </p:nvPr>
        </p:nvSpPr>
        <p:spPr>
          <a:xfrm>
            <a:off x="609600" y="1752600"/>
            <a:ext cx="7239000" cy="4114800"/>
          </a:xfrm>
        </p:spPr>
        <p:txBody>
          <a:bodyPr/>
          <a:lstStyle/>
          <a:p>
            <a:r>
              <a:rPr lang="en-US" sz="2800"/>
              <a:t>Variance = E[X – </a:t>
            </a:r>
            <a:r>
              <a:rPr lang="el-GR" sz="2800">
                <a:cs typeface="Arial" charset="0"/>
              </a:rPr>
              <a:t>μ</a:t>
            </a:r>
            <a:r>
              <a:rPr lang="en-US" sz="2800">
                <a:cs typeface="Arial" charset="0"/>
              </a:rPr>
              <a:t>]</a:t>
            </a:r>
            <a:r>
              <a:rPr lang="en-US" sz="2800" baseline="30000">
                <a:cs typeface="Arial" charset="0"/>
              </a:rPr>
              <a:t>2</a:t>
            </a:r>
            <a:r>
              <a:rPr lang="en-US" sz="2800">
                <a:cs typeface="Arial" charset="0"/>
              </a:rPr>
              <a:t>  =  </a:t>
            </a:r>
            <a:r>
              <a:rPr lang="el-GR" sz="2800">
                <a:cs typeface="Arial" charset="0"/>
              </a:rPr>
              <a:t>σ</a:t>
            </a:r>
            <a:r>
              <a:rPr lang="en-US" sz="2800" baseline="30000">
                <a:cs typeface="Arial" charset="0"/>
              </a:rPr>
              <a:t>2</a:t>
            </a:r>
            <a:r>
              <a:rPr lang="en-US" sz="2800">
                <a:cs typeface="Arial" charset="0"/>
              </a:rPr>
              <a:t> (sigma</a:t>
            </a:r>
            <a:r>
              <a:rPr lang="en-US" sz="2800" baseline="30000">
                <a:cs typeface="Arial" charset="0"/>
              </a:rPr>
              <a:t>2</a:t>
            </a:r>
            <a:r>
              <a:rPr lang="en-US" sz="2800">
                <a:cs typeface="Arial" charset="0"/>
              </a:rPr>
              <a:t>)</a:t>
            </a:r>
            <a:endParaRPr lang="el-GR" sz="2800">
              <a:cs typeface="Arial" charset="0"/>
            </a:endParaRPr>
          </a:p>
          <a:p>
            <a:r>
              <a:rPr lang="en-US" sz="2800" smtClean="0">
                <a:cs typeface="Arial" charset="0"/>
              </a:rPr>
              <a:t>Compute</a:t>
            </a:r>
            <a:endParaRPr lang="en-US" sz="2800">
              <a:cs typeface="Arial" charset="0"/>
            </a:endParaRPr>
          </a:p>
          <a:p>
            <a:r>
              <a:rPr lang="en-US" sz="2800">
                <a:cs typeface="Arial" charset="0"/>
              </a:rPr>
              <a:t>The square root is usually more useful.</a:t>
            </a:r>
          </a:p>
          <a:p>
            <a:pPr lvl="1"/>
            <a:r>
              <a:rPr lang="en-US" sz="2600">
                <a:cs typeface="Arial" charset="0"/>
              </a:rPr>
              <a:t>Standard deviation = </a:t>
            </a:r>
            <a:r>
              <a:rPr lang="el-GR" sz="2600">
                <a:cs typeface="Arial" charset="0"/>
              </a:rPr>
              <a:t>σ</a:t>
            </a:r>
            <a:endParaRPr lang="en-US" sz="2600">
              <a:cs typeface="Arial" charset="0"/>
            </a:endParaRPr>
          </a:p>
          <a:p>
            <a:pPr lvl="1"/>
            <a:r>
              <a:rPr lang="en-US" sz="2600">
                <a:cs typeface="Arial" charset="0"/>
              </a:rPr>
              <a:t>Compute </a:t>
            </a:r>
          </a:p>
        </p:txBody>
      </p:sp>
      <p:graphicFrame>
        <p:nvGraphicFramePr>
          <p:cNvPr id="231431" name="Object 7"/>
          <p:cNvGraphicFramePr>
            <a:graphicFrameLocks noChangeAspect="1"/>
          </p:cNvGraphicFramePr>
          <p:nvPr>
            <p:extLst>
              <p:ext uri="{D42A27DB-BD31-4B8C-83A1-F6EECF244321}">
                <p14:modId xmlns:p14="http://schemas.microsoft.com/office/powerpoint/2010/main" xmlns="" val="878970164"/>
              </p:ext>
            </p:extLst>
          </p:nvPr>
        </p:nvGraphicFramePr>
        <p:xfrm>
          <a:off x="2562225" y="2209800"/>
          <a:ext cx="4829175" cy="611188"/>
        </p:xfrm>
        <a:graphic>
          <a:graphicData uri="http://schemas.openxmlformats.org/presentationml/2006/ole">
            <p:oleObj spid="_x0000_s231498" name="Equation" r:id="rId4" imgW="2108200" imgH="266700" progId="Equation.DSMT4">
              <p:embed/>
            </p:oleObj>
          </a:graphicData>
        </a:graphic>
      </p:graphicFrame>
      <p:graphicFrame>
        <p:nvGraphicFramePr>
          <p:cNvPr id="231434" name="Object 10"/>
          <p:cNvGraphicFramePr>
            <a:graphicFrameLocks noChangeAspect="1"/>
          </p:cNvGraphicFramePr>
          <p:nvPr>
            <p:extLst>
              <p:ext uri="{D42A27DB-BD31-4B8C-83A1-F6EECF244321}">
                <p14:modId xmlns:p14="http://schemas.microsoft.com/office/powerpoint/2010/main" xmlns="" val="2417769814"/>
              </p:ext>
            </p:extLst>
          </p:nvPr>
        </p:nvGraphicFramePr>
        <p:xfrm>
          <a:off x="2895600" y="3733800"/>
          <a:ext cx="4205288" cy="1350963"/>
        </p:xfrm>
        <a:graphic>
          <a:graphicData uri="http://schemas.openxmlformats.org/presentationml/2006/ole">
            <p:oleObj spid="_x0000_s231499" name="Equation" r:id="rId5" imgW="2133600" imgH="685800" progId="Equation.DSMT4">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457200" y="457200"/>
            <a:ext cx="8229600" cy="1139825"/>
          </a:xfrm>
        </p:spPr>
        <p:txBody>
          <a:bodyPr/>
          <a:lstStyle/>
          <a:p>
            <a:r>
              <a:rPr lang="en-US"/>
              <a:t>Variance Computation</a:t>
            </a:r>
          </a:p>
        </p:txBody>
      </p:sp>
      <p:sp>
        <p:nvSpPr>
          <p:cNvPr id="233476" name="Text Box 4"/>
          <p:cNvSpPr txBox="1">
            <a:spLocks noChangeArrowheads="1"/>
          </p:cNvSpPr>
          <p:nvPr/>
        </p:nvSpPr>
        <p:spPr bwMode="auto">
          <a:xfrm>
            <a:off x="838200" y="1730375"/>
            <a:ext cx="5791200" cy="4060825"/>
          </a:xfrm>
          <a:prstGeom prst="rect">
            <a:avLst/>
          </a:prstGeom>
          <a:noFill/>
          <a:ln w="63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r>
              <a:rPr lang="en-US" sz="2000" b="1"/>
              <a:t>X = Derogatory Reports. </a:t>
            </a:r>
            <a:r>
              <a:rPr lang="el-GR" sz="2000" b="1"/>
              <a:t>μ</a:t>
            </a:r>
            <a:r>
              <a:rPr lang="en-US" sz="2000" b="1"/>
              <a:t> = 2.361</a:t>
            </a:r>
          </a:p>
          <a:p>
            <a:r>
              <a:rPr lang="en-US" sz="2000" b="1" smtClean="0"/>
              <a:t> x   </a:t>
            </a:r>
            <a:r>
              <a:rPr lang="en-US" sz="2000" b="1"/>
              <a:t>P(X=x)    </a:t>
            </a:r>
            <a:r>
              <a:rPr lang="en-US" sz="2000" b="1" smtClean="0"/>
              <a:t>  x-</a:t>
            </a:r>
            <a:r>
              <a:rPr lang="el-GR" sz="2000" b="1">
                <a:cs typeface="Arial" charset="0"/>
              </a:rPr>
              <a:t>μ</a:t>
            </a:r>
            <a:r>
              <a:rPr lang="en-US" sz="2000" b="1">
                <a:cs typeface="Arial" charset="0"/>
              </a:rPr>
              <a:t>          </a:t>
            </a:r>
            <a:r>
              <a:rPr lang="en-US" sz="2000" b="1" smtClean="0">
                <a:cs typeface="Arial" charset="0"/>
              </a:rPr>
              <a:t>(x- </a:t>
            </a:r>
            <a:r>
              <a:rPr lang="el-GR" sz="2000" b="1"/>
              <a:t>μ</a:t>
            </a:r>
            <a:r>
              <a:rPr lang="en-US" sz="2000" b="1"/>
              <a:t>)</a:t>
            </a:r>
            <a:r>
              <a:rPr lang="en-US" sz="2000" b="1" baseline="30000"/>
              <a:t>2</a:t>
            </a:r>
            <a:r>
              <a:rPr lang="en-US" sz="2000" b="1"/>
              <a:t>   </a:t>
            </a:r>
            <a:r>
              <a:rPr lang="en-US" sz="2000" b="1" smtClean="0"/>
              <a:t> P(X=x)(x-</a:t>
            </a:r>
            <a:r>
              <a:rPr lang="el-GR" sz="2000" b="1" smtClean="0"/>
              <a:t>μ</a:t>
            </a:r>
            <a:r>
              <a:rPr lang="en-US" sz="2000" b="1"/>
              <a:t>)</a:t>
            </a:r>
            <a:r>
              <a:rPr lang="en-US" sz="2000" b="1" baseline="30000"/>
              <a:t>2</a:t>
            </a:r>
            <a:r>
              <a:rPr lang="en-US"/>
              <a:t> </a:t>
            </a:r>
            <a:endParaRPr lang="el-GR" sz="2000" b="1">
              <a:cs typeface="Arial" charset="0"/>
            </a:endParaRPr>
          </a:p>
          <a:p>
            <a:r>
              <a:rPr lang="en-US" sz="2000" b="1"/>
              <a:t> 1    .5100     -1.361      1.85232      0.94468</a:t>
            </a:r>
          </a:p>
          <a:p>
            <a:r>
              <a:rPr lang="en-US" sz="2000" b="1"/>
              <a:t> 2    .2085     -0.361      0.13032      0.02717</a:t>
            </a:r>
          </a:p>
          <a:p>
            <a:r>
              <a:rPr lang="en-US" sz="2000" b="1"/>
              <a:t> 3    .0953      0.639      0.40832      0.03891</a:t>
            </a:r>
          </a:p>
          <a:p>
            <a:r>
              <a:rPr lang="en-US" sz="2000" b="1"/>
              <a:t> 4    .0547      1.639      2.28632      0.14694</a:t>
            </a:r>
          </a:p>
          <a:p>
            <a:r>
              <a:rPr lang="en-US" sz="2000" b="1"/>
              <a:t> 5    .0430      2.639      6.96432      0.29947</a:t>
            </a:r>
          </a:p>
          <a:p>
            <a:r>
              <a:rPr lang="en-US" sz="2000" b="1"/>
              <a:t> 6    .0226      3.639    13.24232      0.29928</a:t>
            </a:r>
          </a:p>
          <a:p>
            <a:r>
              <a:rPr lang="en-US" sz="2000" b="1"/>
              <a:t> 7    .0148      4.639    21.53032      0.31850</a:t>
            </a:r>
          </a:p>
          <a:p>
            <a:r>
              <a:rPr lang="en-US" sz="2000" b="1"/>
              <a:t> 8    .0125      5.639    31.79832      0.39748</a:t>
            </a:r>
          </a:p>
          <a:p>
            <a:r>
              <a:rPr lang="en-US" sz="2000" b="1"/>
              <a:t> 9    .0109      6.639    44.07632      0.48043</a:t>
            </a:r>
          </a:p>
          <a:p>
            <a:r>
              <a:rPr lang="en-US" sz="2000" b="1"/>
              <a:t>10   .0277      7.639    58.35432      1.61641</a:t>
            </a:r>
          </a:p>
          <a:p>
            <a:r>
              <a:rPr lang="en-US" sz="2000" b="1"/>
              <a:t>                                      SUM          4.56928</a:t>
            </a:r>
          </a:p>
        </p:txBody>
      </p:sp>
      <p:sp>
        <p:nvSpPr>
          <p:cNvPr id="233479" name="Text Box 7"/>
          <p:cNvSpPr txBox="1">
            <a:spLocks noChangeArrowheads="1"/>
          </p:cNvSpPr>
          <p:nvPr/>
        </p:nvSpPr>
        <p:spPr bwMode="auto">
          <a:xfrm>
            <a:off x="6858000" y="2946400"/>
            <a:ext cx="1828800" cy="863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l-GR" sz="2000" b="1">
                <a:cs typeface="Arial" charset="0"/>
              </a:rPr>
              <a:t>σ</a:t>
            </a:r>
            <a:r>
              <a:rPr lang="en-US" sz="2000" b="1" baseline="30000">
                <a:cs typeface="Arial" charset="0"/>
              </a:rPr>
              <a:t>2 </a:t>
            </a:r>
            <a:r>
              <a:rPr lang="en-US" sz="2000" b="1">
                <a:cs typeface="Arial" charset="0"/>
              </a:rPr>
              <a:t>=  4.56928</a:t>
            </a:r>
          </a:p>
          <a:p>
            <a:pPr>
              <a:spcBef>
                <a:spcPct val="50000"/>
              </a:spcBef>
            </a:pPr>
            <a:r>
              <a:rPr lang="el-GR" sz="2000" b="1"/>
              <a:t>σ</a:t>
            </a:r>
            <a:r>
              <a:rPr lang="en-US" sz="2000" b="1">
                <a:cs typeface="Arial" charset="0"/>
              </a:rPr>
              <a:t>  =  2.13759</a:t>
            </a:r>
            <a:endParaRPr lang="el-GR" sz="2000" b="1">
              <a:cs typeface="Arial"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762000" y="1371600"/>
            <a:ext cx="8229600" cy="530225"/>
          </a:xfrm>
        </p:spPr>
        <p:txBody>
          <a:bodyPr/>
          <a:lstStyle/>
          <a:p>
            <a:r>
              <a:rPr lang="en-US"/>
              <a:t>Common Results </a:t>
            </a:r>
            <a:br>
              <a:rPr lang="en-US"/>
            </a:br>
            <a:r>
              <a:rPr lang="en-US"/>
              <a:t>for Random Variables</a:t>
            </a:r>
          </a:p>
        </p:txBody>
      </p:sp>
      <p:sp>
        <p:nvSpPr>
          <p:cNvPr id="241667" name="Rectangle 3"/>
          <p:cNvSpPr>
            <a:spLocks noGrp="1" noChangeArrowheads="1"/>
          </p:cNvSpPr>
          <p:nvPr>
            <p:ph idx="1"/>
          </p:nvPr>
        </p:nvSpPr>
        <p:spPr>
          <a:xfrm>
            <a:off x="1295400" y="2057400"/>
            <a:ext cx="7010400" cy="4114800"/>
          </a:xfrm>
        </p:spPr>
        <p:txBody>
          <a:bodyPr/>
          <a:lstStyle/>
          <a:p>
            <a:pPr>
              <a:lnSpc>
                <a:spcPct val="80000"/>
              </a:lnSpc>
            </a:pPr>
            <a:r>
              <a:rPr lang="en-US" sz="2400" b="1">
                <a:solidFill>
                  <a:srgbClr val="0000FF"/>
                </a:solidFill>
              </a:rPr>
              <a:t>Concentration of Probability</a:t>
            </a:r>
          </a:p>
          <a:p>
            <a:pPr lvl="1">
              <a:lnSpc>
                <a:spcPct val="80000"/>
              </a:lnSpc>
            </a:pPr>
            <a:r>
              <a:rPr lang="en-US" sz="2000"/>
              <a:t>For almost any random variable, 2/3 of the probability lies within </a:t>
            </a:r>
            <a:r>
              <a:rPr lang="el-GR" sz="2000">
                <a:cs typeface="Arial" charset="0"/>
              </a:rPr>
              <a:t>μ</a:t>
            </a:r>
            <a:r>
              <a:rPr lang="en-US" sz="2000">
                <a:cs typeface="Arial" charset="0"/>
              </a:rPr>
              <a:t> ± 1</a:t>
            </a:r>
            <a:r>
              <a:rPr lang="el-GR" sz="2000">
                <a:cs typeface="Arial" charset="0"/>
              </a:rPr>
              <a:t>σ</a:t>
            </a:r>
            <a:endParaRPr lang="en-US" sz="2000">
              <a:cs typeface="Arial" charset="0"/>
            </a:endParaRPr>
          </a:p>
          <a:p>
            <a:pPr lvl="1">
              <a:lnSpc>
                <a:spcPct val="80000"/>
              </a:lnSpc>
            </a:pPr>
            <a:r>
              <a:rPr lang="en-US" sz="2000"/>
              <a:t>For almost any random variable, 95% of the probability lies within </a:t>
            </a:r>
            <a:r>
              <a:rPr lang="el-GR" sz="2000">
                <a:cs typeface="Arial" charset="0"/>
              </a:rPr>
              <a:t>μ</a:t>
            </a:r>
            <a:r>
              <a:rPr lang="en-US" sz="2000">
                <a:cs typeface="Arial" charset="0"/>
              </a:rPr>
              <a:t> ± 2</a:t>
            </a:r>
            <a:r>
              <a:rPr lang="el-GR" sz="2000">
                <a:cs typeface="Arial" charset="0"/>
              </a:rPr>
              <a:t>σ</a:t>
            </a:r>
            <a:endParaRPr lang="en-US" sz="2000">
              <a:cs typeface="Arial" charset="0"/>
            </a:endParaRPr>
          </a:p>
          <a:p>
            <a:pPr lvl="1">
              <a:lnSpc>
                <a:spcPct val="80000"/>
              </a:lnSpc>
            </a:pPr>
            <a:r>
              <a:rPr lang="en-US" sz="2000"/>
              <a:t>For almost any random variable, more than 99.5% of the probability lies within </a:t>
            </a:r>
            <a:r>
              <a:rPr lang="el-GR" sz="2000">
                <a:cs typeface="Arial" charset="0"/>
              </a:rPr>
              <a:t>μ</a:t>
            </a:r>
            <a:r>
              <a:rPr lang="en-US" sz="2000">
                <a:cs typeface="Arial" charset="0"/>
              </a:rPr>
              <a:t> ± 3</a:t>
            </a:r>
            <a:r>
              <a:rPr lang="el-GR" sz="2000">
                <a:cs typeface="Arial" charset="0"/>
              </a:rPr>
              <a:t>σ</a:t>
            </a:r>
            <a:endParaRPr lang="en-US" sz="2000">
              <a:cs typeface="Arial" charset="0"/>
            </a:endParaRPr>
          </a:p>
          <a:p>
            <a:pPr>
              <a:lnSpc>
                <a:spcPct val="80000"/>
              </a:lnSpc>
            </a:pPr>
            <a:r>
              <a:rPr lang="en-US" sz="2400" b="1">
                <a:solidFill>
                  <a:srgbClr val="0000FF"/>
                </a:solidFill>
                <a:cs typeface="Arial" charset="0"/>
              </a:rPr>
              <a:t>What it means:  For any random outcome</a:t>
            </a:r>
            <a:r>
              <a:rPr lang="en-US" sz="2400" b="1">
                <a:cs typeface="Arial" charset="0"/>
              </a:rPr>
              <a:t>,</a:t>
            </a:r>
            <a:r>
              <a:rPr lang="en-US" sz="2400">
                <a:cs typeface="Arial" charset="0"/>
              </a:rPr>
              <a:t> </a:t>
            </a:r>
          </a:p>
          <a:p>
            <a:pPr lvl="1">
              <a:lnSpc>
                <a:spcPct val="80000"/>
              </a:lnSpc>
            </a:pPr>
            <a:r>
              <a:rPr lang="en-US" sz="2000">
                <a:cs typeface="Arial" charset="0"/>
              </a:rPr>
              <a:t>An (observed) outcome more than one </a:t>
            </a:r>
            <a:r>
              <a:rPr lang="el-GR" sz="2000">
                <a:cs typeface="Arial" charset="0"/>
              </a:rPr>
              <a:t>σ</a:t>
            </a:r>
            <a:r>
              <a:rPr lang="en-US" sz="2000">
                <a:cs typeface="Arial" charset="0"/>
              </a:rPr>
              <a:t> away from </a:t>
            </a:r>
            <a:r>
              <a:rPr lang="el-GR" sz="2000">
                <a:cs typeface="Arial" charset="0"/>
              </a:rPr>
              <a:t>μ</a:t>
            </a:r>
            <a:r>
              <a:rPr lang="en-US" sz="2000">
                <a:cs typeface="Arial" charset="0"/>
              </a:rPr>
              <a:t> is somewhat unusual.  </a:t>
            </a:r>
          </a:p>
          <a:p>
            <a:pPr lvl="1">
              <a:lnSpc>
                <a:spcPct val="80000"/>
              </a:lnSpc>
            </a:pPr>
            <a:r>
              <a:rPr lang="en-US" sz="2000">
                <a:cs typeface="Arial" charset="0"/>
              </a:rPr>
              <a:t>One that is more than 2</a:t>
            </a:r>
            <a:r>
              <a:rPr lang="el-GR" sz="2000">
                <a:cs typeface="Arial" charset="0"/>
              </a:rPr>
              <a:t>σ</a:t>
            </a:r>
            <a:r>
              <a:rPr lang="en-US" sz="2000">
                <a:cs typeface="Arial" charset="0"/>
              </a:rPr>
              <a:t> away is very unusual.  </a:t>
            </a:r>
          </a:p>
          <a:p>
            <a:pPr lvl="1">
              <a:lnSpc>
                <a:spcPct val="80000"/>
              </a:lnSpc>
            </a:pPr>
            <a:r>
              <a:rPr lang="en-US" sz="2000">
                <a:cs typeface="Arial" charset="0"/>
              </a:rPr>
              <a:t>One that is more than 3</a:t>
            </a:r>
            <a:r>
              <a:rPr lang="el-GR" sz="2000">
                <a:cs typeface="Arial" charset="0"/>
              </a:rPr>
              <a:t>σ</a:t>
            </a:r>
            <a:r>
              <a:rPr lang="en-US" sz="2000">
                <a:cs typeface="Arial" charset="0"/>
              </a:rPr>
              <a:t> away from the mean is so unusual that it might be an outlier (a freak outcome).</a:t>
            </a:r>
            <a:endParaRPr lang="el-GR" sz="2000">
              <a:cs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533400" y="1371600"/>
            <a:ext cx="8229600" cy="530225"/>
          </a:xfrm>
        </p:spPr>
        <p:txBody>
          <a:bodyPr/>
          <a:lstStyle/>
          <a:p>
            <a:r>
              <a:rPr lang="en-US"/>
              <a:t>Outlier?</a:t>
            </a:r>
          </a:p>
        </p:txBody>
      </p:sp>
      <p:sp>
        <p:nvSpPr>
          <p:cNvPr id="242691" name="Rectangle 3"/>
          <p:cNvSpPr>
            <a:spLocks noGrp="1" noChangeArrowheads="1"/>
          </p:cNvSpPr>
          <p:nvPr>
            <p:ph idx="1"/>
          </p:nvPr>
        </p:nvSpPr>
        <p:spPr>
          <a:xfrm>
            <a:off x="1524000" y="2286000"/>
            <a:ext cx="6096000" cy="3124200"/>
          </a:xfrm>
        </p:spPr>
        <p:txBody>
          <a:bodyPr/>
          <a:lstStyle/>
          <a:p>
            <a:r>
              <a:rPr lang="en-US" sz="2000" b="1"/>
              <a:t>In the larger credit card data set, there was an individual who had 14 major derogatory reports in the year of observation.  Is this “within the expected range” by the measure of the distribution?</a:t>
            </a:r>
            <a:br>
              <a:rPr lang="en-US" sz="2000" b="1"/>
            </a:br>
            <a:endParaRPr lang="en-US" sz="2000" b="1"/>
          </a:p>
          <a:p>
            <a:r>
              <a:rPr lang="en-US" sz="2000" b="1"/>
              <a:t>The person’s deviation is (14 – 2.361)/</a:t>
            </a:r>
            <a:r>
              <a:rPr lang="en-US" sz="2000" b="1" smtClean="0"/>
              <a:t>2.138 </a:t>
            </a:r>
            <a:r>
              <a:rPr lang="en-US" sz="2000" b="1"/>
              <a:t>= 5.4 standard deviations above the mean.  This person is very far outside the norm.</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8229600" cy="530225"/>
          </a:xfrm>
        </p:spPr>
        <p:txBody>
          <a:bodyPr/>
          <a:lstStyle/>
          <a:p>
            <a:r>
              <a:rPr lang="en-US" smtClean="0"/>
              <a:t>Application:  Sharpe Ratio</a:t>
            </a:r>
            <a:endParaRPr lang="en-US"/>
          </a:p>
        </p:txBody>
      </p:sp>
      <p:graphicFrame>
        <p:nvGraphicFramePr>
          <p:cNvPr id="4" name="Object 3"/>
          <p:cNvGraphicFramePr>
            <a:graphicFrameLocks noChangeAspect="1"/>
          </p:cNvGraphicFramePr>
          <p:nvPr/>
        </p:nvGraphicFramePr>
        <p:xfrm>
          <a:off x="1828800" y="1371600"/>
          <a:ext cx="6492711" cy="4419600"/>
        </p:xfrm>
        <a:graphic>
          <a:graphicData uri="http://schemas.openxmlformats.org/presentationml/2006/ole">
            <p:oleObj spid="_x0000_s310274" name="Equation" r:id="rId3" imgW="3619440" imgH="2463480" progId="Equation.DSMT4">
              <p:embed/>
            </p:oleObj>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1371600" y="762000"/>
            <a:ext cx="7010400" cy="1527175"/>
          </a:xfrm>
        </p:spPr>
        <p:txBody>
          <a:bodyPr/>
          <a:lstStyle/>
          <a:p>
            <a:r>
              <a:rPr lang="en-US" sz="2800" b="1"/>
              <a:t> Reliable Rules of Thumb</a:t>
            </a:r>
          </a:p>
        </p:txBody>
      </p:sp>
      <p:sp>
        <p:nvSpPr>
          <p:cNvPr id="247811" name="Rectangle 3"/>
          <p:cNvSpPr>
            <a:spLocks noGrp="1" noChangeArrowheads="1"/>
          </p:cNvSpPr>
          <p:nvPr>
            <p:ph idx="1"/>
          </p:nvPr>
        </p:nvSpPr>
        <p:spPr>
          <a:xfrm>
            <a:off x="1028700" y="2514600"/>
            <a:ext cx="7010400" cy="3276600"/>
          </a:xfrm>
        </p:spPr>
        <p:txBody>
          <a:bodyPr/>
          <a:lstStyle/>
          <a:p>
            <a:r>
              <a:rPr lang="en-US" sz="2000"/>
              <a:t>Almost always, 66% of the observations in a sample will lie in the range </a:t>
            </a:r>
          </a:p>
          <a:p>
            <a:pPr>
              <a:buFont typeface="Wingdings" pitchFamily="2" charset="2"/>
              <a:buNone/>
            </a:pPr>
            <a:r>
              <a:rPr lang="en-US" sz="2000"/>
              <a:t>               [mean+1 s.d. and mean – 1 s.d.]</a:t>
            </a:r>
          </a:p>
          <a:p>
            <a:r>
              <a:rPr lang="en-US" sz="2000"/>
              <a:t>Almost always, 95% of the observations in a sample will lie in the range </a:t>
            </a:r>
          </a:p>
          <a:p>
            <a:pPr>
              <a:buFont typeface="Wingdings" pitchFamily="2" charset="2"/>
              <a:buNone/>
            </a:pPr>
            <a:r>
              <a:rPr lang="en-US" sz="2000"/>
              <a:t>               [mean+2 s.d. and mean – 2 s.d.]</a:t>
            </a:r>
          </a:p>
          <a:p>
            <a:r>
              <a:rPr lang="en-US" sz="2000"/>
              <a:t>Almost always, 99.5% of the observations in a sample will lie in the range </a:t>
            </a:r>
          </a:p>
          <a:p>
            <a:pPr>
              <a:buFont typeface="Wingdings" pitchFamily="2" charset="2"/>
              <a:buNone/>
            </a:pPr>
            <a:r>
              <a:rPr lang="en-US" sz="2000"/>
              <a:t>               [mean+3 s.d. and mean – 3 s.d</a:t>
            </a:r>
            <a:r>
              <a:rPr lang="en-US" sz="2000" smtClean="0"/>
              <a:t>.]</a:t>
            </a:r>
            <a:endParaRPr lang="en-US" sz="2000"/>
          </a:p>
        </p:txBody>
      </p:sp>
      <p:sp>
        <p:nvSpPr>
          <p:cNvPr id="247813" name="Text Box 5"/>
          <p:cNvSpPr txBox="1">
            <a:spLocks noChangeArrowheads="1"/>
          </p:cNvSpPr>
          <p:nvPr/>
        </p:nvSpPr>
        <p:spPr bwMode="auto">
          <a:xfrm>
            <a:off x="1371600" y="930275"/>
            <a:ext cx="63246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3600" b="1">
                <a:solidFill>
                  <a:srgbClr val="0000FF"/>
                </a:solidFill>
              </a:rPr>
              <a:t> Recall from day 2 of class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p:txBody>
          <a:bodyPr/>
          <a:lstStyle/>
          <a:p>
            <a:r>
              <a:rPr lang="en-US"/>
              <a:t>A Possibly Useful “Shortcut”</a:t>
            </a:r>
          </a:p>
        </p:txBody>
      </p:sp>
      <p:sp>
        <p:nvSpPr>
          <p:cNvPr id="237571" name="Rectangle 3"/>
          <p:cNvSpPr>
            <a:spLocks noGrp="1" noChangeArrowheads="1"/>
          </p:cNvSpPr>
          <p:nvPr>
            <p:ph type="body" sz="half" idx="1"/>
          </p:nvPr>
        </p:nvSpPr>
        <p:spPr>
          <a:xfrm>
            <a:off x="1524000" y="2590800"/>
            <a:ext cx="6172200" cy="1676400"/>
          </a:xfrm>
        </p:spPr>
        <p:txBody>
          <a:bodyPr/>
          <a:lstStyle/>
          <a:p>
            <a:pPr>
              <a:buFont typeface="Wingdings" pitchFamily="2" charset="2"/>
              <a:buNone/>
            </a:pPr>
            <a:r>
              <a:rPr lang="en-US" sz="2600" dirty="0"/>
              <a:t>E[X – </a:t>
            </a:r>
            <a:r>
              <a:rPr lang="el-GR" sz="2600" dirty="0">
                <a:cs typeface="Arial" charset="0"/>
              </a:rPr>
              <a:t>μ</a:t>
            </a:r>
            <a:r>
              <a:rPr lang="en-US" sz="2600" dirty="0">
                <a:cs typeface="Arial" charset="0"/>
              </a:rPr>
              <a:t>]</a:t>
            </a:r>
            <a:r>
              <a:rPr lang="en-US" sz="2600" baseline="30000" dirty="0">
                <a:cs typeface="Arial" charset="0"/>
              </a:rPr>
              <a:t>2</a:t>
            </a:r>
            <a:r>
              <a:rPr lang="en-US" sz="2600" dirty="0">
                <a:cs typeface="Arial" charset="0"/>
              </a:rPr>
              <a:t> = E[X</a:t>
            </a:r>
            <a:r>
              <a:rPr lang="en-US" sz="2600" baseline="30000" dirty="0">
                <a:cs typeface="Arial" charset="0"/>
              </a:rPr>
              <a:t>2</a:t>
            </a:r>
            <a:r>
              <a:rPr lang="en-US" sz="2600" dirty="0">
                <a:cs typeface="Arial" charset="0"/>
              </a:rPr>
              <a:t>] – </a:t>
            </a:r>
            <a:r>
              <a:rPr lang="el-GR" sz="2600" dirty="0">
                <a:cs typeface="Arial" charset="0"/>
              </a:rPr>
              <a:t>μ</a:t>
            </a:r>
            <a:r>
              <a:rPr lang="en-US" sz="2600" baseline="30000" dirty="0">
                <a:cs typeface="Arial" charset="0"/>
              </a:rPr>
              <a:t>2</a:t>
            </a:r>
            <a:endParaRPr lang="en-US" sz="2600" dirty="0">
              <a:cs typeface="Arial" charset="0"/>
            </a:endParaRPr>
          </a:p>
          <a:p>
            <a:pPr>
              <a:buFont typeface="Wingdings" pitchFamily="2" charset="2"/>
              <a:buNone/>
            </a:pPr>
            <a:r>
              <a:rPr lang="en-US" sz="2600" dirty="0">
                <a:cs typeface="Arial" charset="0"/>
              </a:rPr>
              <a:t>               </a:t>
            </a:r>
          </a:p>
          <a:p>
            <a:pPr>
              <a:buFont typeface="Wingdings" pitchFamily="2" charset="2"/>
              <a:buNone/>
            </a:pPr>
            <a:r>
              <a:rPr lang="en-US" sz="2600" dirty="0">
                <a:cs typeface="Arial" charset="0"/>
              </a:rPr>
              <a:t>               =  </a:t>
            </a:r>
            <a:endParaRPr lang="el-GR" sz="2600" dirty="0">
              <a:cs typeface="Arial" charset="0"/>
            </a:endParaRPr>
          </a:p>
        </p:txBody>
      </p:sp>
      <p:graphicFrame>
        <p:nvGraphicFramePr>
          <p:cNvPr id="237572" name="Object 4"/>
          <p:cNvGraphicFramePr>
            <a:graphicFrameLocks noGrp="1" noChangeAspect="1"/>
          </p:cNvGraphicFramePr>
          <p:nvPr>
            <p:ph sz="half" idx="2"/>
            <p:extLst>
              <p:ext uri="{D42A27DB-BD31-4B8C-83A1-F6EECF244321}">
                <p14:modId xmlns:p14="http://schemas.microsoft.com/office/powerpoint/2010/main" xmlns="" val="2724286137"/>
              </p:ext>
            </p:extLst>
          </p:nvPr>
        </p:nvGraphicFramePr>
        <p:xfrm>
          <a:off x="3276600" y="3460750"/>
          <a:ext cx="3592513" cy="595313"/>
        </p:xfrm>
        <a:graphic>
          <a:graphicData uri="http://schemas.openxmlformats.org/presentationml/2006/ole">
            <p:oleObj spid="_x0000_s237606" name="Equation" r:id="rId4" imgW="1916868" imgH="317362" progId="Equation.DSMT4">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1371600" y="381000"/>
            <a:ext cx="7010400" cy="952500"/>
          </a:xfrm>
        </p:spPr>
        <p:txBody>
          <a:bodyPr/>
          <a:lstStyle/>
          <a:p>
            <a:r>
              <a:rPr lang="en-US"/>
              <a:t>Application</a:t>
            </a:r>
          </a:p>
        </p:txBody>
      </p:sp>
      <p:graphicFrame>
        <p:nvGraphicFramePr>
          <p:cNvPr id="244740" name="Object 4"/>
          <p:cNvGraphicFramePr>
            <a:graphicFrameLocks noChangeAspect="1"/>
          </p:cNvGraphicFramePr>
          <p:nvPr>
            <p:extLst>
              <p:ext uri="{D42A27DB-BD31-4B8C-83A1-F6EECF244321}">
                <p14:modId xmlns:p14="http://schemas.microsoft.com/office/powerpoint/2010/main" xmlns="" val="1154869228"/>
              </p:ext>
            </p:extLst>
          </p:nvPr>
        </p:nvGraphicFramePr>
        <p:xfrm>
          <a:off x="1371600" y="1447800"/>
          <a:ext cx="7315200" cy="4556125"/>
        </p:xfrm>
        <a:graphic>
          <a:graphicData uri="http://schemas.openxmlformats.org/presentationml/2006/ole">
            <p:oleObj spid="_x0000_s244771" name="Equation" r:id="rId4" imgW="5080000" imgH="3162300" progId="Equation.DSMT4">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a:xfrm>
            <a:off x="1524000" y="1295400"/>
            <a:ext cx="6019800" cy="530225"/>
          </a:xfrm>
        </p:spPr>
        <p:txBody>
          <a:bodyPr/>
          <a:lstStyle/>
          <a:p>
            <a:r>
              <a:rPr lang="en-US"/>
              <a:t>Important Algebra</a:t>
            </a:r>
          </a:p>
        </p:txBody>
      </p:sp>
      <p:sp>
        <p:nvSpPr>
          <p:cNvPr id="243715" name="Rectangle 3"/>
          <p:cNvSpPr>
            <a:spLocks noGrp="1" noChangeArrowheads="1"/>
          </p:cNvSpPr>
          <p:nvPr>
            <p:ph idx="1"/>
          </p:nvPr>
        </p:nvSpPr>
        <p:spPr>
          <a:xfrm>
            <a:off x="838200" y="2133600"/>
            <a:ext cx="7848600" cy="3581400"/>
          </a:xfrm>
        </p:spPr>
        <p:txBody>
          <a:bodyPr/>
          <a:lstStyle/>
          <a:p>
            <a:r>
              <a:rPr lang="en-US" b="1">
                <a:solidFill>
                  <a:srgbClr val="0000FF"/>
                </a:solidFill>
              </a:rPr>
              <a:t>Linear Translation</a:t>
            </a:r>
            <a:r>
              <a:rPr lang="en-US" b="1" smtClean="0"/>
              <a:t>:</a:t>
            </a:r>
            <a:r>
              <a:rPr lang="en-US" smtClean="0"/>
              <a:t>  For the random variable X with mean E[X] = </a:t>
            </a:r>
            <a:r>
              <a:rPr lang="el-GR" smtClean="0">
                <a:cs typeface="Arial" charset="0"/>
              </a:rPr>
              <a:t>μ</a:t>
            </a:r>
            <a:r>
              <a:rPr lang="en-US" smtClean="0"/>
              <a:t>,  </a:t>
            </a:r>
          </a:p>
          <a:p>
            <a:pPr>
              <a:buFont typeface="Wingdings" pitchFamily="2" charset="2"/>
              <a:buNone/>
            </a:pPr>
            <a:r>
              <a:rPr lang="en-US" smtClean="0"/>
              <a:t>   if Y = a+bX, then E[Y] = a + b</a:t>
            </a:r>
            <a:r>
              <a:rPr lang="el-GR" smtClean="0">
                <a:cs typeface="Arial" charset="0"/>
              </a:rPr>
              <a:t>μ</a:t>
            </a:r>
            <a:endParaRPr lang="en-US" smtClean="0">
              <a:cs typeface="Arial" charset="0"/>
            </a:endParaRPr>
          </a:p>
          <a:p>
            <a:r>
              <a:rPr lang="en-US" b="1" smtClean="0">
                <a:solidFill>
                  <a:srgbClr val="0000FF"/>
                </a:solidFill>
                <a:cs typeface="Arial" charset="0"/>
              </a:rPr>
              <a:t>Scaling</a:t>
            </a:r>
            <a:r>
              <a:rPr lang="en-US" b="1">
                <a:cs typeface="Arial" charset="0"/>
              </a:rPr>
              <a:t>: </a:t>
            </a:r>
            <a:r>
              <a:rPr lang="en-US"/>
              <a:t>For the random variable X with standard deviation </a:t>
            </a:r>
            <a:r>
              <a:rPr lang="el-GR">
                <a:cs typeface="Arial" charset="0"/>
              </a:rPr>
              <a:t>σ</a:t>
            </a:r>
            <a:r>
              <a:rPr lang="en-US" baseline="-25000">
                <a:cs typeface="Arial" charset="0"/>
              </a:rPr>
              <a:t>X</a:t>
            </a:r>
            <a:r>
              <a:rPr lang="en-US"/>
              <a:t>, </a:t>
            </a:r>
          </a:p>
          <a:p>
            <a:pPr>
              <a:buFont typeface="Wingdings" pitchFamily="2" charset="2"/>
              <a:buNone/>
            </a:pPr>
            <a:r>
              <a:rPr lang="en-US"/>
              <a:t>   if Y = a+bX, then </a:t>
            </a:r>
            <a:r>
              <a:rPr lang="el-GR">
                <a:cs typeface="Arial" charset="0"/>
              </a:rPr>
              <a:t>σ</a:t>
            </a:r>
            <a:r>
              <a:rPr lang="en-US" baseline="-25000">
                <a:cs typeface="Arial" charset="0"/>
              </a:rPr>
              <a:t>Y</a:t>
            </a:r>
            <a:r>
              <a:rPr lang="en-US"/>
              <a:t> = |b| </a:t>
            </a:r>
            <a:r>
              <a:rPr lang="el-GR">
                <a:cs typeface="Arial" charset="0"/>
              </a:rPr>
              <a:t>σ</a:t>
            </a:r>
            <a:r>
              <a:rPr lang="en-US" baseline="-25000" smtClean="0">
                <a:cs typeface="Arial" charset="0"/>
              </a:rPr>
              <a:t>X</a:t>
            </a:r>
            <a:endParaRPr lang="en-US" baseline="-25000" smtClean="0">
              <a:cs typeface="Arial"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a:xfrm>
            <a:off x="533400" y="1219200"/>
            <a:ext cx="8229600" cy="530225"/>
          </a:xfrm>
        </p:spPr>
        <p:txBody>
          <a:bodyPr/>
          <a:lstStyle/>
          <a:p>
            <a:r>
              <a:rPr lang="en-US" dirty="0"/>
              <a:t>Example: Repair Costs</a:t>
            </a:r>
          </a:p>
        </p:txBody>
      </p:sp>
      <p:sp>
        <p:nvSpPr>
          <p:cNvPr id="285699" name="Rectangle 3"/>
          <p:cNvSpPr>
            <a:spLocks noGrp="1" noChangeArrowheads="1"/>
          </p:cNvSpPr>
          <p:nvPr>
            <p:ph idx="1"/>
          </p:nvPr>
        </p:nvSpPr>
        <p:spPr>
          <a:xfrm>
            <a:off x="762000" y="1905000"/>
            <a:ext cx="8001000" cy="4114800"/>
          </a:xfrm>
        </p:spPr>
        <p:txBody>
          <a:bodyPr/>
          <a:lstStyle/>
          <a:p>
            <a:r>
              <a:rPr lang="en-US" sz="1600"/>
              <a:t>The number of repair orders per day at a body shop is distributed by:</a:t>
            </a:r>
            <a:br>
              <a:rPr lang="en-US" sz="1600"/>
            </a:br>
            <a:r>
              <a:rPr lang="en-US" sz="1600" b="1">
                <a:solidFill>
                  <a:srgbClr val="0000FF"/>
                </a:solidFill>
              </a:rPr>
              <a:t>Repairs	 0	 1	  2	 3	  4</a:t>
            </a:r>
            <a:br>
              <a:rPr lang="en-US" sz="1600" b="1">
                <a:solidFill>
                  <a:srgbClr val="0000FF"/>
                </a:solidFill>
              </a:rPr>
            </a:br>
            <a:r>
              <a:rPr lang="en-US" sz="1600" b="1">
                <a:solidFill>
                  <a:srgbClr val="0000FF"/>
                </a:solidFill>
              </a:rPr>
              <a:t>Probability	.1	.2	.35	.2	.15</a:t>
            </a:r>
          </a:p>
          <a:p>
            <a:r>
              <a:rPr lang="en-US" sz="1600"/>
              <a:t>Opening the shop costs $500 for any repairs.  Two people each cost $100/repair to do the work.</a:t>
            </a:r>
          </a:p>
          <a:p>
            <a:r>
              <a:rPr lang="en-US" sz="1600"/>
              <a:t>What are the mean and standard deviation of the number of repair orders?</a:t>
            </a:r>
            <a:br>
              <a:rPr lang="en-US" sz="1600"/>
            </a:br>
            <a:r>
              <a:rPr lang="el-GR" sz="1600">
                <a:cs typeface="Arial" charset="0"/>
              </a:rPr>
              <a:t>μ</a:t>
            </a:r>
            <a:r>
              <a:rPr lang="en-US" sz="1600">
                <a:cs typeface="Arial" charset="0"/>
              </a:rPr>
              <a:t>  = 0(.1) + 1(.2) + 2(.35) + 3(.2) + 4(.15)                  = 2.10</a:t>
            </a:r>
            <a:br>
              <a:rPr lang="en-US" sz="1600">
                <a:cs typeface="Arial" charset="0"/>
              </a:rPr>
            </a:br>
            <a:r>
              <a:rPr lang="el-GR" sz="1600">
                <a:cs typeface="Arial" charset="0"/>
              </a:rPr>
              <a:t>σ</a:t>
            </a:r>
            <a:r>
              <a:rPr lang="en-US" sz="1600" baseline="30000">
                <a:cs typeface="Arial" charset="0"/>
              </a:rPr>
              <a:t>2 </a:t>
            </a:r>
            <a:r>
              <a:rPr lang="en-US" sz="1600">
                <a:cs typeface="Arial" charset="0"/>
              </a:rPr>
              <a:t>= 0</a:t>
            </a:r>
            <a:r>
              <a:rPr lang="en-US" sz="1600" baseline="30000">
                <a:cs typeface="Arial" charset="0"/>
              </a:rPr>
              <a:t>2</a:t>
            </a:r>
            <a:r>
              <a:rPr lang="en-US" sz="1600">
                <a:cs typeface="Arial" charset="0"/>
              </a:rPr>
              <a:t>(.1) + 1</a:t>
            </a:r>
            <a:r>
              <a:rPr lang="en-US" sz="1600" baseline="30000">
                <a:cs typeface="Arial" charset="0"/>
              </a:rPr>
              <a:t>2</a:t>
            </a:r>
            <a:r>
              <a:rPr lang="en-US" sz="1600">
                <a:cs typeface="Arial" charset="0"/>
              </a:rPr>
              <a:t>(.2) + 2</a:t>
            </a:r>
            <a:r>
              <a:rPr lang="en-US" sz="1600" baseline="30000">
                <a:cs typeface="Arial" charset="0"/>
              </a:rPr>
              <a:t>2</a:t>
            </a:r>
            <a:r>
              <a:rPr lang="en-US" sz="1600">
                <a:cs typeface="Arial" charset="0"/>
              </a:rPr>
              <a:t>(.35) + 3</a:t>
            </a:r>
            <a:r>
              <a:rPr lang="en-US" sz="1600" baseline="30000">
                <a:cs typeface="Arial" charset="0"/>
              </a:rPr>
              <a:t>2</a:t>
            </a:r>
            <a:r>
              <a:rPr lang="en-US" sz="1600">
                <a:cs typeface="Arial" charset="0"/>
              </a:rPr>
              <a:t>(.2) + 4</a:t>
            </a:r>
            <a:r>
              <a:rPr lang="en-US" sz="1600" baseline="30000">
                <a:cs typeface="Arial" charset="0"/>
              </a:rPr>
              <a:t>2</a:t>
            </a:r>
            <a:r>
              <a:rPr lang="en-US" sz="1600">
                <a:cs typeface="Arial" charset="0"/>
              </a:rPr>
              <a:t>(.15) – 2.1</a:t>
            </a:r>
            <a:r>
              <a:rPr lang="en-US" sz="1600" baseline="30000">
                <a:cs typeface="Arial" charset="0"/>
              </a:rPr>
              <a:t>2</a:t>
            </a:r>
            <a:r>
              <a:rPr lang="en-US" sz="1600">
                <a:cs typeface="Arial" charset="0"/>
              </a:rPr>
              <a:t> = 1.39</a:t>
            </a:r>
            <a:br>
              <a:rPr lang="en-US" sz="1600">
                <a:cs typeface="Arial" charset="0"/>
              </a:rPr>
            </a:br>
            <a:r>
              <a:rPr lang="el-GR" sz="1600">
                <a:cs typeface="Arial" charset="0"/>
              </a:rPr>
              <a:t>σ</a:t>
            </a:r>
            <a:r>
              <a:rPr lang="en-US" sz="1600">
                <a:cs typeface="Arial" charset="0"/>
              </a:rPr>
              <a:t>  = 1.179</a:t>
            </a:r>
          </a:p>
          <a:p>
            <a:r>
              <a:rPr lang="en-US" sz="1600">
                <a:cs typeface="Arial" charset="0"/>
              </a:rPr>
              <a:t>What are the mean and standard deviation of the cost per day to run the shop?</a:t>
            </a:r>
            <a:br>
              <a:rPr lang="en-US" sz="1600">
                <a:cs typeface="Arial" charset="0"/>
              </a:rPr>
            </a:br>
            <a:r>
              <a:rPr lang="en-US" sz="1600">
                <a:cs typeface="Arial" charset="0"/>
              </a:rPr>
              <a:t>Cost  =  $500 + $100*(2)*(Number of Repairs)</a:t>
            </a:r>
            <a:br>
              <a:rPr lang="en-US" sz="1600">
                <a:cs typeface="Arial" charset="0"/>
              </a:rPr>
            </a:br>
            <a:r>
              <a:rPr lang="en-US" sz="1600">
                <a:cs typeface="Arial" charset="0"/>
              </a:rPr>
              <a:t>Mean =  $500 + </a:t>
            </a:r>
            <a:r>
              <a:rPr lang="en-US" sz="1600" smtClean="0">
                <a:cs typeface="Arial" charset="0"/>
              </a:rPr>
              <a:t>$100*(2)*(2.1</a:t>
            </a:r>
            <a:r>
              <a:rPr lang="en-US" sz="1600">
                <a:cs typeface="Arial" charset="0"/>
              </a:rPr>
              <a:t>) = $920/day</a:t>
            </a:r>
            <a:br>
              <a:rPr lang="en-US" sz="1600">
                <a:cs typeface="Arial" charset="0"/>
              </a:rPr>
            </a:br>
            <a:r>
              <a:rPr lang="en-US" sz="1600">
                <a:cs typeface="Arial" charset="0"/>
              </a:rPr>
              <a:t>Standard deviation  =  </a:t>
            </a:r>
            <a:r>
              <a:rPr lang="en-US" sz="1600" smtClean="0">
                <a:cs typeface="Arial" charset="0"/>
              </a:rPr>
              <a:t>$100*(2)*(1.179</a:t>
            </a:r>
            <a:r>
              <a:rPr lang="en-US" sz="1600">
                <a:cs typeface="Arial" charset="0"/>
              </a:rPr>
              <a:t>)  =  $235.80/day</a:t>
            </a:r>
            <a:endParaRPr lang="el-GR" sz="1600">
              <a:cs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en-US"/>
              <a:t>Summary</a:t>
            </a:r>
          </a:p>
        </p:txBody>
      </p:sp>
      <p:sp>
        <p:nvSpPr>
          <p:cNvPr id="197635" name="Rectangle 3"/>
          <p:cNvSpPr>
            <a:spLocks noGrp="1" noChangeArrowheads="1"/>
          </p:cNvSpPr>
          <p:nvPr>
            <p:ph idx="1"/>
          </p:nvPr>
        </p:nvSpPr>
        <p:spPr>
          <a:xfrm>
            <a:off x="1295400" y="1905000"/>
            <a:ext cx="7010400" cy="4114800"/>
          </a:xfrm>
        </p:spPr>
        <p:txBody>
          <a:bodyPr/>
          <a:lstStyle/>
          <a:p>
            <a:pPr>
              <a:lnSpc>
                <a:spcPct val="90000"/>
              </a:lnSpc>
            </a:pPr>
            <a:r>
              <a:rPr lang="en-US" sz="2000" dirty="0"/>
              <a:t>Random variables and random outcomes</a:t>
            </a:r>
          </a:p>
          <a:p>
            <a:pPr lvl="1">
              <a:lnSpc>
                <a:spcPct val="90000"/>
              </a:lnSpc>
            </a:pPr>
            <a:r>
              <a:rPr lang="en-US" sz="2000" dirty="0"/>
              <a:t>Outcome or sample space = range of the random variable</a:t>
            </a:r>
          </a:p>
          <a:p>
            <a:pPr lvl="1">
              <a:lnSpc>
                <a:spcPct val="90000"/>
              </a:lnSpc>
            </a:pPr>
            <a:r>
              <a:rPr lang="en-US" sz="2000" dirty="0"/>
              <a:t>Types of variables: discrete vs. continuous</a:t>
            </a:r>
          </a:p>
          <a:p>
            <a:pPr>
              <a:lnSpc>
                <a:spcPct val="90000"/>
              </a:lnSpc>
            </a:pPr>
            <a:r>
              <a:rPr lang="en-US" sz="2000" dirty="0"/>
              <a:t>Probability distributions</a:t>
            </a:r>
          </a:p>
          <a:p>
            <a:pPr lvl="1">
              <a:lnSpc>
                <a:spcPct val="90000"/>
              </a:lnSpc>
            </a:pPr>
            <a:r>
              <a:rPr lang="en-US" sz="2000" dirty="0"/>
              <a:t>Probabilities</a:t>
            </a:r>
          </a:p>
          <a:p>
            <a:pPr lvl="1">
              <a:lnSpc>
                <a:spcPct val="90000"/>
              </a:lnSpc>
            </a:pPr>
            <a:r>
              <a:rPr lang="en-US" sz="2000" dirty="0"/>
              <a:t>Cumulative probabilities</a:t>
            </a:r>
          </a:p>
          <a:p>
            <a:pPr lvl="1">
              <a:lnSpc>
                <a:spcPct val="90000"/>
              </a:lnSpc>
            </a:pPr>
            <a:r>
              <a:rPr lang="en-US" sz="2000" dirty="0"/>
              <a:t>Rules for probabilities</a:t>
            </a:r>
          </a:p>
          <a:p>
            <a:pPr>
              <a:lnSpc>
                <a:spcPct val="90000"/>
              </a:lnSpc>
            </a:pPr>
            <a:r>
              <a:rPr lang="en-US" sz="2000" b="1" dirty="0">
                <a:solidFill>
                  <a:srgbClr val="0000FF"/>
                </a:solidFill>
              </a:rPr>
              <a:t>Moments</a:t>
            </a:r>
          </a:p>
          <a:p>
            <a:pPr lvl="1">
              <a:lnSpc>
                <a:spcPct val="90000"/>
              </a:lnSpc>
            </a:pPr>
            <a:r>
              <a:rPr lang="en-US" sz="2000" dirty="0"/>
              <a:t>Mean of a random variable</a:t>
            </a:r>
          </a:p>
          <a:p>
            <a:pPr lvl="1">
              <a:lnSpc>
                <a:spcPct val="90000"/>
              </a:lnSpc>
            </a:pPr>
            <a:r>
              <a:rPr lang="en-US" sz="2000" dirty="0"/>
              <a:t>Standard deviation of a random </a:t>
            </a:r>
            <a:r>
              <a:rPr lang="en-US" sz="2000" dirty="0" smtClean="0"/>
              <a:t>variable</a:t>
            </a:r>
            <a:endParaRPr lang="en-US" sz="2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2775"/>
            <a:ext cx="8229600" cy="1139825"/>
          </a:xfrm>
          <a:ln w="38100"/>
        </p:spPr>
        <p:txBody>
          <a:bodyPr/>
          <a:lstStyle/>
          <a:p>
            <a:r>
              <a:rPr lang="en-US" smtClean="0"/>
              <a:t>    Application</a:t>
            </a:r>
            <a:r>
              <a:rPr lang="en-US" dirty="0" smtClean="0"/>
              <a:t>: Expected Profits and Risk</a:t>
            </a:r>
            <a:endParaRPr lang="en-US" dirty="0"/>
          </a:p>
        </p:txBody>
      </p:sp>
      <p:sp>
        <p:nvSpPr>
          <p:cNvPr id="3" name="TextBox 2"/>
          <p:cNvSpPr txBox="1"/>
          <p:nvPr/>
        </p:nvSpPr>
        <p:spPr>
          <a:xfrm>
            <a:off x="762000" y="2264926"/>
            <a:ext cx="8153400" cy="3754874"/>
          </a:xfrm>
          <a:prstGeom prst="rect">
            <a:avLst/>
          </a:prstGeom>
          <a:noFill/>
          <a:ln w="38100">
            <a:solidFill>
              <a:srgbClr val="00B050"/>
            </a:solidFill>
          </a:ln>
        </p:spPr>
        <p:txBody>
          <a:bodyPr wrap="square" rtlCol="0">
            <a:spAutoFit/>
          </a:bodyPr>
          <a:lstStyle/>
          <a:p>
            <a:r>
              <a:rPr lang="en-US" sz="1400" b="1" dirty="0" smtClean="0"/>
              <a:t>You must decide how many copies of your self published novel to </a:t>
            </a:r>
            <a:r>
              <a:rPr lang="en-US" sz="1400" b="1" dirty="0"/>
              <a:t>print .  </a:t>
            </a:r>
            <a:r>
              <a:rPr lang="en-US" sz="1400" b="1" dirty="0" smtClean="0"/>
              <a:t>Based on market research, you believe the following distribution describes X, your likely sales (demand).</a:t>
            </a:r>
          </a:p>
          <a:p>
            <a:r>
              <a:rPr lang="en-US" sz="1400" b="1" dirty="0" smtClean="0"/>
              <a:t>	    x   	P(X=x)</a:t>
            </a:r>
          </a:p>
          <a:p>
            <a:r>
              <a:rPr lang="en-US" sz="1400" b="1" dirty="0" smtClean="0"/>
              <a:t>	  25   	   .10        (Note: Sales are in thousands.  Convert your final result to</a:t>
            </a:r>
          </a:p>
          <a:p>
            <a:r>
              <a:rPr lang="en-US" sz="1400" b="1" dirty="0" smtClean="0"/>
              <a:t>	  40   	   .30         dollars after all computations are done by multiplying your</a:t>
            </a:r>
          </a:p>
          <a:p>
            <a:r>
              <a:rPr lang="en-US" sz="1400" b="1" dirty="0" smtClean="0"/>
              <a:t>	  55   	   .45         final results by $1,000.)</a:t>
            </a:r>
          </a:p>
          <a:p>
            <a:r>
              <a:rPr lang="en-US" sz="1400" b="1" dirty="0" smtClean="0"/>
              <a:t>	  70   	   .15</a:t>
            </a:r>
          </a:p>
          <a:p>
            <a:r>
              <a:rPr lang="en-US" sz="1400" b="1" dirty="0" smtClean="0"/>
              <a:t>Printing costs are $1.25 per book.  (It’s a small book.)  The selling price will be $3.25.  Any unsold books that you print must be discarded (at a loss of $2.00/copy).  You must decide how many copies of the book to print, 25, 40, 55 or 70.  (You are committed to one of these four – 0 is not an option.)</a:t>
            </a:r>
          </a:p>
          <a:p>
            <a:r>
              <a:rPr lang="en-US" sz="1400" b="1" dirty="0" smtClean="0"/>
              <a:t>A.  What is the expected number of copies demanded.</a:t>
            </a:r>
          </a:p>
          <a:p>
            <a:r>
              <a:rPr lang="en-US" sz="1400" b="1" dirty="0" smtClean="0"/>
              <a:t>B.  What is the standard deviation of the number of copies demanded.</a:t>
            </a:r>
          </a:p>
          <a:p>
            <a:r>
              <a:rPr lang="en-US" sz="1400" b="1" dirty="0" smtClean="0"/>
              <a:t>C.  Which of the four print runs shown maximizes your expected profit? Compute all four.</a:t>
            </a:r>
          </a:p>
          <a:p>
            <a:r>
              <a:rPr lang="en-US" sz="1400" b="1" dirty="0" smtClean="0"/>
              <a:t>D.  Which of the four print runs is least risky – i.e., minimizes the standard deviation of the</a:t>
            </a:r>
            <a:br>
              <a:rPr lang="en-US" sz="1400" b="1" dirty="0" smtClean="0"/>
            </a:br>
            <a:r>
              <a:rPr lang="en-US" sz="1400" b="1" dirty="0" smtClean="0"/>
              <a:t>     profit (given the number printed).  Compute all four.</a:t>
            </a:r>
          </a:p>
          <a:p>
            <a:r>
              <a:rPr lang="en-US" sz="1400" b="1" dirty="0" smtClean="0"/>
              <a:t>E.  Based on C. and D., which of the four print runs seems best for you?</a:t>
            </a:r>
          </a:p>
        </p:txBody>
      </p:sp>
    </p:spTree>
    <p:extLst>
      <p:ext uri="{BB962C8B-B14F-4D97-AF65-F5344CB8AC3E}">
        <p14:creationId xmlns:p14="http://schemas.microsoft.com/office/powerpoint/2010/main" xmlns="" val="10691421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xmlns="" val="3789306903"/>
              </p:ext>
            </p:extLst>
          </p:nvPr>
        </p:nvGraphicFramePr>
        <p:xfrm>
          <a:off x="609600" y="1489075"/>
          <a:ext cx="8235950" cy="3652838"/>
        </p:xfrm>
        <a:graphic>
          <a:graphicData uri="http://schemas.openxmlformats.org/presentationml/2006/ole">
            <p:oleObj spid="_x0000_s296968" name="Equation" r:id="rId3" imgW="4724280" imgH="2095200" progId="Equation.DSMT4">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7986" name="Object 2"/>
          <p:cNvGraphicFramePr>
            <a:graphicFrameLocks noChangeAspect="1"/>
          </p:cNvGraphicFramePr>
          <p:nvPr/>
        </p:nvGraphicFramePr>
        <p:xfrm>
          <a:off x="609600" y="990600"/>
          <a:ext cx="7766751" cy="5257800"/>
        </p:xfrm>
        <a:graphic>
          <a:graphicData uri="http://schemas.openxmlformats.org/presentationml/2006/ole">
            <p:oleObj spid="_x0000_s297992" name="Equation" r:id="rId3" imgW="4953000" imgH="3352800" progId="Equation.DSMT4">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9010" name="Object 2"/>
          <p:cNvGraphicFramePr>
            <a:graphicFrameLocks noChangeAspect="1"/>
          </p:cNvGraphicFramePr>
          <p:nvPr/>
        </p:nvGraphicFramePr>
        <p:xfrm>
          <a:off x="1169988" y="914400"/>
          <a:ext cx="5837237" cy="5562600"/>
        </p:xfrm>
        <a:graphic>
          <a:graphicData uri="http://schemas.openxmlformats.org/presentationml/2006/ole">
            <p:oleObj spid="_x0000_s299016" name="Equation" r:id="rId3" imgW="4051080" imgH="3860640" progId="Equation.DSMT4">
              <p:embed/>
            </p:oleObj>
          </a:graphicData>
        </a:graphic>
      </p:graphicFrame>
      <p:sp>
        <p:nvSpPr>
          <p:cNvPr id="3" name="Rectangle 2"/>
          <p:cNvSpPr/>
          <p:nvPr/>
        </p:nvSpPr>
        <p:spPr bwMode="auto">
          <a:xfrm>
            <a:off x="1066800" y="2514600"/>
            <a:ext cx="7467600" cy="685800"/>
          </a:xfrm>
          <a:prstGeom prst="rect">
            <a:avLst/>
          </a:prstGeom>
          <a:solidFill>
            <a:srgbClr val="99CC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4" name="Rectangle 3"/>
          <p:cNvSpPr/>
          <p:nvPr/>
        </p:nvSpPr>
        <p:spPr bwMode="auto">
          <a:xfrm>
            <a:off x="1066800" y="3200400"/>
            <a:ext cx="7467600" cy="990600"/>
          </a:xfrm>
          <a:prstGeom prst="rect">
            <a:avLst/>
          </a:prstGeom>
          <a:solidFill>
            <a:srgbClr val="FF00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066800" y="4191000"/>
            <a:ext cx="7467600" cy="990600"/>
          </a:xfrm>
          <a:prstGeom prst="rect">
            <a:avLst/>
          </a:prstGeom>
          <a:solidFill>
            <a:srgbClr val="33CCFF">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066800" y="5181600"/>
            <a:ext cx="7467600" cy="1371600"/>
          </a:xfrm>
          <a:prstGeom prst="rect">
            <a:avLst/>
          </a:prstGeom>
          <a:solidFill>
            <a:srgbClr val="FFFF66">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0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4400" y="1473200"/>
            <a:ext cx="7620000" cy="42417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Oval 2"/>
          <p:cNvSpPr/>
          <p:nvPr/>
        </p:nvSpPr>
        <p:spPr bwMode="auto">
          <a:xfrm>
            <a:off x="2362200" y="40386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4" name="Oval 3"/>
          <p:cNvSpPr/>
          <p:nvPr/>
        </p:nvSpPr>
        <p:spPr bwMode="auto">
          <a:xfrm>
            <a:off x="4038600" y="25146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Oval 4"/>
          <p:cNvSpPr/>
          <p:nvPr/>
        </p:nvSpPr>
        <p:spPr bwMode="auto">
          <a:xfrm>
            <a:off x="5562600" y="19050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Oval 5"/>
          <p:cNvSpPr/>
          <p:nvPr/>
        </p:nvSpPr>
        <p:spPr bwMode="auto">
          <a:xfrm>
            <a:off x="7239000" y="26670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2" name="TextBox 1"/>
          <p:cNvSpPr txBox="1"/>
          <p:nvPr/>
        </p:nvSpPr>
        <p:spPr>
          <a:xfrm>
            <a:off x="2971800" y="5791200"/>
            <a:ext cx="4343400" cy="369332"/>
          </a:xfrm>
          <a:prstGeom prst="rect">
            <a:avLst/>
          </a:prstGeom>
          <a:noFill/>
        </p:spPr>
        <p:txBody>
          <a:bodyPr wrap="square" rtlCol="0">
            <a:spAutoFit/>
          </a:bodyPr>
          <a:lstStyle/>
          <a:p>
            <a:r>
              <a:rPr lang="en-US" b="1" dirty="0" smtClean="0"/>
              <a:t>Expected Profit Given Print Run</a:t>
            </a:r>
            <a:endParaRPr lang="en-US" b="1" dirty="0"/>
          </a:p>
        </p:txBody>
      </p:sp>
      <p:sp>
        <p:nvSpPr>
          <p:cNvPr id="8" name="Rectangle 7"/>
          <p:cNvSpPr/>
          <p:nvPr/>
        </p:nvSpPr>
        <p:spPr bwMode="auto">
          <a:xfrm>
            <a:off x="7239000" y="3657600"/>
            <a:ext cx="457200" cy="457200"/>
          </a:xfrm>
          <a:prstGeom prst="rect">
            <a:avLst/>
          </a:prstGeom>
          <a:solidFill>
            <a:srgbClr val="FFFFFF"/>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36390647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0034" name="Object 2"/>
          <p:cNvGraphicFramePr>
            <a:graphicFrameLocks noChangeAspect="1"/>
          </p:cNvGraphicFramePr>
          <p:nvPr/>
        </p:nvGraphicFramePr>
        <p:xfrm>
          <a:off x="1308100" y="887413"/>
          <a:ext cx="7239000" cy="5794375"/>
        </p:xfrm>
        <a:graphic>
          <a:graphicData uri="http://schemas.openxmlformats.org/presentationml/2006/ole">
            <p:oleObj spid="_x0000_s300040" name="Equation" r:id="rId3" imgW="5029200" imgH="4025880" progId="Equation.DSMT4">
              <p:embed/>
            </p:oleObj>
          </a:graphicData>
        </a:graphic>
      </p:graphicFrame>
      <p:sp>
        <p:nvSpPr>
          <p:cNvPr id="3" name="Rectangle 2"/>
          <p:cNvSpPr/>
          <p:nvPr/>
        </p:nvSpPr>
        <p:spPr bwMode="auto">
          <a:xfrm>
            <a:off x="1219200" y="1143000"/>
            <a:ext cx="7467600" cy="381000"/>
          </a:xfrm>
          <a:prstGeom prst="rect">
            <a:avLst/>
          </a:prstGeom>
          <a:solidFill>
            <a:srgbClr val="99CC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4" name="Rectangle 3"/>
          <p:cNvSpPr/>
          <p:nvPr/>
        </p:nvSpPr>
        <p:spPr bwMode="auto">
          <a:xfrm>
            <a:off x="1219200" y="1524000"/>
            <a:ext cx="7467600" cy="1371600"/>
          </a:xfrm>
          <a:prstGeom prst="rect">
            <a:avLst/>
          </a:prstGeom>
          <a:solidFill>
            <a:srgbClr val="FF00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219200" y="2895600"/>
            <a:ext cx="7467600" cy="1676400"/>
          </a:xfrm>
          <a:prstGeom prst="rect">
            <a:avLst/>
          </a:prstGeom>
          <a:solidFill>
            <a:srgbClr val="33CCFF">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219200" y="4572000"/>
            <a:ext cx="7467600" cy="2057400"/>
          </a:xfrm>
          <a:prstGeom prst="rect">
            <a:avLst/>
          </a:prstGeom>
          <a:solidFill>
            <a:srgbClr val="FFFF66">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058" name="Picture 2"/>
          <p:cNvPicPr>
            <a:picLocks noChangeAspect="1" noChangeArrowheads="1"/>
          </p:cNvPicPr>
          <p:nvPr/>
        </p:nvPicPr>
        <p:blipFill>
          <a:blip r:embed="rId2"/>
          <a:srcRect/>
          <a:stretch>
            <a:fillRect/>
          </a:stretch>
        </p:blipFill>
        <p:spPr bwMode="auto">
          <a:xfrm>
            <a:off x="533400" y="1143000"/>
            <a:ext cx="8353202" cy="5105400"/>
          </a:xfrm>
          <a:prstGeom prst="rect">
            <a:avLst/>
          </a:prstGeom>
          <a:noFill/>
          <a:ln w="9525">
            <a:noFill/>
            <a:miter lim="800000"/>
            <a:headEnd/>
            <a:tailEnd/>
          </a:ln>
          <a:effectLst/>
        </p:spPr>
      </p:pic>
      <p:sp>
        <p:nvSpPr>
          <p:cNvPr id="3" name="Oval 2"/>
          <p:cNvSpPr/>
          <p:nvPr/>
        </p:nvSpPr>
        <p:spPr bwMode="auto">
          <a:xfrm>
            <a:off x="1524000" y="52578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4" name="Oval 3"/>
          <p:cNvSpPr/>
          <p:nvPr/>
        </p:nvSpPr>
        <p:spPr bwMode="auto">
          <a:xfrm>
            <a:off x="5029200" y="14478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Oval 4"/>
          <p:cNvSpPr/>
          <p:nvPr/>
        </p:nvSpPr>
        <p:spPr bwMode="auto">
          <a:xfrm>
            <a:off x="5562600" y="38227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Oval 5"/>
          <p:cNvSpPr/>
          <p:nvPr/>
        </p:nvSpPr>
        <p:spPr bwMode="auto">
          <a:xfrm>
            <a:off x="7239000" y="21336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TextBox 6"/>
          <p:cNvSpPr txBox="1"/>
          <p:nvPr/>
        </p:nvSpPr>
        <p:spPr>
          <a:xfrm>
            <a:off x="1828800" y="4876800"/>
            <a:ext cx="1524000" cy="369332"/>
          </a:xfrm>
          <a:prstGeom prst="rect">
            <a:avLst/>
          </a:prstGeom>
          <a:noFill/>
        </p:spPr>
        <p:txBody>
          <a:bodyPr wrap="square" rtlCol="0">
            <a:spAutoFit/>
          </a:bodyPr>
          <a:lstStyle/>
          <a:p>
            <a:r>
              <a:rPr lang="en-US" smtClean="0"/>
              <a:t>Run=25,000</a:t>
            </a:r>
            <a:endParaRPr lang="en-US"/>
          </a:p>
        </p:txBody>
      </p:sp>
      <p:sp>
        <p:nvSpPr>
          <p:cNvPr id="8" name="TextBox 7"/>
          <p:cNvSpPr txBox="1"/>
          <p:nvPr/>
        </p:nvSpPr>
        <p:spPr>
          <a:xfrm>
            <a:off x="4419600" y="1981200"/>
            <a:ext cx="1524000" cy="369332"/>
          </a:xfrm>
          <a:prstGeom prst="rect">
            <a:avLst/>
          </a:prstGeom>
          <a:noFill/>
        </p:spPr>
        <p:txBody>
          <a:bodyPr wrap="square" rtlCol="0">
            <a:spAutoFit/>
          </a:bodyPr>
          <a:lstStyle/>
          <a:p>
            <a:r>
              <a:rPr lang="en-US" smtClean="0"/>
              <a:t>Run=70,000</a:t>
            </a:r>
            <a:endParaRPr lang="en-US"/>
          </a:p>
        </p:txBody>
      </p:sp>
      <p:sp>
        <p:nvSpPr>
          <p:cNvPr id="9" name="TextBox 8"/>
          <p:cNvSpPr txBox="1"/>
          <p:nvPr/>
        </p:nvSpPr>
        <p:spPr>
          <a:xfrm>
            <a:off x="4953000" y="3429000"/>
            <a:ext cx="1524000" cy="369332"/>
          </a:xfrm>
          <a:prstGeom prst="rect">
            <a:avLst/>
          </a:prstGeom>
          <a:noFill/>
        </p:spPr>
        <p:txBody>
          <a:bodyPr wrap="square" rtlCol="0">
            <a:spAutoFit/>
          </a:bodyPr>
          <a:lstStyle/>
          <a:p>
            <a:r>
              <a:rPr lang="en-US" smtClean="0"/>
              <a:t>Run=40,000</a:t>
            </a:r>
            <a:endParaRPr lang="en-US"/>
          </a:p>
        </p:txBody>
      </p:sp>
      <p:sp>
        <p:nvSpPr>
          <p:cNvPr id="10" name="TextBox 9"/>
          <p:cNvSpPr txBox="1"/>
          <p:nvPr/>
        </p:nvSpPr>
        <p:spPr>
          <a:xfrm>
            <a:off x="6553200" y="2590800"/>
            <a:ext cx="1524000" cy="369332"/>
          </a:xfrm>
          <a:prstGeom prst="rect">
            <a:avLst/>
          </a:prstGeom>
          <a:noFill/>
        </p:spPr>
        <p:txBody>
          <a:bodyPr wrap="square" rtlCol="0">
            <a:spAutoFit/>
          </a:bodyPr>
          <a:lstStyle/>
          <a:p>
            <a:r>
              <a:rPr lang="en-US" smtClean="0"/>
              <a:t>Run=55,000</a:t>
            </a: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058" name="Picture 2"/>
          <p:cNvPicPr>
            <a:picLocks noChangeAspect="1" noChangeArrowheads="1"/>
          </p:cNvPicPr>
          <p:nvPr/>
        </p:nvPicPr>
        <p:blipFill>
          <a:blip r:embed="rId2"/>
          <a:srcRect/>
          <a:stretch>
            <a:fillRect/>
          </a:stretch>
        </p:blipFill>
        <p:spPr bwMode="auto">
          <a:xfrm>
            <a:off x="533400" y="1143000"/>
            <a:ext cx="8353202" cy="5105400"/>
          </a:xfrm>
          <a:prstGeom prst="rect">
            <a:avLst/>
          </a:prstGeom>
          <a:noFill/>
          <a:ln w="9525">
            <a:noFill/>
            <a:miter lim="800000"/>
            <a:headEnd/>
            <a:tailEnd/>
          </a:ln>
          <a:effectLst/>
        </p:spPr>
      </p:pic>
      <p:sp>
        <p:nvSpPr>
          <p:cNvPr id="3" name="Oval 2"/>
          <p:cNvSpPr/>
          <p:nvPr/>
        </p:nvSpPr>
        <p:spPr bwMode="auto">
          <a:xfrm>
            <a:off x="1524000" y="51054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4" name="Oval 3"/>
          <p:cNvSpPr/>
          <p:nvPr/>
        </p:nvSpPr>
        <p:spPr bwMode="auto">
          <a:xfrm>
            <a:off x="4876800" y="15240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Oval 4"/>
          <p:cNvSpPr/>
          <p:nvPr/>
        </p:nvSpPr>
        <p:spPr bwMode="auto">
          <a:xfrm>
            <a:off x="5562600" y="38227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Oval 5"/>
          <p:cNvSpPr/>
          <p:nvPr/>
        </p:nvSpPr>
        <p:spPr bwMode="auto">
          <a:xfrm>
            <a:off x="7239000" y="21336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TextBox 6"/>
          <p:cNvSpPr txBox="1"/>
          <p:nvPr/>
        </p:nvSpPr>
        <p:spPr>
          <a:xfrm>
            <a:off x="1828800" y="4876800"/>
            <a:ext cx="1524000" cy="369332"/>
          </a:xfrm>
          <a:prstGeom prst="rect">
            <a:avLst/>
          </a:prstGeom>
          <a:noFill/>
        </p:spPr>
        <p:txBody>
          <a:bodyPr wrap="square" rtlCol="0">
            <a:spAutoFit/>
          </a:bodyPr>
          <a:lstStyle/>
          <a:p>
            <a:r>
              <a:rPr lang="en-US" smtClean="0"/>
              <a:t>Run=25,000</a:t>
            </a:r>
            <a:endParaRPr lang="en-US"/>
          </a:p>
        </p:txBody>
      </p:sp>
      <p:sp>
        <p:nvSpPr>
          <p:cNvPr id="8" name="TextBox 7"/>
          <p:cNvSpPr txBox="1"/>
          <p:nvPr/>
        </p:nvSpPr>
        <p:spPr>
          <a:xfrm>
            <a:off x="4419600" y="2133600"/>
            <a:ext cx="1524000" cy="369332"/>
          </a:xfrm>
          <a:prstGeom prst="rect">
            <a:avLst/>
          </a:prstGeom>
          <a:noFill/>
        </p:spPr>
        <p:txBody>
          <a:bodyPr wrap="square" rtlCol="0">
            <a:spAutoFit/>
          </a:bodyPr>
          <a:lstStyle/>
          <a:p>
            <a:r>
              <a:rPr lang="en-US" smtClean="0"/>
              <a:t>Run=70,000</a:t>
            </a:r>
            <a:endParaRPr lang="en-US"/>
          </a:p>
        </p:txBody>
      </p:sp>
      <p:sp>
        <p:nvSpPr>
          <p:cNvPr id="9" name="TextBox 8"/>
          <p:cNvSpPr txBox="1"/>
          <p:nvPr/>
        </p:nvSpPr>
        <p:spPr>
          <a:xfrm>
            <a:off x="4953000" y="3429000"/>
            <a:ext cx="1524000" cy="369332"/>
          </a:xfrm>
          <a:prstGeom prst="rect">
            <a:avLst/>
          </a:prstGeom>
          <a:noFill/>
        </p:spPr>
        <p:txBody>
          <a:bodyPr wrap="square" rtlCol="0">
            <a:spAutoFit/>
          </a:bodyPr>
          <a:lstStyle/>
          <a:p>
            <a:r>
              <a:rPr lang="en-US" smtClean="0"/>
              <a:t>Run=40,000</a:t>
            </a:r>
            <a:endParaRPr lang="en-US"/>
          </a:p>
        </p:txBody>
      </p:sp>
      <p:sp>
        <p:nvSpPr>
          <p:cNvPr id="10" name="TextBox 9"/>
          <p:cNvSpPr txBox="1"/>
          <p:nvPr/>
        </p:nvSpPr>
        <p:spPr>
          <a:xfrm>
            <a:off x="6553200" y="2590800"/>
            <a:ext cx="1524000" cy="369332"/>
          </a:xfrm>
          <a:prstGeom prst="rect">
            <a:avLst/>
          </a:prstGeom>
          <a:noFill/>
        </p:spPr>
        <p:txBody>
          <a:bodyPr wrap="square" rtlCol="0">
            <a:spAutoFit/>
          </a:bodyPr>
          <a:lstStyle/>
          <a:p>
            <a:r>
              <a:rPr lang="en-US" smtClean="0"/>
              <a:t>Run=55,000</a:t>
            </a:r>
            <a:endParaRPr lang="en-US"/>
          </a:p>
        </p:txBody>
      </p:sp>
      <p:cxnSp>
        <p:nvCxnSpPr>
          <p:cNvPr id="11" name="Straight Connector 10"/>
          <p:cNvCxnSpPr/>
          <p:nvPr/>
        </p:nvCxnSpPr>
        <p:spPr bwMode="auto">
          <a:xfrm>
            <a:off x="4343400" y="1371600"/>
            <a:ext cx="1371600" cy="685800"/>
          </a:xfrm>
          <a:prstGeom prst="line">
            <a:avLst/>
          </a:prstGeom>
          <a:solidFill>
            <a:schemeClr val="accent1"/>
          </a:solidFill>
          <a:ln w="76200" cap="flat" cmpd="sng" algn="ctr">
            <a:solidFill>
              <a:srgbClr val="FF0000"/>
            </a:solidFill>
            <a:prstDash val="solid"/>
            <a:round/>
            <a:headEnd type="none" w="med" len="med"/>
            <a:tailEnd type="none" w="med" len="med"/>
          </a:ln>
          <a:effectLst/>
        </p:spPr>
      </p:cxnSp>
      <p:cxnSp>
        <p:nvCxnSpPr>
          <p:cNvPr id="13" name="Straight Connector 12"/>
          <p:cNvCxnSpPr/>
          <p:nvPr/>
        </p:nvCxnSpPr>
        <p:spPr bwMode="auto">
          <a:xfrm flipH="1">
            <a:off x="4495800" y="1447800"/>
            <a:ext cx="1057275" cy="609600"/>
          </a:xfrm>
          <a:prstGeom prst="line">
            <a:avLst/>
          </a:prstGeom>
          <a:solidFill>
            <a:schemeClr val="accent1"/>
          </a:solidFill>
          <a:ln w="76200" cap="flat" cmpd="sng" algn="ctr">
            <a:solidFill>
              <a:srgbClr val="FF0000"/>
            </a:solidFill>
            <a:prstDash val="solid"/>
            <a:round/>
            <a:headEnd type="none" w="med" len="med"/>
            <a:tailEnd type="none" w="med" len="med"/>
          </a:ln>
          <a:effectLst/>
        </p:spPr>
      </p:cxnSp>
      <p:sp>
        <p:nvSpPr>
          <p:cNvPr id="14" name="TextBox 13"/>
          <p:cNvSpPr txBox="1"/>
          <p:nvPr/>
        </p:nvSpPr>
        <p:spPr>
          <a:xfrm>
            <a:off x="3276600" y="2743200"/>
            <a:ext cx="3124200" cy="369332"/>
          </a:xfrm>
          <a:prstGeom prst="rect">
            <a:avLst/>
          </a:prstGeom>
          <a:noFill/>
        </p:spPr>
        <p:txBody>
          <a:bodyPr wrap="square" rtlCol="0">
            <a:spAutoFit/>
          </a:bodyPr>
          <a:lstStyle/>
          <a:p>
            <a:r>
              <a:rPr lang="en-US" smtClean="0"/>
              <a:t>70,000 is inferior to 40,000</a:t>
            </a:r>
            <a:endParaRPr lang="en-US"/>
          </a:p>
        </p:txBody>
      </p:sp>
    </p:spTree>
    <p:extLst>
      <p:ext uri="{BB962C8B-B14F-4D97-AF65-F5344CB8AC3E}">
        <p14:creationId xmlns:p14="http://schemas.microsoft.com/office/powerpoint/2010/main" xmlns="" val="18456051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058" name="Picture 2"/>
          <p:cNvPicPr>
            <a:picLocks noChangeAspect="1" noChangeArrowheads="1"/>
          </p:cNvPicPr>
          <p:nvPr/>
        </p:nvPicPr>
        <p:blipFill>
          <a:blip r:embed="rId2"/>
          <a:srcRect/>
          <a:stretch>
            <a:fillRect/>
          </a:stretch>
        </p:blipFill>
        <p:spPr bwMode="auto">
          <a:xfrm>
            <a:off x="533400" y="1143000"/>
            <a:ext cx="8353202" cy="5105400"/>
          </a:xfrm>
          <a:prstGeom prst="rect">
            <a:avLst/>
          </a:prstGeom>
          <a:noFill/>
          <a:ln w="9525">
            <a:noFill/>
            <a:miter lim="800000"/>
            <a:headEnd/>
            <a:tailEnd/>
          </a:ln>
          <a:effectLst/>
        </p:spPr>
      </p:pic>
      <p:sp>
        <p:nvSpPr>
          <p:cNvPr id="3" name="Oval 2"/>
          <p:cNvSpPr/>
          <p:nvPr/>
        </p:nvSpPr>
        <p:spPr bwMode="auto">
          <a:xfrm>
            <a:off x="1524000" y="51054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Oval 4"/>
          <p:cNvSpPr/>
          <p:nvPr/>
        </p:nvSpPr>
        <p:spPr bwMode="auto">
          <a:xfrm>
            <a:off x="5562600" y="38227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Oval 5"/>
          <p:cNvSpPr/>
          <p:nvPr/>
        </p:nvSpPr>
        <p:spPr bwMode="auto">
          <a:xfrm>
            <a:off x="7239000" y="2133600"/>
            <a:ext cx="381000" cy="3810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TextBox 6"/>
          <p:cNvSpPr txBox="1"/>
          <p:nvPr/>
        </p:nvSpPr>
        <p:spPr>
          <a:xfrm>
            <a:off x="1828800" y="4876800"/>
            <a:ext cx="1524000" cy="369332"/>
          </a:xfrm>
          <a:prstGeom prst="rect">
            <a:avLst/>
          </a:prstGeom>
          <a:noFill/>
        </p:spPr>
        <p:txBody>
          <a:bodyPr wrap="square" rtlCol="0">
            <a:spAutoFit/>
          </a:bodyPr>
          <a:lstStyle/>
          <a:p>
            <a:r>
              <a:rPr lang="en-US" smtClean="0"/>
              <a:t>Run=25,000</a:t>
            </a:r>
            <a:endParaRPr lang="en-US"/>
          </a:p>
        </p:txBody>
      </p:sp>
      <p:sp>
        <p:nvSpPr>
          <p:cNvPr id="9" name="TextBox 8"/>
          <p:cNvSpPr txBox="1"/>
          <p:nvPr/>
        </p:nvSpPr>
        <p:spPr>
          <a:xfrm>
            <a:off x="4953000" y="3429000"/>
            <a:ext cx="1524000" cy="369332"/>
          </a:xfrm>
          <a:prstGeom prst="rect">
            <a:avLst/>
          </a:prstGeom>
          <a:noFill/>
        </p:spPr>
        <p:txBody>
          <a:bodyPr wrap="square" rtlCol="0">
            <a:spAutoFit/>
          </a:bodyPr>
          <a:lstStyle/>
          <a:p>
            <a:r>
              <a:rPr lang="en-US" smtClean="0"/>
              <a:t>Run=40,000</a:t>
            </a:r>
            <a:endParaRPr lang="en-US"/>
          </a:p>
        </p:txBody>
      </p:sp>
      <p:sp>
        <p:nvSpPr>
          <p:cNvPr id="10" name="TextBox 9"/>
          <p:cNvSpPr txBox="1"/>
          <p:nvPr/>
        </p:nvSpPr>
        <p:spPr>
          <a:xfrm>
            <a:off x="6553200" y="2590800"/>
            <a:ext cx="1524000" cy="369332"/>
          </a:xfrm>
          <a:prstGeom prst="rect">
            <a:avLst/>
          </a:prstGeom>
          <a:noFill/>
        </p:spPr>
        <p:txBody>
          <a:bodyPr wrap="square" rtlCol="0">
            <a:spAutoFit/>
          </a:bodyPr>
          <a:lstStyle/>
          <a:p>
            <a:r>
              <a:rPr lang="en-US" smtClean="0"/>
              <a:t>Run=55,000</a:t>
            </a:r>
            <a:endParaRPr lang="en-US"/>
          </a:p>
        </p:txBody>
      </p:sp>
      <p:cxnSp>
        <p:nvCxnSpPr>
          <p:cNvPr id="14" name="Straight Connector 13"/>
          <p:cNvCxnSpPr/>
          <p:nvPr/>
        </p:nvCxnSpPr>
        <p:spPr bwMode="auto">
          <a:xfrm>
            <a:off x="990600" y="4953000"/>
            <a:ext cx="1371600" cy="685800"/>
          </a:xfrm>
          <a:prstGeom prst="line">
            <a:avLst/>
          </a:prstGeom>
          <a:solidFill>
            <a:schemeClr val="accent1"/>
          </a:solidFill>
          <a:ln w="76200" cap="flat" cmpd="sng" algn="ctr">
            <a:solidFill>
              <a:srgbClr val="FF0000"/>
            </a:solidFill>
            <a:prstDash val="solid"/>
            <a:round/>
            <a:headEnd type="none" w="med" len="med"/>
            <a:tailEnd type="none" w="med" len="med"/>
          </a:ln>
          <a:effectLst/>
        </p:spPr>
      </p:cxnSp>
      <p:cxnSp>
        <p:nvCxnSpPr>
          <p:cNvPr id="15" name="Straight Connector 14"/>
          <p:cNvCxnSpPr/>
          <p:nvPr/>
        </p:nvCxnSpPr>
        <p:spPr bwMode="auto">
          <a:xfrm flipH="1">
            <a:off x="1152525" y="5029200"/>
            <a:ext cx="1057275" cy="609600"/>
          </a:xfrm>
          <a:prstGeom prst="line">
            <a:avLst/>
          </a:prstGeom>
          <a:solidFill>
            <a:schemeClr val="accent1"/>
          </a:solidFill>
          <a:ln w="76200" cap="flat" cmpd="sng" algn="ctr">
            <a:solidFill>
              <a:srgbClr val="FF0000"/>
            </a:solidFill>
            <a:prstDash val="solid"/>
            <a:round/>
            <a:headEnd type="none" w="med" len="med"/>
            <a:tailEnd type="none" w="med" len="med"/>
          </a:ln>
          <a:effectLst/>
        </p:spPr>
      </p:cxnSp>
      <p:sp>
        <p:nvSpPr>
          <p:cNvPr id="16" name="TextBox 15"/>
          <p:cNvSpPr txBox="1"/>
          <p:nvPr/>
        </p:nvSpPr>
        <p:spPr>
          <a:xfrm>
            <a:off x="1828800" y="3505200"/>
            <a:ext cx="3200400" cy="1200329"/>
          </a:xfrm>
          <a:prstGeom prst="rect">
            <a:avLst/>
          </a:prstGeom>
          <a:noFill/>
        </p:spPr>
        <p:txBody>
          <a:bodyPr wrap="square" rtlCol="0">
            <a:spAutoFit/>
          </a:bodyPr>
          <a:lstStyle/>
          <a:p>
            <a:r>
              <a:rPr lang="en-US" smtClean="0"/>
              <a:t>25,000 is safe, but an </a:t>
            </a:r>
            <a:br>
              <a:rPr lang="en-US" smtClean="0"/>
            </a:br>
            <a:r>
              <a:rPr lang="en-US" smtClean="0"/>
              <a:t>extremely risk averse choice</a:t>
            </a:r>
          </a:p>
          <a:p>
            <a:r>
              <a:rPr lang="en-US" smtClean="0"/>
              <a:t>and has far lower expected payoff than 40 or 55.</a:t>
            </a:r>
            <a:endParaRPr lang="en-US"/>
          </a:p>
        </p:txBody>
      </p:sp>
      <p:sp>
        <p:nvSpPr>
          <p:cNvPr id="17" name="TextBox 16"/>
          <p:cNvSpPr txBox="1"/>
          <p:nvPr/>
        </p:nvSpPr>
        <p:spPr>
          <a:xfrm>
            <a:off x="3810000" y="2514600"/>
            <a:ext cx="2590800" cy="646331"/>
          </a:xfrm>
          <a:prstGeom prst="rect">
            <a:avLst/>
          </a:prstGeom>
          <a:noFill/>
        </p:spPr>
        <p:txBody>
          <a:bodyPr wrap="square" rtlCol="0">
            <a:spAutoFit/>
          </a:bodyPr>
          <a:lstStyle/>
          <a:p>
            <a:r>
              <a:rPr lang="en-US" smtClean="0"/>
              <a:t>Which of these choices </a:t>
            </a:r>
          </a:p>
          <a:p>
            <a:r>
              <a:rPr lang="en-US" smtClean="0"/>
              <a:t>would you prefer?</a:t>
            </a:r>
            <a:endParaRPr lang="en-US"/>
          </a:p>
        </p:txBody>
      </p:sp>
    </p:spTree>
    <p:extLst>
      <p:ext uri="{BB962C8B-B14F-4D97-AF65-F5344CB8AC3E}">
        <p14:creationId xmlns:p14="http://schemas.microsoft.com/office/powerpoint/2010/main" xmlns="" val="127996925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2994</TotalTime>
  <Words>2090</Words>
  <Application>Microsoft Office PowerPoint</Application>
  <PresentationFormat>On-screen Show (4:3)</PresentationFormat>
  <Paragraphs>339</Paragraphs>
  <Slides>44</Slides>
  <Notes>32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44</vt:i4>
      </vt:variant>
    </vt:vector>
  </HeadingPairs>
  <TitlesOfParts>
    <vt:vector size="47" baseType="lpstr">
      <vt:lpstr>1_Level</vt:lpstr>
      <vt:lpstr>Equation</vt:lpstr>
      <vt:lpstr>MathType 6.0 Equation</vt:lpstr>
      <vt:lpstr>Statistics and Data Analysis</vt:lpstr>
      <vt:lpstr>Statistics and Data Analysis</vt:lpstr>
      <vt:lpstr>Random Variable</vt:lpstr>
      <vt:lpstr>Types of Random Variables</vt:lpstr>
      <vt:lpstr>Modeling Fair Isaacs:  A Binary Random Variable</vt:lpstr>
      <vt:lpstr>The Random Variable Lenders Are Really Interested In Is Default</vt:lpstr>
      <vt:lpstr>Slide 7</vt:lpstr>
      <vt:lpstr>Distribution Over a Count</vt:lpstr>
      <vt:lpstr>Discrete Qualitative Random Variable</vt:lpstr>
      <vt:lpstr>Continuous Variable – Light Bulb Lifetimes</vt:lpstr>
      <vt:lpstr>Lightbulb Lifetimes</vt:lpstr>
      <vt:lpstr>Probability Distribution</vt:lpstr>
      <vt:lpstr>Bernoulli Random Variable</vt:lpstr>
      <vt:lpstr>Probability Distribution Over Derogatory Reports</vt:lpstr>
      <vt:lpstr>Notation</vt:lpstr>
      <vt:lpstr>Cumulative Probability</vt:lpstr>
      <vt:lpstr>Rules for Probabilities</vt:lpstr>
      <vt:lpstr>Probabilities</vt:lpstr>
      <vt:lpstr>Mean of a Random Variable</vt:lpstr>
      <vt:lpstr>Expected Value</vt:lpstr>
      <vt:lpstr>Expected Payoffs are Expected Values of Random Variables</vt:lpstr>
      <vt:lpstr>Buy a Product Warranty?</vt:lpstr>
      <vt:lpstr>Median of a Random Variable</vt:lpstr>
      <vt:lpstr>Measuring the “Spread”  of the Random Outcomes</vt:lpstr>
      <vt:lpstr>Variance</vt:lpstr>
      <vt:lpstr>Variance Computation</vt:lpstr>
      <vt:lpstr>Common Results  for Random Variables</vt:lpstr>
      <vt:lpstr>Outlier?</vt:lpstr>
      <vt:lpstr>Application:  Sharpe Ratio</vt:lpstr>
      <vt:lpstr> Reliable Rules of Thumb</vt:lpstr>
      <vt:lpstr>A Possibly Useful “Shortcut”</vt:lpstr>
      <vt:lpstr>Application</vt:lpstr>
      <vt:lpstr>Important Algebra</vt:lpstr>
      <vt:lpstr>Example: Repair Costs</vt:lpstr>
      <vt:lpstr>Summary</vt:lpstr>
      <vt:lpstr>    Application: Expected Profits and Risk</vt:lpstr>
      <vt:lpstr>Slide 37</vt:lpstr>
      <vt:lpstr>Slide 38</vt:lpstr>
      <vt:lpstr>Slide 39</vt:lpstr>
      <vt:lpstr>Slide 40</vt:lpstr>
      <vt:lpstr>Slide 41</vt:lpstr>
      <vt:lpstr>Slide 42</vt:lpstr>
      <vt:lpstr>Slide 43</vt:lpstr>
      <vt:lpstr>Slide 44</vt:lpstr>
    </vt:vector>
  </TitlesOfParts>
  <Company>Econometric Software,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Bill</cp:lastModifiedBy>
  <cp:revision>83</cp:revision>
  <cp:lastPrinted>2014-09-16T16:17:00Z</cp:lastPrinted>
  <dcterms:created xsi:type="dcterms:W3CDTF">2007-07-27T17:18:39Z</dcterms:created>
  <dcterms:modified xsi:type="dcterms:W3CDTF">2015-08-05T19:20:43Z</dcterms:modified>
</cp:coreProperties>
</file>