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notesSlides/notesSlide48.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Default Extension="vml" ContentType="application/vnd.openxmlformats-officedocument.vmlDrawing"/>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Default Extension="wmf" ContentType="image/x-wmf"/>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2" r:id="rId1"/>
  </p:sldMasterIdLst>
  <p:notesMasterIdLst>
    <p:notesMasterId r:id="rId65"/>
  </p:notesMasterIdLst>
  <p:handoutMasterIdLst>
    <p:handoutMasterId r:id="rId66"/>
  </p:handoutMasterIdLst>
  <p:sldIdLst>
    <p:sldId id="258" r:id="rId2"/>
    <p:sldId id="300" r:id="rId3"/>
    <p:sldId id="260" r:id="rId4"/>
    <p:sldId id="357" r:id="rId5"/>
    <p:sldId id="262" r:id="rId6"/>
    <p:sldId id="263" r:id="rId7"/>
    <p:sldId id="351" r:id="rId8"/>
    <p:sldId id="333" r:id="rId9"/>
    <p:sldId id="335" r:id="rId10"/>
    <p:sldId id="356" r:id="rId11"/>
    <p:sldId id="352" r:id="rId12"/>
    <p:sldId id="265" r:id="rId13"/>
    <p:sldId id="272" r:id="rId14"/>
    <p:sldId id="266" r:id="rId15"/>
    <p:sldId id="305" r:id="rId16"/>
    <p:sldId id="279" r:id="rId17"/>
    <p:sldId id="345" r:id="rId18"/>
    <p:sldId id="280" r:id="rId19"/>
    <p:sldId id="319" r:id="rId20"/>
    <p:sldId id="295" r:id="rId21"/>
    <p:sldId id="307" r:id="rId22"/>
    <p:sldId id="275" r:id="rId23"/>
    <p:sldId id="276" r:id="rId24"/>
    <p:sldId id="281" r:id="rId25"/>
    <p:sldId id="267" r:id="rId26"/>
    <p:sldId id="312" r:id="rId27"/>
    <p:sldId id="355" r:id="rId28"/>
    <p:sldId id="304" r:id="rId29"/>
    <p:sldId id="282" r:id="rId30"/>
    <p:sldId id="292" r:id="rId31"/>
    <p:sldId id="358" r:id="rId32"/>
    <p:sldId id="348" r:id="rId33"/>
    <p:sldId id="268" r:id="rId34"/>
    <p:sldId id="286" r:id="rId35"/>
    <p:sldId id="320" r:id="rId36"/>
    <p:sldId id="353" r:id="rId37"/>
    <p:sldId id="359" r:id="rId38"/>
    <p:sldId id="360" r:id="rId39"/>
    <p:sldId id="321" r:id="rId40"/>
    <p:sldId id="287" r:id="rId41"/>
    <p:sldId id="291" r:id="rId42"/>
    <p:sldId id="350" r:id="rId43"/>
    <p:sldId id="322" r:id="rId44"/>
    <p:sldId id="324" r:id="rId45"/>
    <p:sldId id="323" r:id="rId46"/>
    <p:sldId id="269" r:id="rId47"/>
    <p:sldId id="354" r:id="rId48"/>
    <p:sldId id="288" r:id="rId49"/>
    <p:sldId id="289" r:id="rId50"/>
    <p:sldId id="290" r:id="rId51"/>
    <p:sldId id="293" r:id="rId52"/>
    <p:sldId id="349" r:id="rId53"/>
    <p:sldId id="337" r:id="rId54"/>
    <p:sldId id="338" r:id="rId55"/>
    <p:sldId id="339" r:id="rId56"/>
    <p:sldId id="340" r:id="rId57"/>
    <p:sldId id="341" r:id="rId58"/>
    <p:sldId id="342" r:id="rId59"/>
    <p:sldId id="343" r:id="rId60"/>
    <p:sldId id="347" r:id="rId61"/>
    <p:sldId id="344" r:id="rId62"/>
    <p:sldId id="346" r:id="rId63"/>
    <p:sldId id="361" r:id="rId64"/>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8000"/>
    <a:srgbClr val="FF0000"/>
    <a:srgbClr val="99CC00"/>
    <a:srgbClr val="7030A0"/>
    <a:srgbClr val="99CCCC"/>
    <a:srgbClr val="FFFFFF"/>
    <a:srgbClr val="FF9999"/>
    <a:srgbClr val="CCFF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0454" autoAdjust="0"/>
    <p:restoredTop sz="94660"/>
  </p:normalViewPr>
  <p:slideViewPr>
    <p:cSldViewPr>
      <p:cViewPr>
        <p:scale>
          <a:sx n="75" d="100"/>
          <a:sy n="75" d="100"/>
        </p:scale>
        <p:origin x="-2850" y="-768"/>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4044"/>
    </p:cViewPr>
  </p:sorterViewPr>
  <p:notesViewPr>
    <p:cSldViewPr>
      <p:cViewPr varScale="1">
        <p:scale>
          <a:sx n="70" d="100"/>
          <a:sy n="70" d="100"/>
        </p:scale>
        <p:origin x="-2814" y="-108"/>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14.wmf"/><Relationship Id="rId1" Type="http://schemas.openxmlformats.org/officeDocument/2006/relationships/image" Target="../media/image13.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5.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9.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40.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41.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42.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43.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44.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45.wmf"/></Relationships>
</file>

<file path=ppt/drawings/_rels/vmlDrawing14.vml.rels><?xml version="1.0" encoding="UTF-8" standalone="yes"?>
<Relationships xmlns="http://schemas.openxmlformats.org/package/2006/relationships"><Relationship Id="rId2" Type="http://schemas.openxmlformats.org/officeDocument/2006/relationships/image" Target="../media/image47.wmf"/><Relationship Id="rId1" Type="http://schemas.openxmlformats.org/officeDocument/2006/relationships/image" Target="../media/image46.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2F7EFA2-B770-4487-9FDA-62D37EC2BBAC}" type="datetimeFigureOut">
              <a:rPr lang="en-US" smtClean="0"/>
              <a:pPr/>
              <a:t>8/5/2015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041FAE6-5A6D-49DA-8386-1D4C4D2BCA1B}" type="slidenum">
              <a:rPr lang="en-US" smtClean="0"/>
              <a:pPr/>
              <a:t>‹#›</a:t>
            </a:fld>
            <a:endParaRPr lang="en-US"/>
          </a:p>
        </p:txBody>
      </p:sp>
    </p:spTree>
    <p:extLst>
      <p:ext uri="{BB962C8B-B14F-4D97-AF65-F5344CB8AC3E}">
        <p14:creationId xmlns:p14="http://schemas.microsoft.com/office/powerpoint/2010/main" xmlns="" val="35831613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endParaRPr lang="en-US"/>
          </a:p>
        </p:txBody>
      </p:sp>
      <p:sp>
        <p:nvSpPr>
          <p:cNvPr id="307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endParaRPr lang="en-US"/>
          </a:p>
        </p:txBody>
      </p:sp>
      <p:sp>
        <p:nvSpPr>
          <p:cNvPr id="307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307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endParaRPr lang="en-US"/>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fld id="{E931352D-D735-4B46-8EDD-1A60AF62EFBD}" type="slidenum">
              <a:rPr lang="en-US"/>
              <a:pPr/>
              <a:t>‹#›</a:t>
            </a:fld>
            <a:endParaRPr lang="en-US"/>
          </a:p>
        </p:txBody>
      </p:sp>
    </p:spTree>
    <p:extLst>
      <p:ext uri="{BB962C8B-B14F-4D97-AF65-F5344CB8AC3E}">
        <p14:creationId xmlns:p14="http://schemas.microsoft.com/office/powerpoint/2010/main" xmlns="" val="246443420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FF3E81C-D896-41A8-8B0B-1B61D377F5E3}" type="slidenum">
              <a:rPr lang="en-US"/>
              <a:pPr/>
              <a:t>1</a:t>
            </a:fld>
            <a:endParaRPr lang="en-US"/>
          </a:p>
        </p:txBody>
      </p:sp>
      <p:sp>
        <p:nvSpPr>
          <p:cNvPr id="159746" name="Rectangle 2"/>
          <p:cNvSpPr>
            <a:spLocks noGrp="1" noRot="1" noChangeAspect="1" noChangeArrowheads="1" noTextEdit="1"/>
          </p:cNvSpPr>
          <p:nvPr>
            <p:ph type="sldImg"/>
          </p:nvPr>
        </p:nvSpPr>
        <p:spPr>
          <a:ln/>
        </p:spPr>
      </p:sp>
      <p:sp>
        <p:nvSpPr>
          <p:cNvPr id="15974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34154918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ED26FB7-6629-4793-A681-9EB16918106A}" type="slidenum">
              <a:rPr lang="en-US"/>
              <a:pPr/>
              <a:t>2</a:t>
            </a:fld>
            <a:endParaRPr lang="en-US"/>
          </a:p>
        </p:txBody>
      </p:sp>
      <p:sp>
        <p:nvSpPr>
          <p:cNvPr id="317442" name="Rectangle 2"/>
          <p:cNvSpPr>
            <a:spLocks noGrp="1" noRot="1" noChangeAspect="1" noChangeArrowheads="1" noTextEdit="1"/>
          </p:cNvSpPr>
          <p:nvPr>
            <p:ph type="sldImg"/>
          </p:nvPr>
        </p:nvSpPr>
        <p:spPr>
          <a:ln/>
        </p:spPr>
      </p:sp>
      <p:sp>
        <p:nvSpPr>
          <p:cNvPr id="31744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7186759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0943353-EB6F-40B5-BE3D-614184B638D3}" type="slidenum">
              <a:rPr lang="en-US"/>
              <a:pPr/>
              <a:t>3</a:t>
            </a:fld>
            <a:endParaRPr lang="en-US"/>
          </a:p>
        </p:txBody>
      </p:sp>
      <p:sp>
        <p:nvSpPr>
          <p:cNvPr id="175106" name="Rectangle 2"/>
          <p:cNvSpPr>
            <a:spLocks noGrp="1" noRot="1" noChangeAspect="1" noChangeArrowheads="1" noTextEdit="1"/>
          </p:cNvSpPr>
          <p:nvPr>
            <p:ph type="sldImg"/>
          </p:nvPr>
        </p:nvSpPr>
        <p:spPr>
          <a:ln/>
        </p:spPr>
      </p:sp>
      <p:sp>
        <p:nvSpPr>
          <p:cNvPr id="1751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12663805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C6F8097-8413-4F8F-881C-17EFB39EF8EE}" type="slidenum">
              <a:rPr lang="en-US"/>
              <a:pPr/>
              <a:t>4</a:t>
            </a:fld>
            <a:endParaRPr lang="en-US"/>
          </a:p>
        </p:txBody>
      </p:sp>
      <p:sp>
        <p:nvSpPr>
          <p:cNvPr id="269314" name="Rectangle 2"/>
          <p:cNvSpPr>
            <a:spLocks noGrp="1" noRot="1" noChangeAspect="1" noChangeArrowheads="1" noTextEdit="1"/>
          </p:cNvSpPr>
          <p:nvPr>
            <p:ph type="sldImg"/>
          </p:nvPr>
        </p:nvSpPr>
        <p:spPr>
          <a:ln/>
        </p:spPr>
      </p:sp>
      <p:sp>
        <p:nvSpPr>
          <p:cNvPr id="26931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13425453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1633204-963F-4487-BF2F-45F33F1B5FD9}" type="slidenum">
              <a:rPr lang="en-US"/>
              <a:pPr/>
              <a:t>5</a:t>
            </a:fld>
            <a:endParaRPr lang="en-US"/>
          </a:p>
        </p:txBody>
      </p:sp>
      <p:sp>
        <p:nvSpPr>
          <p:cNvPr id="267266" name="Rectangle 2"/>
          <p:cNvSpPr>
            <a:spLocks noGrp="1" noRot="1" noChangeAspect="1" noChangeArrowheads="1" noTextEdit="1"/>
          </p:cNvSpPr>
          <p:nvPr>
            <p:ph type="sldImg"/>
          </p:nvPr>
        </p:nvSpPr>
        <p:spPr>
          <a:ln/>
        </p:spPr>
      </p:sp>
      <p:sp>
        <p:nvSpPr>
          <p:cNvPr id="26726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41438312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A27A647-4EDC-4896-940A-0EA3E5540DA5}" type="slidenum">
              <a:rPr lang="en-US"/>
              <a:pPr/>
              <a:t>6</a:t>
            </a:fld>
            <a:endParaRPr lang="en-US"/>
          </a:p>
        </p:txBody>
      </p:sp>
      <p:sp>
        <p:nvSpPr>
          <p:cNvPr id="270338" name="Rectangle 2"/>
          <p:cNvSpPr>
            <a:spLocks noGrp="1" noRot="1" noChangeAspect="1" noChangeArrowheads="1" noTextEdit="1"/>
          </p:cNvSpPr>
          <p:nvPr>
            <p:ph type="sldImg"/>
          </p:nvPr>
        </p:nvSpPr>
        <p:spPr>
          <a:ln/>
        </p:spPr>
      </p:sp>
      <p:sp>
        <p:nvSpPr>
          <p:cNvPr id="27033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37310689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2A1DCB-671A-4B23-9CE7-CC57EFBBDBDD}" type="slidenum">
              <a:rPr lang="en-US"/>
              <a:pPr/>
              <a:t>7</a:t>
            </a:fld>
            <a:endParaRPr lang="en-US"/>
          </a:p>
        </p:txBody>
      </p:sp>
      <p:sp>
        <p:nvSpPr>
          <p:cNvPr id="271362" name="Rectangle 2"/>
          <p:cNvSpPr>
            <a:spLocks noGrp="1" noRot="1" noChangeAspect="1" noChangeArrowheads="1" noTextEdit="1"/>
          </p:cNvSpPr>
          <p:nvPr>
            <p:ph type="sldImg"/>
          </p:nvPr>
        </p:nvSpPr>
        <p:spPr>
          <a:ln/>
        </p:spPr>
      </p:sp>
      <p:sp>
        <p:nvSpPr>
          <p:cNvPr id="27136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36013764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15F9C2D-D717-49EE-8F03-A98918613AF2}" type="slidenum">
              <a:rPr lang="en-US"/>
              <a:pPr/>
              <a:t>8</a:t>
            </a:fld>
            <a:endParaRPr lang="en-US"/>
          </a:p>
        </p:txBody>
      </p:sp>
      <p:sp>
        <p:nvSpPr>
          <p:cNvPr id="368642" name="Rectangle 2"/>
          <p:cNvSpPr>
            <a:spLocks noGrp="1" noRot="1" noChangeAspect="1" noChangeArrowheads="1" noTextEdit="1"/>
          </p:cNvSpPr>
          <p:nvPr>
            <p:ph type="sldImg"/>
          </p:nvPr>
        </p:nvSpPr>
        <p:spPr>
          <a:ln/>
        </p:spPr>
      </p:sp>
      <p:sp>
        <p:nvSpPr>
          <p:cNvPr id="368643" name="Rectangle 3"/>
          <p:cNvSpPr>
            <a:spLocks noGrp="1" noChangeArrowheads="1"/>
          </p:cNvSpPr>
          <p:nvPr>
            <p:ph type="body" idx="1"/>
          </p:nvPr>
        </p:nvSpPr>
        <p:spPr>
          <a:xfrm>
            <a:off x="914400" y="4343400"/>
            <a:ext cx="5029200" cy="4114800"/>
          </a:xfrm>
        </p:spPr>
        <p:txBody>
          <a:bodyPr/>
          <a:lstStyle/>
          <a:p>
            <a:endParaRPr lang="en-US"/>
          </a:p>
        </p:txBody>
      </p:sp>
    </p:spTree>
    <p:extLst>
      <p:ext uri="{BB962C8B-B14F-4D97-AF65-F5344CB8AC3E}">
        <p14:creationId xmlns:p14="http://schemas.microsoft.com/office/powerpoint/2010/main" xmlns="" val="9515965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A436DA2-6E98-4A9E-9312-536D2C08A20A}" type="slidenum">
              <a:rPr lang="en-US"/>
              <a:pPr/>
              <a:t>9</a:t>
            </a:fld>
            <a:endParaRPr lang="en-US"/>
          </a:p>
        </p:txBody>
      </p:sp>
      <p:sp>
        <p:nvSpPr>
          <p:cNvPr id="372738" name="Rectangle 2"/>
          <p:cNvSpPr>
            <a:spLocks noGrp="1" noRot="1" noChangeAspect="1" noChangeArrowheads="1" noTextEdit="1"/>
          </p:cNvSpPr>
          <p:nvPr>
            <p:ph type="sldImg"/>
          </p:nvPr>
        </p:nvSpPr>
        <p:spPr>
          <a:ln/>
        </p:spPr>
      </p:sp>
      <p:sp>
        <p:nvSpPr>
          <p:cNvPr id="372739" name="Rectangle 3"/>
          <p:cNvSpPr>
            <a:spLocks noGrp="1" noChangeArrowheads="1"/>
          </p:cNvSpPr>
          <p:nvPr>
            <p:ph type="body" idx="1"/>
          </p:nvPr>
        </p:nvSpPr>
        <p:spPr>
          <a:xfrm>
            <a:off x="914400" y="4343400"/>
            <a:ext cx="5029200" cy="4114800"/>
          </a:xfrm>
        </p:spPr>
        <p:txBody>
          <a:bodyPr/>
          <a:lstStyle/>
          <a:p>
            <a:endParaRPr lang="en-US"/>
          </a:p>
        </p:txBody>
      </p:sp>
    </p:spTree>
    <p:extLst>
      <p:ext uri="{BB962C8B-B14F-4D97-AF65-F5344CB8AC3E}">
        <p14:creationId xmlns:p14="http://schemas.microsoft.com/office/powerpoint/2010/main" xmlns="" val="2052583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E36BA70-014F-4A27-8FA8-7CE7D0CC600A}" type="slidenum">
              <a:rPr lang="en-US"/>
              <a:pPr/>
              <a:t>12</a:t>
            </a:fld>
            <a:endParaRPr lang="en-US"/>
          </a:p>
        </p:txBody>
      </p:sp>
      <p:sp>
        <p:nvSpPr>
          <p:cNvPr id="275458" name="Rectangle 2"/>
          <p:cNvSpPr>
            <a:spLocks noGrp="1" noRot="1" noChangeAspect="1" noChangeArrowheads="1" noTextEdit="1"/>
          </p:cNvSpPr>
          <p:nvPr>
            <p:ph type="sldImg"/>
          </p:nvPr>
        </p:nvSpPr>
        <p:spPr>
          <a:ln/>
        </p:spPr>
      </p:sp>
      <p:sp>
        <p:nvSpPr>
          <p:cNvPr id="27545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33979376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CEB8DDC-F05B-4772-A8C0-BC3D4AEF4CD1}" type="slidenum">
              <a:rPr lang="en-US"/>
              <a:pPr/>
              <a:t>13</a:t>
            </a:fld>
            <a:endParaRPr lang="en-US"/>
          </a:p>
        </p:txBody>
      </p:sp>
      <p:sp>
        <p:nvSpPr>
          <p:cNvPr id="276482" name="Rectangle 2"/>
          <p:cNvSpPr>
            <a:spLocks noGrp="1" noRot="1" noChangeAspect="1" noChangeArrowheads="1" noTextEdit="1"/>
          </p:cNvSpPr>
          <p:nvPr>
            <p:ph type="sldImg"/>
          </p:nvPr>
        </p:nvSpPr>
        <p:spPr>
          <a:ln/>
        </p:spPr>
      </p:sp>
      <p:sp>
        <p:nvSpPr>
          <p:cNvPr id="27648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28639876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15DFAB0-C228-4790-BBAF-FD5DA58F57C2}" type="slidenum">
              <a:rPr lang="en-US"/>
              <a:pPr/>
              <a:t>14</a:t>
            </a:fld>
            <a:endParaRPr lang="en-US"/>
          </a:p>
        </p:txBody>
      </p:sp>
      <p:sp>
        <p:nvSpPr>
          <p:cNvPr id="277506" name="Rectangle 2"/>
          <p:cNvSpPr>
            <a:spLocks noGrp="1" noRot="1" noChangeAspect="1" noChangeArrowheads="1" noTextEdit="1"/>
          </p:cNvSpPr>
          <p:nvPr>
            <p:ph type="sldImg"/>
          </p:nvPr>
        </p:nvSpPr>
        <p:spPr>
          <a:ln/>
        </p:spPr>
      </p:sp>
      <p:sp>
        <p:nvSpPr>
          <p:cNvPr id="277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10086869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446592E-9C53-4014-9E81-C272CCC81029}" type="slidenum">
              <a:rPr lang="en-US"/>
              <a:pPr/>
              <a:t>15</a:t>
            </a:fld>
            <a:endParaRPr lang="en-US"/>
          </a:p>
        </p:txBody>
      </p:sp>
      <p:sp>
        <p:nvSpPr>
          <p:cNvPr id="318466" name="Rectangle 2"/>
          <p:cNvSpPr>
            <a:spLocks noGrp="1" noRot="1" noChangeAspect="1" noChangeArrowheads="1" noTextEdit="1"/>
          </p:cNvSpPr>
          <p:nvPr>
            <p:ph type="sldImg"/>
          </p:nvPr>
        </p:nvSpPr>
        <p:spPr>
          <a:ln/>
        </p:spPr>
      </p:sp>
      <p:sp>
        <p:nvSpPr>
          <p:cNvPr id="31846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32601812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968AF5D-B3B6-417B-93D4-310B9842F55A}" type="slidenum">
              <a:rPr lang="en-US"/>
              <a:pPr/>
              <a:t>16</a:t>
            </a:fld>
            <a:endParaRPr lang="en-US"/>
          </a:p>
        </p:txBody>
      </p:sp>
      <p:sp>
        <p:nvSpPr>
          <p:cNvPr id="278530" name="Rectangle 2"/>
          <p:cNvSpPr>
            <a:spLocks noGrp="1" noRot="1" noChangeAspect="1" noChangeArrowheads="1" noTextEdit="1"/>
          </p:cNvSpPr>
          <p:nvPr>
            <p:ph type="sldImg"/>
          </p:nvPr>
        </p:nvSpPr>
        <p:spPr>
          <a:ln/>
        </p:spPr>
      </p:sp>
      <p:sp>
        <p:nvSpPr>
          <p:cNvPr id="27853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34803185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2339E78-C08A-4EDE-9379-8137911862FD}" type="slidenum">
              <a:rPr lang="en-US"/>
              <a:pPr/>
              <a:t>18</a:t>
            </a:fld>
            <a:endParaRPr lang="en-US"/>
          </a:p>
        </p:txBody>
      </p:sp>
      <p:sp>
        <p:nvSpPr>
          <p:cNvPr id="279554" name="Rectangle 2"/>
          <p:cNvSpPr>
            <a:spLocks noGrp="1" noRot="1" noChangeAspect="1" noChangeArrowheads="1" noTextEdit="1"/>
          </p:cNvSpPr>
          <p:nvPr>
            <p:ph type="sldImg"/>
          </p:nvPr>
        </p:nvSpPr>
        <p:spPr>
          <a:ln/>
        </p:spPr>
      </p:sp>
      <p:sp>
        <p:nvSpPr>
          <p:cNvPr id="27955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30885350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841062F-FE8B-45BA-9B7E-67CE32968D79}" type="slidenum">
              <a:rPr lang="en-US"/>
              <a:pPr/>
              <a:t>20</a:t>
            </a:fld>
            <a:endParaRPr lang="en-US"/>
          </a:p>
        </p:txBody>
      </p:sp>
      <p:sp>
        <p:nvSpPr>
          <p:cNvPr id="280578" name="Rectangle 2"/>
          <p:cNvSpPr>
            <a:spLocks noGrp="1" noRot="1" noChangeAspect="1" noChangeArrowheads="1" noTextEdit="1"/>
          </p:cNvSpPr>
          <p:nvPr>
            <p:ph type="sldImg"/>
          </p:nvPr>
        </p:nvSpPr>
        <p:spPr>
          <a:ln/>
        </p:spPr>
      </p:sp>
      <p:sp>
        <p:nvSpPr>
          <p:cNvPr id="28057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7762474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06F9EB3-21C3-46D9-960C-80BD5E6A4A47}" type="slidenum">
              <a:rPr lang="en-US"/>
              <a:pPr/>
              <a:t>21</a:t>
            </a:fld>
            <a:endParaRPr lang="en-US"/>
          </a:p>
        </p:txBody>
      </p:sp>
      <p:sp>
        <p:nvSpPr>
          <p:cNvPr id="320514" name="Rectangle 2"/>
          <p:cNvSpPr>
            <a:spLocks noGrp="1" noRot="1" noChangeAspect="1" noChangeArrowheads="1" noTextEdit="1"/>
          </p:cNvSpPr>
          <p:nvPr>
            <p:ph type="sldImg"/>
          </p:nvPr>
        </p:nvSpPr>
        <p:spPr>
          <a:ln/>
        </p:spPr>
      </p:sp>
      <p:sp>
        <p:nvSpPr>
          <p:cNvPr id="32051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221467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7504A86-936C-4862-A3B2-A16F162CDFA8}" type="slidenum">
              <a:rPr lang="en-US"/>
              <a:pPr/>
              <a:t>22</a:t>
            </a:fld>
            <a:endParaRPr lang="en-US"/>
          </a:p>
        </p:txBody>
      </p:sp>
      <p:sp>
        <p:nvSpPr>
          <p:cNvPr id="282626" name="Rectangle 2"/>
          <p:cNvSpPr>
            <a:spLocks noGrp="1" noRot="1" noChangeAspect="1" noChangeArrowheads="1" noTextEdit="1"/>
          </p:cNvSpPr>
          <p:nvPr>
            <p:ph type="sldImg"/>
          </p:nvPr>
        </p:nvSpPr>
        <p:spPr>
          <a:ln/>
        </p:spPr>
      </p:sp>
      <p:sp>
        <p:nvSpPr>
          <p:cNvPr id="28262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13526200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2A828D2-5E48-49B5-86EA-CD64565F3AE5}" type="slidenum">
              <a:rPr lang="en-US"/>
              <a:pPr/>
              <a:t>23</a:t>
            </a:fld>
            <a:endParaRPr lang="en-US"/>
          </a:p>
        </p:txBody>
      </p:sp>
      <p:sp>
        <p:nvSpPr>
          <p:cNvPr id="283650" name="Rectangle 2"/>
          <p:cNvSpPr>
            <a:spLocks noGrp="1" noRot="1" noChangeAspect="1" noChangeArrowheads="1" noTextEdit="1"/>
          </p:cNvSpPr>
          <p:nvPr>
            <p:ph type="sldImg"/>
          </p:nvPr>
        </p:nvSpPr>
        <p:spPr>
          <a:ln/>
        </p:spPr>
      </p:sp>
      <p:sp>
        <p:nvSpPr>
          <p:cNvPr id="28365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15601773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7D3DDB5-BB15-4DB1-BAB4-5A4145EF2617}" type="slidenum">
              <a:rPr lang="en-US"/>
              <a:pPr/>
              <a:t>24</a:t>
            </a:fld>
            <a:endParaRPr lang="en-US"/>
          </a:p>
        </p:txBody>
      </p:sp>
      <p:sp>
        <p:nvSpPr>
          <p:cNvPr id="284674" name="Rectangle 2"/>
          <p:cNvSpPr>
            <a:spLocks noGrp="1" noRot="1" noChangeAspect="1" noChangeArrowheads="1" noTextEdit="1"/>
          </p:cNvSpPr>
          <p:nvPr>
            <p:ph type="sldImg"/>
          </p:nvPr>
        </p:nvSpPr>
        <p:spPr>
          <a:ln/>
        </p:spPr>
      </p:sp>
      <p:sp>
        <p:nvSpPr>
          <p:cNvPr id="28467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8691053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33D99CE-6D0B-4CE1-B61B-79D0FA33A1FC}" type="slidenum">
              <a:rPr lang="en-US"/>
              <a:pPr/>
              <a:t>25</a:t>
            </a:fld>
            <a:endParaRPr lang="en-US"/>
          </a:p>
        </p:txBody>
      </p:sp>
      <p:sp>
        <p:nvSpPr>
          <p:cNvPr id="285698" name="Rectangle 2"/>
          <p:cNvSpPr>
            <a:spLocks noGrp="1" noRot="1" noChangeAspect="1" noChangeArrowheads="1" noTextEdit="1"/>
          </p:cNvSpPr>
          <p:nvPr>
            <p:ph type="sldImg"/>
          </p:nvPr>
        </p:nvSpPr>
        <p:spPr>
          <a:ln/>
        </p:spPr>
      </p:sp>
      <p:sp>
        <p:nvSpPr>
          <p:cNvPr id="28569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15930282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C20FEB2-4122-4A2B-AB26-962375368164}" type="slidenum">
              <a:rPr lang="en-US"/>
              <a:pPr/>
              <a:t>26</a:t>
            </a:fld>
            <a:endParaRPr lang="en-US"/>
          </a:p>
        </p:txBody>
      </p:sp>
      <p:sp>
        <p:nvSpPr>
          <p:cNvPr id="328706" name="Rectangle 2"/>
          <p:cNvSpPr>
            <a:spLocks noGrp="1" noRot="1" noChangeAspect="1" noChangeArrowheads="1" noTextEdit="1"/>
          </p:cNvSpPr>
          <p:nvPr>
            <p:ph type="sldImg"/>
          </p:nvPr>
        </p:nvSpPr>
        <p:spPr>
          <a:ln/>
        </p:spPr>
      </p:sp>
      <p:sp>
        <p:nvSpPr>
          <p:cNvPr id="3287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22306205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A4B4A5F-EDB4-4069-B433-365B641F26D3}" type="slidenum">
              <a:rPr lang="en-US"/>
              <a:pPr/>
              <a:t>28</a:t>
            </a:fld>
            <a:endParaRPr lang="en-US"/>
          </a:p>
        </p:txBody>
      </p:sp>
      <p:sp>
        <p:nvSpPr>
          <p:cNvPr id="311298" name="Rectangle 2"/>
          <p:cNvSpPr>
            <a:spLocks noGrp="1" noRot="1" noChangeAspect="1" noChangeArrowheads="1" noTextEdit="1"/>
          </p:cNvSpPr>
          <p:nvPr>
            <p:ph type="sldImg"/>
          </p:nvPr>
        </p:nvSpPr>
        <p:spPr>
          <a:ln/>
        </p:spPr>
      </p:sp>
      <p:sp>
        <p:nvSpPr>
          <p:cNvPr id="31129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19503910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AC1C0FB-C96D-44CA-AA5E-D293352A0F71}" type="slidenum">
              <a:rPr lang="en-US"/>
              <a:pPr/>
              <a:t>29</a:t>
            </a:fld>
            <a:endParaRPr lang="en-US"/>
          </a:p>
        </p:txBody>
      </p:sp>
      <p:sp>
        <p:nvSpPr>
          <p:cNvPr id="287746" name="Rectangle 2"/>
          <p:cNvSpPr>
            <a:spLocks noGrp="1" noRot="1" noChangeAspect="1" noChangeArrowheads="1" noTextEdit="1"/>
          </p:cNvSpPr>
          <p:nvPr>
            <p:ph type="sldImg"/>
          </p:nvPr>
        </p:nvSpPr>
        <p:spPr>
          <a:ln/>
        </p:spPr>
      </p:sp>
      <p:sp>
        <p:nvSpPr>
          <p:cNvPr id="28774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23465583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5061605-E6F8-4BB8-840A-2B032B27CD5E}" type="slidenum">
              <a:rPr lang="en-US"/>
              <a:pPr/>
              <a:t>30</a:t>
            </a:fld>
            <a:endParaRPr lang="en-US"/>
          </a:p>
        </p:txBody>
      </p:sp>
      <p:sp>
        <p:nvSpPr>
          <p:cNvPr id="286722" name="Rectangle 2"/>
          <p:cNvSpPr>
            <a:spLocks noGrp="1" noRot="1" noChangeAspect="1" noChangeArrowheads="1" noTextEdit="1"/>
          </p:cNvSpPr>
          <p:nvPr>
            <p:ph type="sldImg"/>
          </p:nvPr>
        </p:nvSpPr>
        <p:spPr>
          <a:ln/>
        </p:spPr>
      </p:sp>
      <p:sp>
        <p:nvSpPr>
          <p:cNvPr id="28672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27213956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5061605-E6F8-4BB8-840A-2B032B27CD5E}" type="slidenum">
              <a:rPr lang="en-US"/>
              <a:pPr/>
              <a:t>32</a:t>
            </a:fld>
            <a:endParaRPr lang="en-US"/>
          </a:p>
        </p:txBody>
      </p:sp>
      <p:sp>
        <p:nvSpPr>
          <p:cNvPr id="286722" name="Rectangle 2"/>
          <p:cNvSpPr>
            <a:spLocks noGrp="1" noRot="1" noChangeAspect="1" noChangeArrowheads="1" noTextEdit="1"/>
          </p:cNvSpPr>
          <p:nvPr>
            <p:ph type="sldImg"/>
          </p:nvPr>
        </p:nvSpPr>
        <p:spPr>
          <a:ln/>
        </p:spPr>
      </p:sp>
      <p:sp>
        <p:nvSpPr>
          <p:cNvPr id="28672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119467053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CD73234-AEB8-4219-A437-AFBBC5BE231E}" type="slidenum">
              <a:rPr lang="en-US"/>
              <a:pPr/>
              <a:t>33</a:t>
            </a:fld>
            <a:endParaRPr lang="en-US"/>
          </a:p>
        </p:txBody>
      </p:sp>
      <p:sp>
        <p:nvSpPr>
          <p:cNvPr id="288770" name="Rectangle 2"/>
          <p:cNvSpPr>
            <a:spLocks noGrp="1" noRot="1" noChangeAspect="1" noChangeArrowheads="1" noTextEdit="1"/>
          </p:cNvSpPr>
          <p:nvPr>
            <p:ph type="sldImg"/>
          </p:nvPr>
        </p:nvSpPr>
        <p:spPr>
          <a:ln/>
        </p:spPr>
      </p:sp>
      <p:sp>
        <p:nvSpPr>
          <p:cNvPr id="28877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1250879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0D59CD0-7B39-4E6B-AF68-6C5F98634D7C}" type="slidenum">
              <a:rPr lang="en-US"/>
              <a:pPr/>
              <a:t>34</a:t>
            </a:fld>
            <a:endParaRPr lang="en-US"/>
          </a:p>
        </p:txBody>
      </p:sp>
      <p:sp>
        <p:nvSpPr>
          <p:cNvPr id="289794" name="Rectangle 2"/>
          <p:cNvSpPr>
            <a:spLocks noGrp="1" noRot="1" noChangeAspect="1" noChangeArrowheads="1" noTextEdit="1"/>
          </p:cNvSpPr>
          <p:nvPr>
            <p:ph type="sldImg"/>
          </p:nvPr>
        </p:nvSpPr>
        <p:spPr>
          <a:ln/>
        </p:spPr>
      </p:sp>
      <p:sp>
        <p:nvSpPr>
          <p:cNvPr id="28979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203972704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968AF5D-B3B6-417B-93D4-310B9842F55A}" type="slidenum">
              <a:rPr lang="en-US"/>
              <a:pPr/>
              <a:t>37</a:t>
            </a:fld>
            <a:endParaRPr lang="en-US"/>
          </a:p>
        </p:txBody>
      </p:sp>
      <p:sp>
        <p:nvSpPr>
          <p:cNvPr id="278530" name="Rectangle 2"/>
          <p:cNvSpPr>
            <a:spLocks noGrp="1" noRot="1" noChangeAspect="1" noChangeArrowheads="1" noTextEdit="1"/>
          </p:cNvSpPr>
          <p:nvPr>
            <p:ph type="sldImg"/>
          </p:nvPr>
        </p:nvSpPr>
        <p:spPr>
          <a:ln/>
        </p:spPr>
      </p:sp>
      <p:sp>
        <p:nvSpPr>
          <p:cNvPr id="27853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348031858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39C5FC8-AB4C-44D7-BF08-8D1469F12472}" type="slidenum">
              <a:rPr lang="en-US"/>
              <a:pPr/>
              <a:t>40</a:t>
            </a:fld>
            <a:endParaRPr lang="en-US"/>
          </a:p>
        </p:txBody>
      </p:sp>
      <p:sp>
        <p:nvSpPr>
          <p:cNvPr id="290818" name="Rectangle 2"/>
          <p:cNvSpPr>
            <a:spLocks noGrp="1" noRot="1" noChangeAspect="1" noChangeArrowheads="1" noTextEdit="1"/>
          </p:cNvSpPr>
          <p:nvPr>
            <p:ph type="sldImg"/>
          </p:nvPr>
        </p:nvSpPr>
        <p:spPr>
          <a:ln/>
        </p:spPr>
      </p:sp>
      <p:sp>
        <p:nvSpPr>
          <p:cNvPr id="29081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244304853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B4E0788-7E06-4238-BBCA-8C168F53167C}" type="slidenum">
              <a:rPr lang="en-US"/>
              <a:pPr/>
              <a:t>41</a:t>
            </a:fld>
            <a:endParaRPr lang="en-US"/>
          </a:p>
        </p:txBody>
      </p:sp>
      <p:sp>
        <p:nvSpPr>
          <p:cNvPr id="291842" name="Rectangle 2"/>
          <p:cNvSpPr>
            <a:spLocks noGrp="1" noRot="1" noChangeAspect="1" noChangeArrowheads="1" noTextEdit="1"/>
          </p:cNvSpPr>
          <p:nvPr>
            <p:ph type="sldImg"/>
          </p:nvPr>
        </p:nvSpPr>
        <p:spPr>
          <a:ln/>
        </p:spPr>
      </p:sp>
      <p:sp>
        <p:nvSpPr>
          <p:cNvPr id="29184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180823975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C2A4692-70FA-4787-9EE7-57AAB2B16D43}" type="slidenum">
              <a:rPr lang="en-US"/>
              <a:pPr/>
              <a:t>42</a:t>
            </a:fld>
            <a:endParaRPr lang="en-US"/>
          </a:p>
        </p:txBody>
      </p:sp>
      <p:sp>
        <p:nvSpPr>
          <p:cNvPr id="248834" name="Rectangle 2"/>
          <p:cNvSpPr>
            <a:spLocks noGrp="1" noRot="1" noChangeAspect="1" noChangeArrowheads="1" noTextEdit="1"/>
          </p:cNvSpPr>
          <p:nvPr>
            <p:ph type="sldImg"/>
          </p:nvPr>
        </p:nvSpPr>
        <p:spPr>
          <a:ln/>
        </p:spPr>
      </p:sp>
      <p:sp>
        <p:nvSpPr>
          <p:cNvPr id="24883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51674177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9C725BB-B8B5-43E5-89AB-6D127C31A579}" type="slidenum">
              <a:rPr lang="en-US"/>
              <a:pPr/>
              <a:t>46</a:t>
            </a:fld>
            <a:endParaRPr lang="en-US"/>
          </a:p>
        </p:txBody>
      </p:sp>
      <p:sp>
        <p:nvSpPr>
          <p:cNvPr id="294914" name="Rectangle 2"/>
          <p:cNvSpPr>
            <a:spLocks noGrp="1" noRot="1" noChangeAspect="1" noChangeArrowheads="1" noTextEdit="1"/>
          </p:cNvSpPr>
          <p:nvPr>
            <p:ph type="sldImg"/>
          </p:nvPr>
        </p:nvSpPr>
        <p:spPr>
          <a:ln/>
        </p:spPr>
      </p:sp>
      <p:sp>
        <p:nvSpPr>
          <p:cNvPr id="29491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75168806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9C725BB-B8B5-43E5-89AB-6D127C31A579}" type="slidenum">
              <a:rPr lang="en-US"/>
              <a:pPr/>
              <a:t>47</a:t>
            </a:fld>
            <a:endParaRPr lang="en-US"/>
          </a:p>
        </p:txBody>
      </p:sp>
      <p:sp>
        <p:nvSpPr>
          <p:cNvPr id="294914" name="Rectangle 2"/>
          <p:cNvSpPr>
            <a:spLocks noGrp="1" noRot="1" noChangeAspect="1" noChangeArrowheads="1" noTextEdit="1"/>
          </p:cNvSpPr>
          <p:nvPr>
            <p:ph type="sldImg"/>
          </p:nvPr>
        </p:nvSpPr>
        <p:spPr>
          <a:ln/>
        </p:spPr>
      </p:sp>
      <p:sp>
        <p:nvSpPr>
          <p:cNvPr id="29491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201296636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394AC35-8927-496C-807E-51FB5B26BAB4}" type="slidenum">
              <a:rPr lang="en-US"/>
              <a:pPr/>
              <a:t>48</a:t>
            </a:fld>
            <a:endParaRPr lang="en-US"/>
          </a:p>
        </p:txBody>
      </p:sp>
      <p:sp>
        <p:nvSpPr>
          <p:cNvPr id="295938" name="Rectangle 2"/>
          <p:cNvSpPr>
            <a:spLocks noGrp="1" noRot="1" noChangeAspect="1" noChangeArrowheads="1" noTextEdit="1"/>
          </p:cNvSpPr>
          <p:nvPr>
            <p:ph type="sldImg"/>
          </p:nvPr>
        </p:nvSpPr>
        <p:spPr>
          <a:ln/>
        </p:spPr>
      </p:sp>
      <p:sp>
        <p:nvSpPr>
          <p:cNvPr id="29593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2979598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FCA589B-BF43-4466-BA5B-BB18BA022673}" type="slidenum">
              <a:rPr lang="en-US"/>
              <a:pPr/>
              <a:t>49</a:t>
            </a:fld>
            <a:endParaRPr lang="en-US"/>
          </a:p>
        </p:txBody>
      </p:sp>
      <p:sp>
        <p:nvSpPr>
          <p:cNvPr id="296962" name="Rectangle 2"/>
          <p:cNvSpPr>
            <a:spLocks noGrp="1" noRot="1" noChangeAspect="1" noChangeArrowheads="1" noTextEdit="1"/>
          </p:cNvSpPr>
          <p:nvPr>
            <p:ph type="sldImg"/>
          </p:nvPr>
        </p:nvSpPr>
        <p:spPr>
          <a:ln/>
        </p:spPr>
      </p:sp>
      <p:sp>
        <p:nvSpPr>
          <p:cNvPr id="29696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138287132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C14F7-4568-48A6-A855-8EEAEFD5A9D6}" type="slidenum">
              <a:rPr lang="en-US"/>
              <a:pPr/>
              <a:t>50</a:t>
            </a:fld>
            <a:endParaRPr lang="en-US"/>
          </a:p>
        </p:txBody>
      </p:sp>
      <p:sp>
        <p:nvSpPr>
          <p:cNvPr id="297986" name="Rectangle 2"/>
          <p:cNvSpPr>
            <a:spLocks noGrp="1" noRot="1" noChangeAspect="1" noChangeArrowheads="1" noTextEdit="1"/>
          </p:cNvSpPr>
          <p:nvPr>
            <p:ph type="sldImg"/>
          </p:nvPr>
        </p:nvSpPr>
        <p:spPr>
          <a:ln/>
        </p:spPr>
      </p:sp>
      <p:sp>
        <p:nvSpPr>
          <p:cNvPr id="29798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139307553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E3144EF-74B4-492B-B06F-BD7F2FA449AF}" type="slidenum">
              <a:rPr lang="en-US"/>
              <a:pPr/>
              <a:t>51</a:t>
            </a:fld>
            <a:endParaRPr lang="en-US"/>
          </a:p>
        </p:txBody>
      </p:sp>
      <p:sp>
        <p:nvSpPr>
          <p:cNvPr id="299010" name="Rectangle 2"/>
          <p:cNvSpPr>
            <a:spLocks noGrp="1" noRot="1" noChangeAspect="1" noChangeArrowheads="1" noTextEdit="1"/>
          </p:cNvSpPr>
          <p:nvPr>
            <p:ph type="sldImg"/>
          </p:nvPr>
        </p:nvSpPr>
        <p:spPr>
          <a:ln/>
        </p:spPr>
      </p:sp>
      <p:sp>
        <p:nvSpPr>
          <p:cNvPr id="29901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242617675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92661E0-BBA1-4EEB-A2C3-6A9EF9D136D9}" type="slidenum">
              <a:rPr lang="en-US"/>
              <a:pPr/>
              <a:t>53</a:t>
            </a:fld>
            <a:endParaRPr lang="en-US"/>
          </a:p>
        </p:txBody>
      </p:sp>
      <p:sp>
        <p:nvSpPr>
          <p:cNvPr id="319490" name="Rectangle 2"/>
          <p:cNvSpPr>
            <a:spLocks noGrp="1" noRot="1" noChangeAspect="1" noChangeArrowheads="1" noTextEdit="1"/>
          </p:cNvSpPr>
          <p:nvPr>
            <p:ph type="sldImg"/>
          </p:nvPr>
        </p:nvSpPr>
        <p:spPr>
          <a:ln/>
        </p:spPr>
      </p:sp>
      <p:sp>
        <p:nvSpPr>
          <p:cNvPr id="31949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394550598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C411D96-34CA-4F71-834D-9281EDC4B307}" type="slidenum">
              <a:rPr lang="en-US"/>
              <a:pPr/>
              <a:t>54</a:t>
            </a:fld>
            <a:endParaRPr lang="en-US"/>
          </a:p>
        </p:txBody>
      </p:sp>
      <p:sp>
        <p:nvSpPr>
          <p:cNvPr id="324610" name="Rectangle 2"/>
          <p:cNvSpPr>
            <a:spLocks noGrp="1" noRot="1" noChangeAspect="1" noChangeArrowheads="1" noTextEdit="1"/>
          </p:cNvSpPr>
          <p:nvPr>
            <p:ph type="sldImg"/>
          </p:nvPr>
        </p:nvSpPr>
        <p:spPr>
          <a:ln/>
        </p:spPr>
      </p:sp>
      <p:sp>
        <p:nvSpPr>
          <p:cNvPr id="32461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383788394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E874630-501D-4E41-B701-AF901AB2BC0F}" type="slidenum">
              <a:rPr lang="en-US"/>
              <a:pPr/>
              <a:t>55</a:t>
            </a:fld>
            <a:endParaRPr lang="en-US"/>
          </a:p>
        </p:txBody>
      </p:sp>
      <p:sp>
        <p:nvSpPr>
          <p:cNvPr id="326658" name="Rectangle 2"/>
          <p:cNvSpPr>
            <a:spLocks noGrp="1" noRot="1" noChangeAspect="1" noChangeArrowheads="1" noTextEdit="1"/>
          </p:cNvSpPr>
          <p:nvPr>
            <p:ph type="sldImg"/>
          </p:nvPr>
        </p:nvSpPr>
        <p:spPr>
          <a:ln/>
        </p:spPr>
      </p:sp>
      <p:sp>
        <p:nvSpPr>
          <p:cNvPr id="32665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291353340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21C18FE-6FF7-430C-8A16-9E705EBDE52E}" type="slidenum">
              <a:rPr lang="en-US"/>
              <a:pPr/>
              <a:t>56</a:t>
            </a:fld>
            <a:endParaRPr lang="en-US"/>
          </a:p>
        </p:txBody>
      </p:sp>
      <p:sp>
        <p:nvSpPr>
          <p:cNvPr id="330754" name="Rectangle 2"/>
          <p:cNvSpPr>
            <a:spLocks noGrp="1" noRot="1" noChangeAspect="1" noChangeArrowheads="1" noTextEdit="1"/>
          </p:cNvSpPr>
          <p:nvPr>
            <p:ph type="sldImg"/>
          </p:nvPr>
        </p:nvSpPr>
        <p:spPr>
          <a:ln/>
        </p:spPr>
      </p:sp>
      <p:sp>
        <p:nvSpPr>
          <p:cNvPr id="33075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123143807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04F281D-37EC-4B3C-9BB8-837D2E71C0BB}" type="slidenum">
              <a:rPr lang="en-US"/>
              <a:pPr/>
              <a:t>57</a:t>
            </a:fld>
            <a:endParaRPr lang="en-US"/>
          </a:p>
        </p:txBody>
      </p:sp>
      <p:sp>
        <p:nvSpPr>
          <p:cNvPr id="332802" name="Rectangle 2"/>
          <p:cNvSpPr>
            <a:spLocks noGrp="1" noRot="1" noChangeAspect="1" noChangeArrowheads="1" noTextEdit="1"/>
          </p:cNvSpPr>
          <p:nvPr>
            <p:ph type="sldImg"/>
          </p:nvPr>
        </p:nvSpPr>
        <p:spPr>
          <a:ln/>
        </p:spPr>
      </p:sp>
      <p:sp>
        <p:nvSpPr>
          <p:cNvPr id="33280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172908491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4844D92-BDFC-46C1-8BBF-AD5D97750F3A}" type="slidenum">
              <a:rPr lang="en-US"/>
              <a:pPr/>
              <a:t>58</a:t>
            </a:fld>
            <a:endParaRPr lang="en-US"/>
          </a:p>
        </p:txBody>
      </p:sp>
      <p:sp>
        <p:nvSpPr>
          <p:cNvPr id="334850" name="Rectangle 2"/>
          <p:cNvSpPr>
            <a:spLocks noGrp="1" noRot="1" noChangeAspect="1" noChangeArrowheads="1" noTextEdit="1"/>
          </p:cNvSpPr>
          <p:nvPr>
            <p:ph type="sldImg"/>
          </p:nvPr>
        </p:nvSpPr>
        <p:spPr>
          <a:ln/>
        </p:spPr>
      </p:sp>
      <p:sp>
        <p:nvSpPr>
          <p:cNvPr id="33485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110970778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821B5B3-1CA3-4313-A420-665501A1A75F}" type="slidenum">
              <a:rPr lang="en-US"/>
              <a:pPr/>
              <a:t>59</a:t>
            </a:fld>
            <a:endParaRPr lang="en-US"/>
          </a:p>
        </p:txBody>
      </p:sp>
      <p:sp>
        <p:nvSpPr>
          <p:cNvPr id="336898" name="Rectangle 2"/>
          <p:cNvSpPr>
            <a:spLocks noGrp="1" noRot="1" noChangeAspect="1" noChangeArrowheads="1" noTextEdit="1"/>
          </p:cNvSpPr>
          <p:nvPr>
            <p:ph type="sldImg"/>
          </p:nvPr>
        </p:nvSpPr>
        <p:spPr>
          <a:ln/>
        </p:spPr>
      </p:sp>
      <p:sp>
        <p:nvSpPr>
          <p:cNvPr id="33689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199995553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821B5B3-1CA3-4313-A420-665501A1A75F}" type="slidenum">
              <a:rPr lang="en-US"/>
              <a:pPr/>
              <a:t>60</a:t>
            </a:fld>
            <a:endParaRPr lang="en-US"/>
          </a:p>
        </p:txBody>
      </p:sp>
      <p:sp>
        <p:nvSpPr>
          <p:cNvPr id="336898" name="Rectangle 2"/>
          <p:cNvSpPr>
            <a:spLocks noGrp="1" noRot="1" noChangeAspect="1" noChangeArrowheads="1" noTextEdit="1"/>
          </p:cNvSpPr>
          <p:nvPr>
            <p:ph type="sldImg"/>
          </p:nvPr>
        </p:nvSpPr>
        <p:spPr>
          <a:ln/>
        </p:spPr>
      </p:sp>
      <p:sp>
        <p:nvSpPr>
          <p:cNvPr id="33689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147886651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23D5437-4684-4370-B449-045546A44050}" type="slidenum">
              <a:rPr lang="en-US"/>
              <a:pPr/>
              <a:t>61</a:t>
            </a:fld>
            <a:endParaRPr lang="en-US"/>
          </a:p>
        </p:txBody>
      </p:sp>
      <p:sp>
        <p:nvSpPr>
          <p:cNvPr id="338946" name="Rectangle 2"/>
          <p:cNvSpPr>
            <a:spLocks noGrp="1" noRot="1" noChangeAspect="1" noChangeArrowheads="1" noTextEdit="1"/>
          </p:cNvSpPr>
          <p:nvPr>
            <p:ph type="sldImg"/>
          </p:nvPr>
        </p:nvSpPr>
        <p:spPr>
          <a:ln/>
        </p:spPr>
      </p:sp>
      <p:sp>
        <p:nvSpPr>
          <p:cNvPr id="33894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406644911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85D93AA-4E57-42D9-8F8E-ACB82246536B}" type="slidenum">
              <a:rPr lang="en-US"/>
              <a:pPr/>
              <a:t>62</a:t>
            </a:fld>
            <a:endParaRPr lang="en-US"/>
          </a:p>
        </p:txBody>
      </p:sp>
      <p:sp>
        <p:nvSpPr>
          <p:cNvPr id="281602" name="Rectangle 2"/>
          <p:cNvSpPr>
            <a:spLocks noGrp="1" noRot="1" noChangeAspect="1" noChangeArrowheads="1" noTextEdit="1"/>
          </p:cNvSpPr>
          <p:nvPr>
            <p:ph type="sldImg"/>
          </p:nvPr>
        </p:nvSpPr>
        <p:spPr>
          <a:ln/>
        </p:spPr>
      </p:sp>
      <p:sp>
        <p:nvSpPr>
          <p:cNvPr id="28160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103519334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2A1DCB-671A-4B23-9CE7-CC57EFBBDBDD}" type="slidenum">
              <a:rPr lang="en-US"/>
              <a:pPr/>
              <a:t>63</a:t>
            </a:fld>
            <a:endParaRPr lang="en-US"/>
          </a:p>
        </p:txBody>
      </p:sp>
      <p:sp>
        <p:nvSpPr>
          <p:cNvPr id="271362" name="Rectangle 2"/>
          <p:cNvSpPr>
            <a:spLocks noGrp="1" noRot="1" noChangeAspect="1" noChangeArrowheads="1" noTextEdit="1"/>
          </p:cNvSpPr>
          <p:nvPr>
            <p:ph type="sldImg"/>
          </p:nvPr>
        </p:nvSpPr>
        <p:spPr>
          <a:ln/>
        </p:spPr>
      </p:sp>
      <p:sp>
        <p:nvSpPr>
          <p:cNvPr id="27136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311383386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pic>
        <p:nvPicPr>
          <p:cNvPr id="4" name="Picture 3"/>
          <p:cNvPicPr>
            <a:picLocks noChangeAspect="1" noChangeArrowheads="1"/>
          </p:cNvPicPr>
          <p:nvPr userDrawn="1"/>
        </p:nvPicPr>
        <p:blipFill>
          <a:blip r:embed="rId2" cstate="print"/>
          <a:srcRect/>
          <a:stretch>
            <a:fillRect/>
          </a:stretch>
        </p:blipFill>
        <p:spPr bwMode="auto">
          <a:xfrm>
            <a:off x="229982" y="880535"/>
            <a:ext cx="8914018" cy="789842"/>
          </a:xfrm>
          <a:prstGeom prst="rect">
            <a:avLst/>
          </a:prstGeom>
          <a:noFill/>
          <a:ln w="9525">
            <a:noFill/>
            <a:miter lim="800000"/>
            <a:headEnd/>
            <a:tailEnd/>
          </a:ln>
          <a:effectLst/>
        </p:spPr>
      </p:pic>
      <p:pic>
        <p:nvPicPr>
          <p:cNvPr id="5" name="Picture 4" descr="Stern"/>
          <p:cNvPicPr>
            <a:picLocks noChangeAspect="1" noChangeArrowheads="1"/>
          </p:cNvPicPr>
          <p:nvPr userDrawn="1"/>
        </p:nvPicPr>
        <p:blipFill>
          <a:blip r:embed="rId3" cstate="print"/>
          <a:srcRect/>
          <a:stretch>
            <a:fillRect/>
          </a:stretch>
        </p:blipFill>
        <p:spPr bwMode="auto">
          <a:xfrm>
            <a:off x="228600" y="0"/>
            <a:ext cx="8915400" cy="876300"/>
          </a:xfrm>
          <a:prstGeom prst="rect">
            <a:avLst/>
          </a:prstGeom>
          <a:noFill/>
        </p:spPr>
      </p:pic>
      <p:sp>
        <p:nvSpPr>
          <p:cNvPr id="6" name="Rectangle 5"/>
          <p:cNvSpPr/>
          <p:nvPr userDrawn="1"/>
        </p:nvSpPr>
        <p:spPr bwMode="auto">
          <a:xfrm>
            <a:off x="228600" y="1701797"/>
            <a:ext cx="8915400" cy="228600"/>
          </a:xfrm>
          <a:prstGeom prst="rect">
            <a:avLst/>
          </a:prstGeom>
          <a:solidFill>
            <a:srgbClr val="7030A0"/>
          </a:solidFill>
          <a:ln w="19050" cap="flat" cmpd="sng" algn="ctr">
            <a:solidFill>
              <a:srgbClr val="7030A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xmlns="" val="2531086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1066800"/>
            <a:ext cx="8229600" cy="530225"/>
          </a:xfrm>
        </p:spPr>
        <p:txBody>
          <a:bodyPr/>
          <a:lstStyle/>
          <a:p>
            <a:r>
              <a:rPr lang="en-US" smtClean="0"/>
              <a:t>Click to edit Master title style</a:t>
            </a:r>
            <a:endParaRPr lang="en-US"/>
          </a:p>
        </p:txBody>
      </p:sp>
      <p:sp>
        <p:nvSpPr>
          <p:cNvPr id="3" name="Content Placeholder 2"/>
          <p:cNvSpPr>
            <a:spLocks noGrp="1"/>
          </p:cNvSpPr>
          <p:nvPr>
            <p:ph idx="1"/>
          </p:nvPr>
        </p:nvSpPr>
        <p:spPr>
          <a:xfrm>
            <a:off x="533400" y="1793875"/>
            <a:ext cx="8229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1429041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xmlns="" val="26836585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6553200" y="6248400"/>
            <a:ext cx="2133600" cy="457200"/>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xmlns="" val="32726545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5007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39825"/>
          </a:xfrm>
        </p:spPr>
        <p:txBody>
          <a:bodyPr/>
          <a:lstStyle/>
          <a:p>
            <a:r>
              <a:rPr lang="en-US" smtClean="0"/>
              <a:t>Click to edit Master title style</a:t>
            </a:r>
            <a:endParaRPr lang="en-US"/>
          </a:p>
        </p:txBody>
      </p:sp>
    </p:spTree>
    <p:extLst>
      <p:ext uri="{BB962C8B-B14F-4D97-AF65-F5344CB8AC3E}">
        <p14:creationId xmlns:p14="http://schemas.microsoft.com/office/powerpoint/2010/main" xmlns="" val="7209669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0273741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3319677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16766161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21873842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5150880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24000" y="190500"/>
            <a:ext cx="7010400" cy="152717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524000" y="1905000"/>
            <a:ext cx="3429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05400" y="1905000"/>
            <a:ext cx="3429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3276600" y="6248400"/>
            <a:ext cx="2895600" cy="457200"/>
          </a:xfrm>
          <a:prstGeom prst="rect">
            <a:avLst/>
          </a:prstGeom>
        </p:spPr>
        <p:txBody>
          <a:bodyPr/>
          <a:lstStyle>
            <a:lvl1pPr>
              <a:defRPr/>
            </a:lvl1pPr>
          </a:lstStyle>
          <a:p>
            <a:endParaRPr lang="en-US"/>
          </a:p>
        </p:txBody>
      </p:sp>
      <p:sp>
        <p:nvSpPr>
          <p:cNvPr id="6" name="Slide Number Placeholder 5"/>
          <p:cNvSpPr>
            <a:spLocks noGrp="1"/>
          </p:cNvSpPr>
          <p:nvPr>
            <p:ph type="sldNum" sz="quarter" idx="11"/>
          </p:nvPr>
        </p:nvSpPr>
        <p:spPr>
          <a:xfrm>
            <a:off x="1524000" y="6248400"/>
            <a:ext cx="1295400" cy="457200"/>
          </a:xfrm>
          <a:prstGeom prst="rect">
            <a:avLst/>
          </a:prstGeom>
        </p:spPr>
        <p:txBody>
          <a:bodyPr/>
          <a:lstStyle>
            <a:lvl1pPr>
              <a:defRPr/>
            </a:lvl1pPr>
          </a:lstStyle>
          <a:p>
            <a:fld id="{E004E001-28BF-4B1E-A6CB-8FCFE007160B}" type="slidenum">
              <a:rPr lang="en-US"/>
              <a:pPr/>
              <a:t>‹#›</a:t>
            </a:fld>
            <a:endParaRPr lang="en-US"/>
          </a:p>
        </p:txBody>
      </p:sp>
    </p:spTree>
    <p:extLst>
      <p:ext uri="{BB962C8B-B14F-4D97-AF65-F5344CB8AC3E}">
        <p14:creationId xmlns:p14="http://schemas.microsoft.com/office/powerpoint/2010/main" xmlns="" val="12935093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524000" y="190500"/>
            <a:ext cx="7010400" cy="1527175"/>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1524000" y="1905000"/>
            <a:ext cx="7010400" cy="4114800"/>
          </a:xfrm>
        </p:spPr>
        <p:txBody>
          <a:bodyPr/>
          <a:lstStyle/>
          <a:p>
            <a:endParaRPr lang="en-US"/>
          </a:p>
        </p:txBody>
      </p:sp>
      <p:sp>
        <p:nvSpPr>
          <p:cNvPr id="4" name="Footer Placeholder 3"/>
          <p:cNvSpPr>
            <a:spLocks noGrp="1"/>
          </p:cNvSpPr>
          <p:nvPr>
            <p:ph type="ftr" sz="quarter" idx="10"/>
          </p:nvPr>
        </p:nvSpPr>
        <p:spPr>
          <a:xfrm>
            <a:off x="3276600" y="6248400"/>
            <a:ext cx="2895600" cy="457200"/>
          </a:xfrm>
          <a:prstGeom prst="rect">
            <a:avLst/>
          </a:prstGeom>
        </p:spPr>
        <p:txBody>
          <a:bodyPr/>
          <a:lstStyle>
            <a:lvl1pPr>
              <a:defRPr/>
            </a:lvl1pPr>
          </a:lstStyle>
          <a:p>
            <a:endParaRPr lang="en-US"/>
          </a:p>
        </p:txBody>
      </p:sp>
      <p:sp>
        <p:nvSpPr>
          <p:cNvPr id="5" name="Slide Number Placeholder 4"/>
          <p:cNvSpPr>
            <a:spLocks noGrp="1"/>
          </p:cNvSpPr>
          <p:nvPr>
            <p:ph type="sldNum" sz="quarter" idx="11"/>
          </p:nvPr>
        </p:nvSpPr>
        <p:spPr>
          <a:xfrm>
            <a:off x="1524000" y="6248400"/>
            <a:ext cx="1295400" cy="457200"/>
          </a:xfrm>
          <a:prstGeom prst="rect">
            <a:avLst/>
          </a:prstGeom>
        </p:spPr>
        <p:txBody>
          <a:bodyPr/>
          <a:lstStyle>
            <a:lvl1pPr>
              <a:defRPr/>
            </a:lvl1pPr>
          </a:lstStyle>
          <a:p>
            <a:fld id="{9ED99AAF-CB70-44A8-9A44-756D634A7A9A}" type="slidenum">
              <a:rPr lang="en-US"/>
              <a:pPr/>
              <a:t>‹#›</a:t>
            </a:fld>
            <a:endParaRPr lang="en-US"/>
          </a:p>
        </p:txBody>
      </p:sp>
    </p:spTree>
    <p:extLst>
      <p:ext uri="{BB962C8B-B14F-4D97-AF65-F5344CB8AC3E}">
        <p14:creationId xmlns:p14="http://schemas.microsoft.com/office/powerpoint/2010/main" xmlns="" val="36784099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35202" name="Rectangle 2"/>
          <p:cNvSpPr>
            <a:spLocks noGrp="1" noChangeArrowheads="1"/>
          </p:cNvSpPr>
          <p:nvPr>
            <p:ph type="title"/>
          </p:nvPr>
        </p:nvSpPr>
        <p:spPr bwMode="auto">
          <a:xfrm>
            <a:off x="762000" y="838200"/>
            <a:ext cx="8229600" cy="5302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435203" name="Rectangle 3"/>
          <p:cNvSpPr>
            <a:spLocks noGrp="1" noChangeArrowheads="1"/>
          </p:cNvSpPr>
          <p:nvPr>
            <p:ph type="body" idx="1"/>
          </p:nvPr>
        </p:nvSpPr>
        <p:spPr bwMode="auto">
          <a:xfrm>
            <a:off x="533400" y="1600200"/>
            <a:ext cx="8229600" cy="45307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95239" name="Rectangle 7"/>
          <p:cNvSpPr>
            <a:spLocks noChangeArrowheads="1"/>
          </p:cNvSpPr>
          <p:nvPr/>
        </p:nvSpPr>
        <p:spPr bwMode="auto">
          <a:xfrm>
            <a:off x="0" y="0"/>
            <a:ext cx="228600" cy="2286000"/>
          </a:xfrm>
          <a:prstGeom prst="rect">
            <a:avLst/>
          </a:prstGeom>
          <a:solidFill>
            <a:srgbClr val="003399"/>
          </a:solidFill>
          <a:ln w="9525">
            <a:noFill/>
            <a:miter lim="800000"/>
            <a:headEnd/>
            <a:tailEnd/>
          </a:ln>
          <a:effectLst/>
        </p:spPr>
        <p:txBody>
          <a:bodyPr wrap="none" anchor="ctr"/>
          <a:lstStyle/>
          <a:p>
            <a:pPr algn="ctr" eaLnBrk="1" hangingPunct="1">
              <a:defRPr/>
            </a:pPr>
            <a:endParaRPr lang="en-US" sz="2400"/>
          </a:p>
        </p:txBody>
      </p:sp>
      <p:sp>
        <p:nvSpPr>
          <p:cNvPr id="95241" name="Rectangle 9"/>
          <p:cNvSpPr>
            <a:spLocks noChangeArrowheads="1"/>
          </p:cNvSpPr>
          <p:nvPr/>
        </p:nvSpPr>
        <p:spPr bwMode="auto">
          <a:xfrm>
            <a:off x="0" y="2286000"/>
            <a:ext cx="228600" cy="2286000"/>
          </a:xfrm>
          <a:prstGeom prst="rect">
            <a:avLst/>
          </a:prstGeom>
          <a:solidFill>
            <a:srgbClr val="7030A0"/>
          </a:solidFill>
          <a:ln w="9525">
            <a:noFill/>
            <a:miter lim="800000"/>
            <a:headEnd/>
            <a:tailEnd/>
          </a:ln>
          <a:effectLst/>
        </p:spPr>
        <p:txBody>
          <a:bodyPr wrap="none" anchor="ctr"/>
          <a:lstStyle/>
          <a:p>
            <a:pPr algn="ctr" eaLnBrk="1" hangingPunct="1">
              <a:defRPr/>
            </a:pPr>
            <a:endParaRPr lang="en-US" sz="2400"/>
          </a:p>
        </p:txBody>
      </p:sp>
      <p:sp>
        <p:nvSpPr>
          <p:cNvPr id="95242" name="Rectangle 10"/>
          <p:cNvSpPr>
            <a:spLocks noChangeArrowheads="1"/>
          </p:cNvSpPr>
          <p:nvPr/>
        </p:nvSpPr>
        <p:spPr bwMode="auto">
          <a:xfrm>
            <a:off x="0" y="4572000"/>
            <a:ext cx="228600" cy="2286000"/>
          </a:xfrm>
          <a:prstGeom prst="rect">
            <a:avLst/>
          </a:prstGeom>
          <a:solidFill>
            <a:srgbClr val="002060"/>
          </a:solidFill>
          <a:ln w="9525">
            <a:noFill/>
            <a:miter lim="800000"/>
            <a:headEnd/>
            <a:tailEnd/>
          </a:ln>
          <a:effectLst/>
        </p:spPr>
        <p:txBody>
          <a:bodyPr wrap="none" anchor="ctr"/>
          <a:lstStyle/>
          <a:p>
            <a:pPr algn="ctr" eaLnBrk="1" hangingPunct="1">
              <a:defRPr/>
            </a:pPr>
            <a:endParaRPr lang="en-US" sz="2400"/>
          </a:p>
        </p:txBody>
      </p:sp>
      <p:sp>
        <p:nvSpPr>
          <p:cNvPr id="9" name="TextBox 8"/>
          <p:cNvSpPr txBox="1"/>
          <p:nvPr userDrawn="1"/>
        </p:nvSpPr>
        <p:spPr>
          <a:xfrm>
            <a:off x="7315200" y="6550223"/>
            <a:ext cx="1828800" cy="307777"/>
          </a:xfrm>
          <a:prstGeom prst="rect">
            <a:avLst/>
          </a:prstGeom>
          <a:solidFill>
            <a:srgbClr val="7030A0">
              <a:alpha val="18824"/>
            </a:srgbClr>
          </a:solidFill>
        </p:spPr>
        <p:txBody>
          <a:bodyPr wrap="square" rtlCol="0">
            <a:spAutoFit/>
          </a:bodyPr>
          <a:lstStyle/>
          <a:p>
            <a:r>
              <a:rPr lang="en-US" sz="1400" smtClean="0"/>
              <a:t>Part</a:t>
            </a:r>
            <a:r>
              <a:rPr lang="en-US" sz="1400" baseline="0" smtClean="0"/>
              <a:t> 3: Probability</a:t>
            </a:r>
            <a:endParaRPr lang="en-US" sz="1400"/>
          </a:p>
        </p:txBody>
      </p:sp>
      <p:sp>
        <p:nvSpPr>
          <p:cNvPr id="2" name="Rectangle 1"/>
          <p:cNvSpPr/>
          <p:nvPr userDrawn="1"/>
        </p:nvSpPr>
        <p:spPr>
          <a:xfrm>
            <a:off x="229982" y="6488668"/>
            <a:ext cx="787395" cy="369332"/>
          </a:xfrm>
          <a:prstGeom prst="rect">
            <a:avLst/>
          </a:prstGeom>
        </p:spPr>
        <p:txBody>
          <a:bodyPr wrap="none">
            <a:spAutoFit/>
          </a:bodyPr>
          <a:lstStyle/>
          <a:p>
            <a:fld id="{9ED99AAF-CB70-44A8-9A44-756D634A7A9A}" type="slidenum">
              <a:rPr lang="en-US" b="1" smtClean="0"/>
              <a:pPr/>
              <a:t>‹#›</a:t>
            </a:fld>
            <a:r>
              <a:rPr lang="en-US" b="1" smtClean="0"/>
              <a:t>/51</a:t>
            </a:r>
            <a:endParaRPr lang="en-US" b="1" dirty="0"/>
          </a:p>
        </p:txBody>
      </p:sp>
    </p:spTree>
    <p:extLst>
      <p:ext uri="{BB962C8B-B14F-4D97-AF65-F5344CB8AC3E}">
        <p14:creationId xmlns:p14="http://schemas.microsoft.com/office/powerpoint/2010/main" xmlns="" val="3200799807"/>
      </p:ext>
    </p:extLst>
  </p:cSld>
  <p:clrMap bg1="lt1" tx1="dk1" bg2="lt2" tx2="dk2" accent1="accent1" accent2="accent2" accent3="accent3" accent4="accent4" accent5="accent5" accent6="accent6" hlink="hlink" folHlink="folHlink"/>
  <p:sldLayoutIdLst>
    <p:sldLayoutId id="2147483803" r:id="rId1"/>
    <p:sldLayoutId id="2147483804" r:id="rId2"/>
    <p:sldLayoutId id="2147483805" r:id="rId3"/>
    <p:sldLayoutId id="2147483806" r:id="rId4"/>
    <p:sldLayoutId id="2147483807" r:id="rId5"/>
    <p:sldLayoutId id="2147483808" r:id="rId6"/>
    <p:sldLayoutId id="2147483809" r:id="rId7"/>
    <p:sldLayoutId id="2147483810" r:id="rId8"/>
    <p:sldLayoutId id="2147483811" r:id="rId9"/>
    <p:sldLayoutId id="2147483812" r:id="rId10"/>
    <p:sldLayoutId id="2147483813" r:id="rId11"/>
    <p:sldLayoutId id="2147483814" r:id="rId12"/>
    <p:sldLayoutId id="2147483815" r:id="rId13"/>
  </p:sldLayoutIdLst>
  <p:timing>
    <p:tnLst>
      <p:par>
        <p:cTn id="1" dur="indefinite" restart="never" nodeType="tmRoot"/>
      </p:par>
    </p:tnLst>
  </p:timing>
  <p:hf hdr="0" ftr="0" dt="0"/>
  <p:txStyles>
    <p:titleStyle>
      <a:lvl1pPr algn="ctr" rtl="0" fontAlgn="base">
        <a:spcBef>
          <a:spcPct val="0"/>
        </a:spcBef>
        <a:spcAft>
          <a:spcPct val="0"/>
        </a:spcAft>
        <a:defRPr sz="3200" b="1">
          <a:solidFill>
            <a:srgbClr val="003399"/>
          </a:solidFill>
          <a:latin typeface="Arial" pitchFamily="34" charset="0"/>
          <a:ea typeface="+mj-ea"/>
          <a:cs typeface="Arial" pitchFamily="34" charset="0"/>
        </a:defRPr>
      </a:lvl1pPr>
      <a:lvl2pPr algn="l" rtl="0" fontAlgn="base">
        <a:spcBef>
          <a:spcPct val="0"/>
        </a:spcBef>
        <a:spcAft>
          <a:spcPct val="0"/>
        </a:spcAft>
        <a:defRPr sz="4400">
          <a:solidFill>
            <a:schemeClr val="tx2"/>
          </a:solidFill>
          <a:latin typeface="Arial" charset="0"/>
          <a:cs typeface="Arial" charset="0"/>
        </a:defRPr>
      </a:lvl2pPr>
      <a:lvl3pPr algn="l" rtl="0" fontAlgn="base">
        <a:spcBef>
          <a:spcPct val="0"/>
        </a:spcBef>
        <a:spcAft>
          <a:spcPct val="0"/>
        </a:spcAft>
        <a:defRPr sz="4400">
          <a:solidFill>
            <a:schemeClr val="tx2"/>
          </a:solidFill>
          <a:latin typeface="Arial" charset="0"/>
          <a:cs typeface="Arial" charset="0"/>
        </a:defRPr>
      </a:lvl3pPr>
      <a:lvl4pPr algn="l" rtl="0" fontAlgn="base">
        <a:spcBef>
          <a:spcPct val="0"/>
        </a:spcBef>
        <a:spcAft>
          <a:spcPct val="0"/>
        </a:spcAft>
        <a:defRPr sz="4400">
          <a:solidFill>
            <a:schemeClr val="tx2"/>
          </a:solidFill>
          <a:latin typeface="Arial" charset="0"/>
          <a:cs typeface="Arial" charset="0"/>
        </a:defRPr>
      </a:lvl4pPr>
      <a:lvl5pPr algn="l" rtl="0" fontAlgn="base">
        <a:spcBef>
          <a:spcPct val="0"/>
        </a:spcBef>
        <a:spcAft>
          <a:spcPct val="0"/>
        </a:spcAft>
        <a:defRPr sz="4400">
          <a:solidFill>
            <a:schemeClr val="tx2"/>
          </a:solidFill>
          <a:latin typeface="Arial" charset="0"/>
          <a:cs typeface="Arial" charset="0"/>
        </a:defRPr>
      </a:lvl5pPr>
      <a:lvl6pPr marL="457200" algn="l" rtl="0" fontAlgn="base">
        <a:spcBef>
          <a:spcPct val="0"/>
        </a:spcBef>
        <a:spcAft>
          <a:spcPct val="0"/>
        </a:spcAft>
        <a:defRPr sz="4400">
          <a:solidFill>
            <a:schemeClr val="tx2"/>
          </a:solidFill>
          <a:latin typeface="Arial" charset="0"/>
          <a:cs typeface="Arial" charset="0"/>
        </a:defRPr>
      </a:lvl6pPr>
      <a:lvl7pPr marL="914400" algn="l" rtl="0" fontAlgn="base">
        <a:spcBef>
          <a:spcPct val="0"/>
        </a:spcBef>
        <a:spcAft>
          <a:spcPct val="0"/>
        </a:spcAft>
        <a:defRPr sz="4400">
          <a:solidFill>
            <a:schemeClr val="tx2"/>
          </a:solidFill>
          <a:latin typeface="Arial" charset="0"/>
          <a:cs typeface="Arial" charset="0"/>
        </a:defRPr>
      </a:lvl7pPr>
      <a:lvl8pPr marL="1371600" algn="l" rtl="0" fontAlgn="base">
        <a:spcBef>
          <a:spcPct val="0"/>
        </a:spcBef>
        <a:spcAft>
          <a:spcPct val="0"/>
        </a:spcAft>
        <a:defRPr sz="4400">
          <a:solidFill>
            <a:schemeClr val="tx2"/>
          </a:solidFill>
          <a:latin typeface="Arial" charset="0"/>
          <a:cs typeface="Arial" charset="0"/>
        </a:defRPr>
      </a:lvl8pPr>
      <a:lvl9pPr marL="1828800" algn="l"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lr>
          <a:schemeClr val="bg2"/>
        </a:buClr>
        <a:buSzPct val="75000"/>
        <a:buFont typeface="Wingdings" pitchFamily="2" charset="2"/>
        <a:buChar char="p"/>
        <a:defRPr sz="2800">
          <a:solidFill>
            <a:schemeClr val="tx1"/>
          </a:solidFill>
          <a:latin typeface="Arial" pitchFamily="34" charset="0"/>
          <a:ea typeface="+mn-ea"/>
          <a:cs typeface="Arial" pitchFamily="34" charset="0"/>
        </a:defRPr>
      </a:lvl1pPr>
      <a:lvl2pPr marL="742950" indent="-285750" algn="l" rtl="0" fontAlgn="base">
        <a:spcBef>
          <a:spcPct val="20000"/>
        </a:spcBef>
        <a:spcAft>
          <a:spcPct val="0"/>
        </a:spcAft>
        <a:buClr>
          <a:schemeClr val="tx2"/>
        </a:buClr>
        <a:buSzPct val="75000"/>
        <a:buFont typeface="Wingdings" pitchFamily="2" charset="2"/>
        <a:buChar char="n"/>
        <a:defRPr sz="2400">
          <a:solidFill>
            <a:schemeClr val="tx1"/>
          </a:solidFill>
          <a:latin typeface="Arial" pitchFamily="34" charset="0"/>
          <a:cs typeface="Arial" pitchFamily="34" charset="0"/>
        </a:defRPr>
      </a:lvl2pPr>
      <a:lvl3pPr marL="1143000" indent="-228600" algn="l" rtl="0" fontAlgn="base">
        <a:spcBef>
          <a:spcPct val="20000"/>
        </a:spcBef>
        <a:spcAft>
          <a:spcPct val="0"/>
        </a:spcAft>
        <a:buClr>
          <a:schemeClr val="accent1"/>
        </a:buClr>
        <a:buSzPct val="65000"/>
        <a:buFont typeface="Wingdings" pitchFamily="2" charset="2"/>
        <a:buChar char="p"/>
        <a:defRPr sz="2000">
          <a:solidFill>
            <a:schemeClr val="tx1"/>
          </a:solidFill>
          <a:latin typeface="Arial" pitchFamily="34" charset="0"/>
          <a:cs typeface="Arial" pitchFamily="34" charset="0"/>
        </a:defRPr>
      </a:lvl3pPr>
      <a:lvl4pPr marL="1600200" indent="-228600" algn="l" rtl="0" fontAlgn="base">
        <a:spcBef>
          <a:spcPct val="20000"/>
        </a:spcBef>
        <a:spcAft>
          <a:spcPct val="0"/>
        </a:spcAft>
        <a:buClr>
          <a:schemeClr val="bg2"/>
        </a:buClr>
        <a:buFont typeface="Wingdings" pitchFamily="2" charset="2"/>
        <a:buChar char="§"/>
        <a:defRPr sz="2000">
          <a:solidFill>
            <a:schemeClr val="tx1"/>
          </a:solidFill>
          <a:latin typeface="Arial" pitchFamily="34" charset="0"/>
          <a:cs typeface="Arial" pitchFamily="34" charset="0"/>
        </a:defRPr>
      </a:lvl4pPr>
      <a:lvl5pPr marL="20574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Arial" pitchFamily="34" charset="0"/>
          <a:cs typeface="Arial" pitchFamily="34" charset="0"/>
        </a:defRPr>
      </a:lvl5pPr>
      <a:lvl6pPr marL="25146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6pPr>
      <a:lvl7pPr marL="29718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7pPr>
      <a:lvl8pPr marL="34290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8pPr>
      <a:lvl9pPr marL="38862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oleObject" Target="../embeddings/oleObject5.bin"/><Relationship Id="rId5" Type="http://schemas.openxmlformats.org/officeDocument/2006/relationships/oleObject" Target="../embeddings/oleObject4.bin"/><Relationship Id="rId4" Type="http://schemas.openxmlformats.org/officeDocument/2006/relationships/image" Target="../media/image15.jpeg"/></Relationships>
</file>

<file path=ppt/slides/_rels/slide21.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6.png"/><Relationship Id="rId18" Type="http://schemas.openxmlformats.org/officeDocument/2006/relationships/image" Target="../media/image31.png"/><Relationship Id="rId3" Type="http://schemas.openxmlformats.org/officeDocument/2006/relationships/image" Target="../media/image16.png"/><Relationship Id="rId7" Type="http://schemas.openxmlformats.org/officeDocument/2006/relationships/image" Target="../media/image20.png"/><Relationship Id="rId12" Type="http://schemas.openxmlformats.org/officeDocument/2006/relationships/image" Target="../media/image25.png"/><Relationship Id="rId17" Type="http://schemas.openxmlformats.org/officeDocument/2006/relationships/image" Target="../media/image30.png"/><Relationship Id="rId2" Type="http://schemas.openxmlformats.org/officeDocument/2006/relationships/notesSlide" Target="../notesSlides/notesSlide17.xml"/><Relationship Id="rId16" Type="http://schemas.openxmlformats.org/officeDocument/2006/relationships/image" Target="../media/image29.png"/><Relationship Id="rId20" Type="http://schemas.openxmlformats.org/officeDocument/2006/relationships/image" Target="../media/image33.png"/><Relationship Id="rId1" Type="http://schemas.openxmlformats.org/officeDocument/2006/relationships/slideLayout" Target="../slideLayouts/slideLayout6.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5" Type="http://schemas.openxmlformats.org/officeDocument/2006/relationships/image" Target="../media/image28.png"/><Relationship Id="rId10" Type="http://schemas.openxmlformats.org/officeDocument/2006/relationships/image" Target="../media/image23.png"/><Relationship Id="rId19" Type="http://schemas.openxmlformats.org/officeDocument/2006/relationships/image" Target="../media/image32.png"/><Relationship Id="rId4" Type="http://schemas.openxmlformats.org/officeDocument/2006/relationships/image" Target="../media/image17.png"/><Relationship Id="rId9" Type="http://schemas.openxmlformats.org/officeDocument/2006/relationships/image" Target="../media/image22.png"/><Relationship Id="rId14" Type="http://schemas.openxmlformats.org/officeDocument/2006/relationships/image" Target="../media/image27.png"/></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6.xml"/><Relationship Id="rId1" Type="http://schemas.openxmlformats.org/officeDocument/2006/relationships/vmlDrawing" Target="../drawings/vmlDrawing5.vml"/><Relationship Id="rId4" Type="http://schemas.openxmlformats.org/officeDocument/2006/relationships/oleObject" Target="../embeddings/oleObject6.bin"/></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9.xml"/><Relationship Id="rId1" Type="http://schemas.openxmlformats.org/officeDocument/2006/relationships/slideLayout" Target="../slideLayouts/slideLayout6.xml"/><Relationship Id="rId4" Type="http://schemas.openxmlformats.org/officeDocument/2006/relationships/image" Target="../media/image10.png"/></Relationships>
</file>

<file path=ppt/slides/_rels/slide3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7.pn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6.xml"/><Relationship Id="rId1" Type="http://schemas.openxmlformats.org/officeDocument/2006/relationships/vmlDrawing" Target="../drawings/vmlDrawing6.vml"/><Relationship Id="rId4" Type="http://schemas.openxmlformats.org/officeDocument/2006/relationships/oleObject" Target="../embeddings/oleObject7.bin"/></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6.xml"/><Relationship Id="rId1" Type="http://schemas.openxmlformats.org/officeDocument/2006/relationships/vmlDrawing" Target="../drawings/vmlDrawing7.vml"/><Relationship Id="rId4" Type="http://schemas.openxmlformats.org/officeDocument/2006/relationships/oleObject" Target="../embeddings/oleObject8.bin"/></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2.xml"/><Relationship Id="rId1" Type="http://schemas.openxmlformats.org/officeDocument/2006/relationships/vmlDrawing" Target="../drawings/vmlDrawing8.vml"/><Relationship Id="rId4" Type="http://schemas.openxmlformats.org/officeDocument/2006/relationships/oleObject" Target="../embeddings/oleObject9.bin"/></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2.xml"/><Relationship Id="rId1" Type="http://schemas.openxmlformats.org/officeDocument/2006/relationships/vmlDrawing" Target="../drawings/vmlDrawing9.vml"/><Relationship Id="rId4" Type="http://schemas.openxmlformats.org/officeDocument/2006/relationships/oleObject" Target="../embeddings/oleObject10.bin"/></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12.xml"/><Relationship Id="rId1" Type="http://schemas.openxmlformats.org/officeDocument/2006/relationships/vmlDrawing" Target="../drawings/vmlDrawing10.vml"/><Relationship Id="rId4" Type="http://schemas.openxmlformats.org/officeDocument/2006/relationships/oleObject" Target="../embeddings/oleObject11.bin"/></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2.xml"/><Relationship Id="rId1" Type="http://schemas.openxmlformats.org/officeDocument/2006/relationships/vmlDrawing" Target="../drawings/vmlDrawing11.vml"/><Relationship Id="rId4" Type="http://schemas.openxmlformats.org/officeDocument/2006/relationships/oleObject" Target="../embeddings/oleObject12.bin"/></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2.xml"/><Relationship Id="rId1" Type="http://schemas.openxmlformats.org/officeDocument/2006/relationships/vmlDrawing" Target="../drawings/vmlDrawing12.vml"/><Relationship Id="rId4" Type="http://schemas.openxmlformats.org/officeDocument/2006/relationships/oleObject" Target="../embeddings/oleObject13.bin"/></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6.xml"/><Relationship Id="rId1" Type="http://schemas.openxmlformats.org/officeDocument/2006/relationships/vmlDrawing" Target="../drawings/vmlDrawing13.vml"/><Relationship Id="rId4" Type="http://schemas.openxmlformats.org/officeDocument/2006/relationships/oleObject" Target="../embeddings/oleObject14.bin"/></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4.xml"/><Relationship Id="rId1" Type="http://schemas.openxmlformats.org/officeDocument/2006/relationships/vmlDrawing" Target="../drawings/vmlDrawing14.vml"/><Relationship Id="rId5" Type="http://schemas.openxmlformats.org/officeDocument/2006/relationships/oleObject" Target="../embeddings/oleObject16.bin"/><Relationship Id="rId4" Type="http://schemas.openxmlformats.org/officeDocument/2006/relationships/oleObject" Target="../embeddings/oleObject15.bin"/></Relationships>
</file>

<file path=ppt/slides/_rels/slide6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4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ChangeArrowheads="1"/>
          </p:cNvSpPr>
          <p:nvPr>
            <p:ph type="ctrTitle"/>
          </p:nvPr>
        </p:nvSpPr>
        <p:spPr>
          <a:xfrm>
            <a:off x="685800" y="2895600"/>
            <a:ext cx="7772400" cy="841375"/>
          </a:xfrm>
        </p:spPr>
        <p:txBody>
          <a:bodyPr/>
          <a:lstStyle/>
          <a:p>
            <a:r>
              <a:rPr lang="en-US" sz="4800"/>
              <a:t>Statistics and Data Analysis</a:t>
            </a:r>
          </a:p>
        </p:txBody>
      </p:sp>
      <p:sp>
        <p:nvSpPr>
          <p:cNvPr id="158723" name="Rectangle 3"/>
          <p:cNvSpPr>
            <a:spLocks noGrp="1" noChangeArrowheads="1"/>
          </p:cNvSpPr>
          <p:nvPr>
            <p:ph type="subTitle" idx="1"/>
          </p:nvPr>
        </p:nvSpPr>
        <p:spPr>
          <a:xfrm>
            <a:off x="1447800" y="4191000"/>
            <a:ext cx="6400800" cy="1752600"/>
          </a:xfrm>
        </p:spPr>
        <p:txBody>
          <a:bodyPr/>
          <a:lstStyle/>
          <a:p>
            <a:r>
              <a:rPr lang="en-US" sz="2600" dirty="0">
                <a:latin typeface="Arial" pitchFamily="34" charset="0"/>
                <a:cs typeface="Arial" pitchFamily="34" charset="0"/>
              </a:rPr>
              <a:t>Professor William Greene</a:t>
            </a:r>
          </a:p>
          <a:p>
            <a:r>
              <a:rPr lang="en-US" sz="2600" dirty="0">
                <a:latin typeface="Arial" pitchFamily="34" charset="0"/>
                <a:cs typeface="Arial" pitchFamily="34" charset="0"/>
              </a:rPr>
              <a:t>Stern School of Business</a:t>
            </a:r>
          </a:p>
          <a:p>
            <a:r>
              <a:rPr lang="en-US" sz="2600" dirty="0">
                <a:latin typeface="Arial" pitchFamily="34" charset="0"/>
                <a:cs typeface="Arial" pitchFamily="34" charset="0"/>
              </a:rPr>
              <a:t>IOMS Department</a:t>
            </a:r>
          </a:p>
          <a:p>
            <a:r>
              <a:rPr lang="en-US" sz="2600" dirty="0">
                <a:latin typeface="Arial" pitchFamily="34" charset="0"/>
                <a:cs typeface="Arial" pitchFamily="34" charset="0"/>
              </a:rPr>
              <a:t>Department of Economics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Rectangle 2"/>
          <p:cNvSpPr>
            <a:spLocks noGrp="1" noChangeArrowheads="1"/>
          </p:cNvSpPr>
          <p:nvPr>
            <p:ph type="ctrTitle"/>
          </p:nvPr>
        </p:nvSpPr>
        <p:spPr>
          <a:xfrm>
            <a:off x="1371600" y="2743200"/>
            <a:ext cx="6553200" cy="762000"/>
          </a:xfrm>
        </p:spPr>
        <p:txBody>
          <a:bodyPr/>
          <a:lstStyle/>
          <a:p>
            <a:r>
              <a:rPr lang="en-US" sz="4000"/>
              <a:t>Statistics and Data Analysis</a:t>
            </a:r>
          </a:p>
        </p:txBody>
      </p:sp>
      <p:sp>
        <p:nvSpPr>
          <p:cNvPr id="304131" name="Rectangle 3"/>
          <p:cNvSpPr>
            <a:spLocks noChangeArrowheads="1"/>
          </p:cNvSpPr>
          <p:nvPr/>
        </p:nvSpPr>
        <p:spPr bwMode="auto">
          <a:xfrm>
            <a:off x="1676400" y="3886200"/>
            <a:ext cx="6096000" cy="2209800"/>
          </a:xfrm>
          <a:prstGeom prst="rect">
            <a:avLst/>
          </a:prstGeom>
          <a:solidFill>
            <a:srgbClr val="C0C0C0"/>
          </a:solidFill>
          <a:ln w="9525">
            <a:solidFill>
              <a:schemeClr val="tx1"/>
            </a:solidFill>
            <a:miter lim="800000"/>
            <a:headEnd/>
            <a:tailEnd/>
          </a:ln>
          <a:effectLst/>
        </p:spPr>
        <p:txBody>
          <a:bodyPr wrap="none" anchor="ctr"/>
          <a:lstStyle/>
          <a:p>
            <a:endParaRPr lang="en-US"/>
          </a:p>
        </p:txBody>
      </p:sp>
      <p:sp>
        <p:nvSpPr>
          <p:cNvPr id="304132" name="Text Box 4"/>
          <p:cNvSpPr txBox="1">
            <a:spLocks noChangeArrowheads="1"/>
          </p:cNvSpPr>
          <p:nvPr/>
        </p:nvSpPr>
        <p:spPr bwMode="auto">
          <a:xfrm>
            <a:off x="2590800" y="4754563"/>
            <a:ext cx="4724400" cy="579437"/>
          </a:xfrm>
          <a:prstGeom prst="rect">
            <a:avLst/>
          </a:prstGeom>
          <a:noFill/>
          <a:ln w="9525">
            <a:noFill/>
            <a:miter lim="800000"/>
            <a:headEnd/>
            <a:tailEnd/>
          </a:ln>
          <a:effectLst/>
        </p:spPr>
        <p:txBody>
          <a:bodyPr>
            <a:spAutoFit/>
          </a:bodyPr>
          <a:lstStyle/>
          <a:p>
            <a:pPr>
              <a:spcBef>
                <a:spcPct val="50000"/>
              </a:spcBef>
            </a:pPr>
            <a:r>
              <a:rPr lang="en-US" sz="3200" b="1"/>
              <a:t>Part 3 – Probability</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p:cNvSpPr>
            <a:spLocks noGrp="1" noChangeArrowheads="1"/>
          </p:cNvSpPr>
          <p:nvPr>
            <p:ph type="title"/>
          </p:nvPr>
        </p:nvSpPr>
        <p:spPr/>
        <p:txBody>
          <a:bodyPr/>
          <a:lstStyle/>
          <a:p>
            <a:r>
              <a:rPr lang="en-US" sz="2800" b="1" dirty="0">
                <a:latin typeface="Arial" pitchFamily="34" charset="0"/>
                <a:cs typeface="Arial" pitchFamily="34" charset="0"/>
              </a:rPr>
              <a:t>Probability: Probable Agenda</a:t>
            </a:r>
          </a:p>
        </p:txBody>
      </p:sp>
      <p:sp>
        <p:nvSpPr>
          <p:cNvPr id="174083" name="Rectangle 3"/>
          <p:cNvSpPr>
            <a:spLocks noGrp="1" noChangeArrowheads="1"/>
          </p:cNvSpPr>
          <p:nvPr>
            <p:ph idx="1"/>
          </p:nvPr>
        </p:nvSpPr>
        <p:spPr>
          <a:xfrm>
            <a:off x="1295400" y="1981200"/>
            <a:ext cx="7543800" cy="4114800"/>
          </a:xfrm>
        </p:spPr>
        <p:txBody>
          <a:bodyPr/>
          <a:lstStyle/>
          <a:p>
            <a:pPr>
              <a:lnSpc>
                <a:spcPct val="80000"/>
              </a:lnSpc>
            </a:pPr>
            <a:r>
              <a:rPr lang="en-US" sz="2500" dirty="0">
                <a:latin typeface="Arial" pitchFamily="34" charset="0"/>
                <a:cs typeface="Arial" pitchFamily="34" charset="0"/>
              </a:rPr>
              <a:t>Randomness and decision making</a:t>
            </a:r>
          </a:p>
          <a:p>
            <a:pPr>
              <a:lnSpc>
                <a:spcPct val="80000"/>
              </a:lnSpc>
            </a:pPr>
            <a:r>
              <a:rPr lang="en-US" sz="2500" dirty="0">
                <a:latin typeface="Arial" pitchFamily="34" charset="0"/>
                <a:cs typeface="Arial" pitchFamily="34" charset="0"/>
              </a:rPr>
              <a:t>Quantifying randomness with probability</a:t>
            </a:r>
          </a:p>
          <a:p>
            <a:pPr lvl="1">
              <a:lnSpc>
                <a:spcPct val="80000"/>
              </a:lnSpc>
            </a:pPr>
            <a:r>
              <a:rPr lang="en-US" sz="2400" dirty="0">
                <a:latin typeface="Arial" pitchFamily="34" charset="0"/>
                <a:cs typeface="Arial" pitchFamily="34" charset="0"/>
              </a:rPr>
              <a:t>Types of probability: Objective and Subjective</a:t>
            </a:r>
          </a:p>
          <a:p>
            <a:pPr lvl="1">
              <a:lnSpc>
                <a:spcPct val="80000"/>
              </a:lnSpc>
            </a:pPr>
            <a:r>
              <a:rPr lang="en-US" sz="2400" dirty="0">
                <a:latin typeface="Arial" pitchFamily="34" charset="0"/>
                <a:cs typeface="Arial" pitchFamily="34" charset="0"/>
              </a:rPr>
              <a:t>Rules </a:t>
            </a:r>
            <a:r>
              <a:rPr lang="en-US" sz="2400" dirty="0" smtClean="0">
                <a:latin typeface="Arial" pitchFamily="34" charset="0"/>
                <a:cs typeface="Arial" pitchFamily="34" charset="0"/>
              </a:rPr>
              <a:t>of </a:t>
            </a:r>
            <a:r>
              <a:rPr lang="en-US" sz="2400" dirty="0">
                <a:latin typeface="Arial" pitchFamily="34" charset="0"/>
                <a:cs typeface="Arial" pitchFamily="34" charset="0"/>
              </a:rPr>
              <a:t>probability</a:t>
            </a:r>
          </a:p>
          <a:p>
            <a:pPr>
              <a:lnSpc>
                <a:spcPct val="80000"/>
              </a:lnSpc>
            </a:pPr>
            <a:r>
              <a:rPr lang="en-US" sz="2500" dirty="0">
                <a:latin typeface="Arial" pitchFamily="34" charset="0"/>
                <a:cs typeface="Arial" pitchFamily="34" charset="0"/>
              </a:rPr>
              <a:t>Probabilities of events</a:t>
            </a:r>
          </a:p>
          <a:p>
            <a:pPr lvl="1">
              <a:lnSpc>
                <a:spcPct val="80000"/>
              </a:lnSpc>
            </a:pPr>
            <a:r>
              <a:rPr lang="en-US" sz="2400" dirty="0">
                <a:latin typeface="Arial" pitchFamily="34" charset="0"/>
                <a:cs typeface="Arial" pitchFamily="34" charset="0"/>
              </a:rPr>
              <a:t>Compound events</a:t>
            </a:r>
          </a:p>
          <a:p>
            <a:pPr lvl="1">
              <a:lnSpc>
                <a:spcPct val="80000"/>
              </a:lnSpc>
            </a:pPr>
            <a:r>
              <a:rPr lang="en-US" sz="2400" dirty="0">
                <a:latin typeface="Arial" pitchFamily="34" charset="0"/>
                <a:cs typeface="Arial" pitchFamily="34" charset="0"/>
              </a:rPr>
              <a:t>Computation of probabilities</a:t>
            </a:r>
          </a:p>
          <a:p>
            <a:pPr lvl="1">
              <a:lnSpc>
                <a:spcPct val="80000"/>
              </a:lnSpc>
            </a:pPr>
            <a:r>
              <a:rPr lang="en-US" sz="2400" dirty="0">
                <a:latin typeface="Arial" pitchFamily="34" charset="0"/>
                <a:cs typeface="Arial" pitchFamily="34" charset="0"/>
              </a:rPr>
              <a:t>Independence</a:t>
            </a:r>
          </a:p>
          <a:p>
            <a:pPr lvl="1">
              <a:lnSpc>
                <a:spcPct val="80000"/>
              </a:lnSpc>
            </a:pPr>
            <a:r>
              <a:rPr lang="en-US" sz="2400" dirty="0">
                <a:latin typeface="Arial" pitchFamily="34" charset="0"/>
                <a:cs typeface="Arial" pitchFamily="34" charset="0"/>
              </a:rPr>
              <a:t>Joint events and conditional probabilities</a:t>
            </a:r>
          </a:p>
          <a:p>
            <a:pPr lvl="1">
              <a:lnSpc>
                <a:spcPct val="80000"/>
              </a:lnSpc>
            </a:pPr>
            <a:r>
              <a:rPr lang="en-US" sz="2400" dirty="0" smtClean="0">
                <a:latin typeface="Arial" pitchFamily="34" charset="0"/>
                <a:cs typeface="Arial" pitchFamily="34" charset="0"/>
              </a:rPr>
              <a:t>Drug </a:t>
            </a:r>
            <a:r>
              <a:rPr lang="en-US" dirty="0"/>
              <a:t>t</a:t>
            </a:r>
            <a:r>
              <a:rPr lang="en-US" sz="2400" dirty="0" smtClean="0">
                <a:latin typeface="Arial" pitchFamily="34" charset="0"/>
                <a:cs typeface="Arial" pitchFamily="34" charset="0"/>
              </a:rPr>
              <a:t>esting and Bayes Theorem</a:t>
            </a:r>
            <a:endParaRPr lang="en-US" sz="2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p:cNvSpPr>
            <a:spLocks noGrp="1" noChangeArrowheads="1"/>
          </p:cNvSpPr>
          <p:nvPr>
            <p:ph type="title"/>
          </p:nvPr>
        </p:nvSpPr>
        <p:spPr>
          <a:xfrm>
            <a:off x="990600" y="1219200"/>
            <a:ext cx="7010400" cy="841375"/>
          </a:xfrm>
        </p:spPr>
        <p:txBody>
          <a:bodyPr/>
          <a:lstStyle/>
          <a:p>
            <a:r>
              <a:rPr lang="en-US" sz="3600" b="1"/>
              <a:t>What is Randomness?</a:t>
            </a:r>
          </a:p>
        </p:txBody>
      </p:sp>
      <p:sp>
        <p:nvSpPr>
          <p:cNvPr id="197635" name="Rectangle 3"/>
          <p:cNvSpPr>
            <a:spLocks noGrp="1" noChangeArrowheads="1"/>
          </p:cNvSpPr>
          <p:nvPr>
            <p:ph idx="1"/>
          </p:nvPr>
        </p:nvSpPr>
        <p:spPr>
          <a:xfrm>
            <a:off x="1219200" y="2286000"/>
            <a:ext cx="7162800" cy="1905000"/>
          </a:xfrm>
        </p:spPr>
        <p:txBody>
          <a:bodyPr/>
          <a:lstStyle/>
          <a:p>
            <a:r>
              <a:rPr lang="en-US" sz="2400" smtClean="0">
                <a:latin typeface="Arial" pitchFamily="34" charset="0"/>
                <a:cs typeface="Arial" pitchFamily="34" charset="0"/>
              </a:rPr>
              <a:t>  A </a:t>
            </a:r>
            <a:r>
              <a:rPr lang="en-US" sz="2400">
                <a:latin typeface="Arial" pitchFamily="34" charset="0"/>
                <a:cs typeface="Arial" pitchFamily="34" charset="0"/>
              </a:rPr>
              <a:t>lack of information?</a:t>
            </a:r>
          </a:p>
          <a:p>
            <a:r>
              <a:rPr lang="en-US" sz="2400" smtClean="0">
                <a:latin typeface="Arial" pitchFamily="34" charset="0"/>
                <a:cs typeface="Arial" pitchFamily="34" charset="0"/>
              </a:rPr>
              <a:t>  Can </a:t>
            </a:r>
            <a:r>
              <a:rPr lang="en-US" sz="2400">
                <a:latin typeface="Arial" pitchFamily="34" charset="0"/>
                <a:cs typeface="Arial" pitchFamily="34" charset="0"/>
              </a:rPr>
              <a:t>it be made to go away </a:t>
            </a:r>
            <a:r>
              <a:rPr lang="en-US" sz="2400" smtClean="0">
                <a:latin typeface="Arial" pitchFamily="34" charset="0"/>
                <a:cs typeface="Arial" pitchFamily="34" charset="0"/>
              </a:rPr>
              <a:t>with</a:t>
            </a:r>
            <a:br>
              <a:rPr lang="en-US" sz="2400" smtClean="0">
                <a:latin typeface="Arial" pitchFamily="34" charset="0"/>
                <a:cs typeface="Arial" pitchFamily="34" charset="0"/>
              </a:rPr>
            </a:br>
            <a:r>
              <a:rPr lang="en-US" sz="2400" smtClean="0">
                <a:latin typeface="Arial" pitchFamily="34" charset="0"/>
                <a:cs typeface="Arial" pitchFamily="34" charset="0"/>
              </a:rPr>
              <a:t>  enough </a:t>
            </a:r>
            <a:r>
              <a:rPr lang="en-US" sz="2400">
                <a:latin typeface="Arial" pitchFamily="34" charset="0"/>
                <a:cs typeface="Arial" pitchFamily="34" charset="0"/>
              </a:rPr>
              <a:t>information? </a:t>
            </a:r>
            <a:endParaRPr lang="en-US" sz="2400" smtClean="0">
              <a:latin typeface="Arial" pitchFamily="34" charset="0"/>
              <a:cs typeface="Arial" pitchFamily="34" charset="0"/>
            </a:endParaRPr>
          </a:p>
          <a:p>
            <a:r>
              <a:rPr lang="en-US" sz="2400" smtClean="0"/>
              <a:t> </a:t>
            </a:r>
            <a:r>
              <a:rPr lang="en-US" sz="2400" smtClean="0"/>
              <a:t> Can it be ‘reduced’ with more</a:t>
            </a:r>
            <a:br>
              <a:rPr lang="en-US" sz="2400" smtClean="0"/>
            </a:br>
            <a:r>
              <a:rPr lang="en-US" sz="2400" smtClean="0"/>
              <a:t>  information?</a:t>
            </a:r>
          </a:p>
          <a:p>
            <a:pPr>
              <a:buNone/>
            </a:pPr>
            <a:r>
              <a:rPr lang="en-US" sz="2400" smtClean="0">
                <a:latin typeface="Arial" pitchFamily="34" charset="0"/>
                <a:cs typeface="Arial" pitchFamily="34" charset="0"/>
              </a:rPr>
              <a:t>    Consider the process of ‘underwriting’ a loan.  The lender accepts a probability of default.  Through research, they hope to reduce that probability. But, it does not go to zero.</a:t>
            </a:r>
            <a:endParaRPr lang="en-US" sz="2400">
              <a:latin typeface="Arial" pitchFamily="34" charset="0"/>
              <a:cs typeface="Arial" pitchFamily="34" charset="0"/>
            </a:endParaRPr>
          </a:p>
        </p:txBody>
      </p:sp>
    </p:spTree>
    <p:extLst>
      <p:ext uri="{BB962C8B-B14F-4D97-AF65-F5344CB8AC3E}">
        <p14:creationId xmlns:p14="http://schemas.microsoft.com/office/powerpoint/2010/main" xmlns="" val="347103213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2"/>
          <p:cNvSpPr>
            <a:spLocks noGrp="1" noChangeArrowheads="1"/>
          </p:cNvSpPr>
          <p:nvPr>
            <p:ph type="title"/>
          </p:nvPr>
        </p:nvSpPr>
        <p:spPr>
          <a:xfrm>
            <a:off x="685800" y="1676400"/>
            <a:ext cx="8229600" cy="381000"/>
          </a:xfrm>
        </p:spPr>
        <p:txBody>
          <a:bodyPr/>
          <a:lstStyle/>
          <a:p>
            <a:r>
              <a:rPr lang="en-US" sz="3200" b="1"/>
              <a:t>Decision Making Under </a:t>
            </a:r>
            <a:r>
              <a:rPr lang="en-US" sz="3200" b="1" smtClean="0"/>
              <a:t>Uncertainty:</a:t>
            </a:r>
            <a:br>
              <a:rPr lang="en-US" sz="3200" b="1" smtClean="0"/>
            </a:br>
            <a:r>
              <a:rPr lang="en-US" sz="3200" b="1" smtClean="0"/>
              <a:t>Why you want to understand probability</a:t>
            </a:r>
            <a:endParaRPr lang="en-US" sz="3200" b="1"/>
          </a:p>
        </p:txBody>
      </p:sp>
      <p:sp>
        <p:nvSpPr>
          <p:cNvPr id="198659" name="Rectangle 3"/>
          <p:cNvSpPr>
            <a:spLocks noGrp="1" noChangeArrowheads="1"/>
          </p:cNvSpPr>
          <p:nvPr>
            <p:ph idx="1"/>
          </p:nvPr>
        </p:nvSpPr>
        <p:spPr>
          <a:xfrm>
            <a:off x="685800" y="2362200"/>
            <a:ext cx="8229600" cy="3657600"/>
          </a:xfrm>
        </p:spPr>
        <p:txBody>
          <a:bodyPr/>
          <a:lstStyle/>
          <a:p>
            <a:pPr>
              <a:lnSpc>
                <a:spcPct val="80000"/>
              </a:lnSpc>
            </a:pPr>
            <a:r>
              <a:rPr lang="en-US" sz="2400" smtClean="0">
                <a:latin typeface="Arial" pitchFamily="34" charset="0"/>
                <a:cs typeface="Arial" pitchFamily="34" charset="0"/>
              </a:rPr>
              <a:t>Use </a:t>
            </a:r>
            <a:r>
              <a:rPr lang="en-US" sz="2400">
                <a:latin typeface="Arial" pitchFamily="34" charset="0"/>
                <a:cs typeface="Arial" pitchFamily="34" charset="0"/>
              </a:rPr>
              <a:t>probability to understand expected </a:t>
            </a:r>
            <a:r>
              <a:rPr lang="en-US" sz="2400" smtClean="0">
                <a:latin typeface="Arial" pitchFamily="34" charset="0"/>
                <a:cs typeface="Arial" pitchFamily="34" charset="0"/>
              </a:rPr>
              <a:t>value </a:t>
            </a:r>
            <a:r>
              <a:rPr lang="en-US" sz="2400">
                <a:latin typeface="Arial" pitchFamily="34" charset="0"/>
                <a:cs typeface="Arial" pitchFamily="34" charset="0"/>
              </a:rPr>
              <a:t>and risk</a:t>
            </a:r>
          </a:p>
          <a:p>
            <a:pPr>
              <a:lnSpc>
                <a:spcPct val="80000"/>
              </a:lnSpc>
            </a:pPr>
            <a:r>
              <a:rPr lang="en-US" sz="2400">
                <a:latin typeface="Arial" pitchFamily="34" charset="0"/>
                <a:cs typeface="Arial" pitchFamily="34" charset="0"/>
              </a:rPr>
              <a:t>Applications</a:t>
            </a:r>
          </a:p>
          <a:p>
            <a:pPr lvl="1">
              <a:lnSpc>
                <a:spcPct val="80000"/>
              </a:lnSpc>
            </a:pPr>
            <a:r>
              <a:rPr lang="en-US" sz="2400">
                <a:latin typeface="Arial" pitchFamily="34" charset="0"/>
                <a:cs typeface="Arial" pitchFamily="34" charset="0"/>
              </a:rPr>
              <a:t>Financial transactions at future dates</a:t>
            </a:r>
          </a:p>
          <a:p>
            <a:pPr lvl="1">
              <a:lnSpc>
                <a:spcPct val="80000"/>
              </a:lnSpc>
            </a:pPr>
            <a:r>
              <a:rPr lang="en-US" sz="2400">
                <a:latin typeface="Arial" pitchFamily="34" charset="0"/>
                <a:cs typeface="Arial" pitchFamily="34" charset="0"/>
              </a:rPr>
              <a:t>Travel mode (or time)</a:t>
            </a:r>
          </a:p>
          <a:p>
            <a:pPr lvl="1">
              <a:lnSpc>
                <a:spcPct val="80000"/>
              </a:lnSpc>
            </a:pPr>
            <a:r>
              <a:rPr lang="en-US" sz="2400">
                <a:latin typeface="Arial" pitchFamily="34" charset="0"/>
                <a:cs typeface="Arial" pitchFamily="34" charset="0"/>
              </a:rPr>
              <a:t>Product purchase</a:t>
            </a:r>
          </a:p>
          <a:p>
            <a:pPr lvl="1">
              <a:lnSpc>
                <a:spcPct val="80000"/>
              </a:lnSpc>
            </a:pPr>
            <a:r>
              <a:rPr lang="en-US" sz="2400">
                <a:latin typeface="Arial" pitchFamily="34" charset="0"/>
                <a:cs typeface="Arial" pitchFamily="34" charset="0"/>
              </a:rPr>
              <a:t>Insurance </a:t>
            </a:r>
            <a:r>
              <a:rPr lang="en-US" sz="2400" smtClean="0">
                <a:latin typeface="Arial" pitchFamily="34" charset="0"/>
                <a:cs typeface="Arial" pitchFamily="34" charset="0"/>
              </a:rPr>
              <a:t>and warranties – health and product</a:t>
            </a:r>
            <a:endParaRPr lang="en-US" sz="2400">
              <a:latin typeface="Arial" pitchFamily="34" charset="0"/>
              <a:cs typeface="Arial" pitchFamily="34" charset="0"/>
            </a:endParaRPr>
          </a:p>
          <a:p>
            <a:pPr lvl="1">
              <a:lnSpc>
                <a:spcPct val="80000"/>
              </a:lnSpc>
            </a:pPr>
            <a:r>
              <a:rPr lang="en-US" sz="2400">
                <a:latin typeface="Arial" pitchFamily="34" charset="0"/>
                <a:cs typeface="Arial" pitchFamily="34" charset="0"/>
              </a:rPr>
              <a:t>Enter a market</a:t>
            </a:r>
          </a:p>
          <a:p>
            <a:pPr lvl="1">
              <a:lnSpc>
                <a:spcPct val="80000"/>
              </a:lnSpc>
            </a:pPr>
            <a:r>
              <a:rPr lang="en-US" sz="2400" smtClean="0">
                <a:latin typeface="Arial" pitchFamily="34" charset="0"/>
                <a:cs typeface="Arial" pitchFamily="34" charset="0"/>
              </a:rPr>
              <a:t>Any </a:t>
            </a:r>
            <a:r>
              <a:rPr lang="en-US" sz="2400">
                <a:latin typeface="Arial" pitchFamily="34" charset="0"/>
                <a:cs typeface="Arial" pitchFamily="34" charset="0"/>
              </a:rPr>
              <a:t>others?</a:t>
            </a:r>
          </a:p>
          <a:p>
            <a:pPr>
              <a:lnSpc>
                <a:spcPct val="80000"/>
              </a:lnSpc>
            </a:pPr>
            <a:r>
              <a:rPr lang="en-US" sz="2400">
                <a:latin typeface="Arial" pitchFamily="34" charset="0"/>
                <a:cs typeface="Arial" pitchFamily="34" charset="0"/>
              </a:rPr>
              <a:t>… Life is full of uncertainty</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p:txBody>
          <a:bodyPr/>
          <a:lstStyle/>
          <a:p>
            <a:r>
              <a:rPr lang="en-US" b="1">
                <a:solidFill>
                  <a:srgbClr val="0000FF"/>
                </a:solidFill>
                <a:latin typeface="Arial" pitchFamily="34" charset="0"/>
                <a:cs typeface="Arial" pitchFamily="34" charset="0"/>
              </a:rPr>
              <a:t>Probability</a:t>
            </a:r>
          </a:p>
        </p:txBody>
      </p:sp>
      <p:sp>
        <p:nvSpPr>
          <p:cNvPr id="199683" name="Rectangle 3"/>
          <p:cNvSpPr>
            <a:spLocks noGrp="1" noChangeArrowheads="1"/>
          </p:cNvSpPr>
          <p:nvPr>
            <p:ph idx="1"/>
          </p:nvPr>
        </p:nvSpPr>
        <p:spPr>
          <a:xfrm>
            <a:off x="1371600" y="1828800"/>
            <a:ext cx="6400800" cy="3886200"/>
          </a:xfrm>
        </p:spPr>
        <p:txBody>
          <a:bodyPr/>
          <a:lstStyle/>
          <a:p>
            <a:pPr>
              <a:lnSpc>
                <a:spcPct val="90000"/>
              </a:lnSpc>
            </a:pPr>
            <a:r>
              <a:rPr lang="en-US" sz="2000">
                <a:latin typeface="Arial" pitchFamily="34" charset="0"/>
                <a:cs typeface="Arial" pitchFamily="34" charset="0"/>
              </a:rPr>
              <a:t>Quantifying randomness</a:t>
            </a:r>
          </a:p>
          <a:p>
            <a:pPr>
              <a:lnSpc>
                <a:spcPct val="90000"/>
              </a:lnSpc>
            </a:pPr>
            <a:r>
              <a:rPr lang="en-US" sz="2000">
                <a:latin typeface="Arial" pitchFamily="34" charset="0"/>
                <a:cs typeface="Arial" pitchFamily="34" charset="0"/>
              </a:rPr>
              <a:t>The context: An “</a:t>
            </a:r>
            <a:r>
              <a:rPr lang="en-US" sz="2000" b="1">
                <a:solidFill>
                  <a:srgbClr val="0000FF"/>
                </a:solidFill>
                <a:latin typeface="Arial" pitchFamily="34" charset="0"/>
                <a:cs typeface="Arial" pitchFamily="34" charset="0"/>
              </a:rPr>
              <a:t>experiment</a:t>
            </a:r>
            <a:r>
              <a:rPr lang="en-US" sz="2000">
                <a:latin typeface="Arial" pitchFamily="34" charset="0"/>
                <a:cs typeface="Arial" pitchFamily="34" charset="0"/>
              </a:rPr>
              <a:t>” that admits several possible outcomes</a:t>
            </a:r>
          </a:p>
          <a:p>
            <a:pPr lvl="1">
              <a:lnSpc>
                <a:spcPct val="90000"/>
              </a:lnSpc>
            </a:pPr>
            <a:r>
              <a:rPr lang="en-US" sz="2000">
                <a:latin typeface="Arial" pitchFamily="34" charset="0"/>
                <a:cs typeface="Arial" pitchFamily="34" charset="0"/>
              </a:rPr>
              <a:t>Some outcome will occur</a:t>
            </a:r>
          </a:p>
          <a:p>
            <a:pPr lvl="1">
              <a:lnSpc>
                <a:spcPct val="90000"/>
              </a:lnSpc>
            </a:pPr>
            <a:r>
              <a:rPr lang="en-US" sz="2000">
                <a:latin typeface="Arial" pitchFamily="34" charset="0"/>
                <a:cs typeface="Arial" pitchFamily="34" charset="0"/>
              </a:rPr>
              <a:t>The observer is uncertain which (or what) before the experiment takes place</a:t>
            </a:r>
          </a:p>
          <a:p>
            <a:pPr>
              <a:lnSpc>
                <a:spcPct val="90000"/>
              </a:lnSpc>
            </a:pPr>
            <a:r>
              <a:rPr lang="en-US" sz="2000" b="1">
                <a:solidFill>
                  <a:srgbClr val="0000FF"/>
                </a:solidFill>
                <a:latin typeface="Arial" pitchFamily="34" charset="0"/>
                <a:cs typeface="Arial" pitchFamily="34" charset="0"/>
              </a:rPr>
              <a:t>Event space</a:t>
            </a:r>
            <a:r>
              <a:rPr lang="en-US" sz="2000">
                <a:latin typeface="Arial" pitchFamily="34" charset="0"/>
                <a:cs typeface="Arial" pitchFamily="34" charset="0"/>
              </a:rPr>
              <a:t> = the set of possible outcomes.  (Also called the “</a:t>
            </a:r>
            <a:r>
              <a:rPr lang="en-US" sz="2000" b="1">
                <a:solidFill>
                  <a:srgbClr val="0000FF"/>
                </a:solidFill>
                <a:latin typeface="Arial" pitchFamily="34" charset="0"/>
                <a:cs typeface="Arial" pitchFamily="34" charset="0"/>
              </a:rPr>
              <a:t>sample space</a:t>
            </a:r>
            <a:r>
              <a:rPr lang="en-US" sz="2000">
                <a:latin typeface="Arial" pitchFamily="34" charset="0"/>
                <a:cs typeface="Arial" pitchFamily="34" charset="0"/>
              </a:rPr>
              <a:t>.”)</a:t>
            </a:r>
          </a:p>
          <a:p>
            <a:pPr>
              <a:lnSpc>
                <a:spcPct val="90000"/>
              </a:lnSpc>
            </a:pPr>
            <a:r>
              <a:rPr lang="en-US" sz="2000" b="1">
                <a:solidFill>
                  <a:srgbClr val="0000FF"/>
                </a:solidFill>
                <a:latin typeface="Arial" pitchFamily="34" charset="0"/>
                <a:cs typeface="Arial" pitchFamily="34" charset="0"/>
              </a:rPr>
              <a:t>Probability</a:t>
            </a:r>
            <a:r>
              <a:rPr lang="en-US" sz="2000">
                <a:latin typeface="Arial" pitchFamily="34" charset="0"/>
                <a:cs typeface="Arial" pitchFamily="34" charset="0"/>
              </a:rPr>
              <a:t> = a measure of “likelihood” attached to the events in the event space.  </a:t>
            </a:r>
            <a:endParaRPr lang="en-US" sz="2000" smtClean="0">
              <a:latin typeface="Arial" pitchFamily="34" charset="0"/>
              <a:cs typeface="Arial" pitchFamily="34" charset="0"/>
            </a:endParaRPr>
          </a:p>
          <a:p>
            <a:pPr>
              <a:lnSpc>
                <a:spcPct val="90000"/>
              </a:lnSpc>
            </a:pPr>
            <a:endParaRPr lang="en-US" sz="2000" smtClean="0"/>
          </a:p>
          <a:p>
            <a:pPr>
              <a:lnSpc>
                <a:spcPct val="90000"/>
              </a:lnSpc>
              <a:buNone/>
            </a:pPr>
            <a:r>
              <a:rPr lang="en-US" sz="2000" smtClean="0">
                <a:latin typeface="Arial" pitchFamily="34" charset="0"/>
                <a:cs typeface="Arial" pitchFamily="34" charset="0"/>
              </a:rPr>
              <a:t>     (</a:t>
            </a:r>
            <a:r>
              <a:rPr lang="en-US" sz="2000">
                <a:latin typeface="Arial" pitchFamily="34" charset="0"/>
                <a:cs typeface="Arial" pitchFamily="34" charset="0"/>
              </a:rPr>
              <a:t>Try to define probability without using a word that means probability.)</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2"/>
          <p:cNvSpPr>
            <a:spLocks noGrp="1" noChangeArrowheads="1"/>
          </p:cNvSpPr>
          <p:nvPr>
            <p:ph type="title"/>
          </p:nvPr>
        </p:nvSpPr>
        <p:spPr>
          <a:xfrm>
            <a:off x="1219200" y="1524000"/>
            <a:ext cx="6210300" cy="530225"/>
          </a:xfrm>
        </p:spPr>
        <p:txBody>
          <a:bodyPr/>
          <a:lstStyle/>
          <a:p>
            <a:r>
              <a:rPr lang="en-US" smtClean="0"/>
              <a:t>Types of Probabilities</a:t>
            </a:r>
            <a:endParaRPr lang="en-US" dirty="0"/>
          </a:p>
        </p:txBody>
      </p:sp>
      <p:sp>
        <p:nvSpPr>
          <p:cNvPr id="200707" name="Rectangle 3"/>
          <p:cNvSpPr>
            <a:spLocks noGrp="1" noChangeArrowheads="1"/>
          </p:cNvSpPr>
          <p:nvPr>
            <p:ph idx="1"/>
          </p:nvPr>
        </p:nvSpPr>
        <p:spPr>
          <a:xfrm>
            <a:off x="609600" y="2438400"/>
            <a:ext cx="8229600" cy="2286000"/>
          </a:xfrm>
        </p:spPr>
        <p:txBody>
          <a:bodyPr/>
          <a:lstStyle/>
          <a:p>
            <a:pPr>
              <a:lnSpc>
                <a:spcPct val="90000"/>
              </a:lnSpc>
            </a:pPr>
            <a:r>
              <a:rPr lang="en-US" sz="2100" b="1" smtClean="0">
                <a:solidFill>
                  <a:srgbClr val="0000FF"/>
                </a:solidFill>
              </a:rPr>
              <a:t>Objective</a:t>
            </a:r>
            <a:r>
              <a:rPr lang="en-US" sz="2100" smtClean="0"/>
              <a:t> </a:t>
            </a:r>
            <a:r>
              <a:rPr lang="en-US" sz="2100" dirty="0"/>
              <a:t>long run frequencies (the law of large </a:t>
            </a:r>
            <a:r>
              <a:rPr lang="en-US" sz="2100"/>
              <a:t>numbers</a:t>
            </a:r>
            <a:r>
              <a:rPr lang="en-US" sz="2100" smtClean="0"/>
              <a:t>). E.g., Prob(heads) in a coin toss.</a:t>
            </a:r>
            <a:endParaRPr lang="en-US" sz="2100" dirty="0"/>
          </a:p>
          <a:p>
            <a:pPr>
              <a:lnSpc>
                <a:spcPct val="90000"/>
              </a:lnSpc>
            </a:pPr>
            <a:r>
              <a:rPr lang="en-US" sz="2100" b="1" dirty="0">
                <a:solidFill>
                  <a:srgbClr val="0000FF"/>
                </a:solidFill>
              </a:rPr>
              <a:t>Subjective</a:t>
            </a:r>
            <a:r>
              <a:rPr lang="en-US" sz="2100" dirty="0"/>
              <a:t> probabilities, e.g., sports betting, belief of the risk of flying.  Assessments based on </a:t>
            </a:r>
            <a:r>
              <a:rPr lang="en-US" sz="2100" dirty="0" smtClean="0"/>
              <a:t>personal </a:t>
            </a:r>
            <a:r>
              <a:rPr lang="en-US" sz="2100" dirty="0"/>
              <a:t>information.</a:t>
            </a:r>
          </a:p>
          <a:p>
            <a:pPr>
              <a:lnSpc>
                <a:spcPct val="90000"/>
              </a:lnSpc>
            </a:pPr>
            <a:r>
              <a:rPr lang="en-US" sz="2100" dirty="0"/>
              <a:t>Aggregation of subjective frequencies (</a:t>
            </a:r>
            <a:r>
              <a:rPr lang="en-US" sz="2100" b="1" dirty="0" err="1">
                <a:solidFill>
                  <a:srgbClr val="0000FF"/>
                </a:solidFill>
              </a:rPr>
              <a:t>parimutuel</a:t>
            </a:r>
            <a:r>
              <a:rPr lang="en-US" sz="2100" dirty="0"/>
              <a:t>, sports betting lines, insurance, casinos, racetrack)</a:t>
            </a:r>
          </a:p>
          <a:p>
            <a:pPr>
              <a:lnSpc>
                <a:spcPct val="90000"/>
              </a:lnSpc>
            </a:pPr>
            <a:r>
              <a:rPr lang="en-US" sz="2100" b="1" dirty="0">
                <a:solidFill>
                  <a:srgbClr val="0000FF"/>
                </a:solidFill>
              </a:rPr>
              <a:t>Mathematical models</a:t>
            </a:r>
            <a:r>
              <a:rPr lang="en-US" sz="2100" dirty="0"/>
              <a:t>: weather, </a:t>
            </a:r>
            <a:r>
              <a:rPr lang="en-US" sz="2100"/>
              <a:t>options </a:t>
            </a:r>
            <a:r>
              <a:rPr lang="en-US" sz="2100" smtClean="0"/>
              <a:t>pricing</a:t>
            </a:r>
            <a:endParaRPr lang="en-US" sz="21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a:xfrm>
            <a:off x="990600" y="76200"/>
            <a:ext cx="7010400" cy="915988"/>
          </a:xfrm>
        </p:spPr>
        <p:txBody>
          <a:bodyPr/>
          <a:lstStyle/>
          <a:p>
            <a:r>
              <a:rPr lang="en-US" sz="2400" b="1" dirty="0"/>
              <a:t>Assigning Probabilities </a:t>
            </a:r>
            <a:r>
              <a:rPr lang="en-US" sz="2400" b="1"/>
              <a:t>to </a:t>
            </a:r>
            <a:r>
              <a:rPr lang="en-US" sz="2400" b="1" smtClean="0"/>
              <a:t>‘Rare’ </a:t>
            </a:r>
            <a:r>
              <a:rPr lang="en-US" sz="2400" b="1" dirty="0"/>
              <a:t>Events</a:t>
            </a:r>
          </a:p>
        </p:txBody>
      </p:sp>
      <p:pic>
        <p:nvPicPr>
          <p:cNvPr id="367619" name="Picture 3" descr="bullet-hit-bullet-1"/>
          <p:cNvPicPr>
            <a:picLocks noChangeAspect="1" noChangeArrowheads="1"/>
          </p:cNvPicPr>
          <p:nvPr/>
        </p:nvPicPr>
        <p:blipFill>
          <a:blip r:embed="rId3" cstate="print"/>
          <a:srcRect/>
          <a:stretch>
            <a:fillRect/>
          </a:stretch>
        </p:blipFill>
        <p:spPr bwMode="auto">
          <a:xfrm>
            <a:off x="3048000" y="1143000"/>
            <a:ext cx="3619500" cy="2714625"/>
          </a:xfrm>
          <a:prstGeom prst="rect">
            <a:avLst/>
          </a:prstGeom>
          <a:noFill/>
        </p:spPr>
      </p:pic>
      <p:sp>
        <p:nvSpPr>
          <p:cNvPr id="367620" name="Text Box 4"/>
          <p:cNvSpPr txBox="1">
            <a:spLocks noChangeArrowheads="1"/>
          </p:cNvSpPr>
          <p:nvPr/>
        </p:nvSpPr>
        <p:spPr bwMode="auto">
          <a:xfrm>
            <a:off x="1524000" y="4114800"/>
            <a:ext cx="7010400" cy="2123658"/>
          </a:xfrm>
          <a:prstGeom prst="rect">
            <a:avLst/>
          </a:prstGeom>
          <a:noFill/>
          <a:ln w="19050">
            <a:noFill/>
            <a:miter lim="800000"/>
            <a:headEnd/>
            <a:tailEnd/>
          </a:ln>
          <a:effectLst/>
        </p:spPr>
        <p:txBody>
          <a:bodyPr wrap="square">
            <a:spAutoFit/>
          </a:bodyPr>
          <a:lstStyle/>
          <a:p>
            <a:pPr>
              <a:spcBef>
                <a:spcPct val="50000"/>
              </a:spcBef>
            </a:pPr>
            <a:r>
              <a:rPr lang="en-US" sz="3600" b="1" dirty="0">
                <a:solidFill>
                  <a:srgbClr val="6B00B4"/>
                </a:solidFill>
              </a:rPr>
              <a:t>Colliding </a:t>
            </a:r>
            <a:r>
              <a:rPr lang="en-US" sz="3600" b="1" dirty="0" smtClean="0">
                <a:solidFill>
                  <a:srgbClr val="6B00B4"/>
                </a:solidFill>
              </a:rPr>
              <a:t>Bullets </a:t>
            </a:r>
            <a:r>
              <a:rPr lang="en-US" sz="3600" b="1" smtClean="0">
                <a:solidFill>
                  <a:srgbClr val="6B00B4"/>
                </a:solidFill>
              </a:rPr>
              <a:t>at Gettysburg</a:t>
            </a:r>
            <a:br>
              <a:rPr lang="en-US" sz="3600" b="1" smtClean="0">
                <a:solidFill>
                  <a:srgbClr val="6B00B4"/>
                </a:solidFill>
              </a:rPr>
            </a:br>
            <a:r>
              <a:rPr lang="en-US" sz="2400" b="1" smtClean="0">
                <a:solidFill>
                  <a:srgbClr val="6B00B4"/>
                </a:solidFill>
              </a:rPr>
              <a:t>There is no meaningful </a:t>
            </a:r>
            <a:r>
              <a:rPr lang="en-US" sz="2400" b="1" smtClean="0">
                <a:solidFill>
                  <a:srgbClr val="6B00B4"/>
                </a:solidFill>
              </a:rPr>
              <a:t>way to </a:t>
            </a:r>
            <a:r>
              <a:rPr lang="en-US" sz="2400" b="1" smtClean="0">
                <a:solidFill>
                  <a:srgbClr val="6B00B4"/>
                </a:solidFill>
              </a:rPr>
              <a:t>define the ‘sample space,’ so no meaningful way to assign probabilities to these events. (The experiment cannot be repeated.)</a:t>
            </a:r>
            <a:endParaRPr lang="en-US" sz="3600" b="1" dirty="0">
              <a:solidFill>
                <a:srgbClr val="6B00B4"/>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4" name="Rectangle 2"/>
          <p:cNvSpPr>
            <a:spLocks noGrp="1" noChangeArrowheads="1"/>
          </p:cNvSpPr>
          <p:nvPr>
            <p:ph type="title"/>
          </p:nvPr>
        </p:nvSpPr>
        <p:spPr>
          <a:xfrm>
            <a:off x="609600" y="914400"/>
            <a:ext cx="8382000" cy="685800"/>
          </a:xfrm>
        </p:spPr>
        <p:txBody>
          <a:bodyPr/>
          <a:lstStyle/>
          <a:p>
            <a:r>
              <a:rPr lang="en-US" sz="2400" b="1" dirty="0"/>
              <a:t>Assign a </a:t>
            </a:r>
            <a:r>
              <a:rPr lang="en-US" sz="2400" b="1" dirty="0" smtClean="0"/>
              <a:t>Meaningful Probability? Yes, but very small.</a:t>
            </a:r>
            <a:endParaRPr lang="en-US" sz="2400" b="1" dirty="0"/>
          </a:p>
        </p:txBody>
      </p:sp>
      <p:pic>
        <p:nvPicPr>
          <p:cNvPr id="371715" name="Picture 3" descr="OilSpill"/>
          <p:cNvPicPr>
            <a:picLocks noChangeAspect="1" noChangeArrowheads="1"/>
          </p:cNvPicPr>
          <p:nvPr/>
        </p:nvPicPr>
        <p:blipFill>
          <a:blip r:embed="rId3" cstate="print"/>
          <a:srcRect/>
          <a:stretch>
            <a:fillRect/>
          </a:stretch>
        </p:blipFill>
        <p:spPr bwMode="auto">
          <a:xfrm>
            <a:off x="533400" y="1828800"/>
            <a:ext cx="3962400" cy="2641600"/>
          </a:xfrm>
          <a:prstGeom prst="rect">
            <a:avLst/>
          </a:prstGeom>
          <a:noFill/>
          <a:ln w="9525">
            <a:noFill/>
            <a:miter lim="800000"/>
            <a:headEnd/>
            <a:tailEnd/>
          </a:ln>
        </p:spPr>
      </p:pic>
      <p:sp>
        <p:nvSpPr>
          <p:cNvPr id="371716" name="Text Box 4"/>
          <p:cNvSpPr txBox="1">
            <a:spLocks noChangeArrowheads="1"/>
          </p:cNvSpPr>
          <p:nvPr/>
        </p:nvSpPr>
        <p:spPr bwMode="auto">
          <a:xfrm>
            <a:off x="4800600" y="1828800"/>
            <a:ext cx="3962400" cy="1600438"/>
          </a:xfrm>
          <a:prstGeom prst="rect">
            <a:avLst/>
          </a:prstGeom>
          <a:noFill/>
          <a:ln w="28575">
            <a:solidFill>
              <a:srgbClr val="6B00B4"/>
            </a:solidFill>
            <a:miter lim="800000"/>
            <a:headEnd/>
            <a:tailEnd/>
          </a:ln>
          <a:effectLst/>
        </p:spPr>
        <p:txBody>
          <a:bodyPr>
            <a:spAutoFit/>
          </a:bodyPr>
          <a:lstStyle/>
          <a:p>
            <a:pPr>
              <a:spcBef>
                <a:spcPct val="50000"/>
              </a:spcBef>
            </a:pPr>
            <a:r>
              <a:rPr lang="en-US" sz="1400" b="1">
                <a:latin typeface="Arial" pitchFamily="34" charset="0"/>
                <a:cs typeface="Arial" pitchFamily="34" charset="0"/>
              </a:rPr>
              <a:t>For all the criticism BP executives may deserve, they are far from the only people to struggle with such </a:t>
            </a:r>
            <a:r>
              <a:rPr lang="en-US" sz="1400" b="1">
                <a:solidFill>
                  <a:srgbClr val="FF0000"/>
                </a:solidFill>
                <a:latin typeface="Arial" pitchFamily="34" charset="0"/>
                <a:cs typeface="Arial" pitchFamily="34" charset="0"/>
              </a:rPr>
              <a:t>low-probability, high-cost events</a:t>
            </a:r>
            <a:r>
              <a:rPr lang="en-US" sz="1400" b="1">
                <a:latin typeface="Arial" pitchFamily="34" charset="0"/>
                <a:cs typeface="Arial" pitchFamily="34" charset="0"/>
              </a:rPr>
              <a:t>. Nearly everyone does. “These are precisely the kinds of events that are hard for us as humans to get our hands around and react to rationally,”</a:t>
            </a:r>
            <a:r>
              <a:rPr lang="en-US" sz="1400">
                <a:latin typeface="Arial" pitchFamily="34" charset="0"/>
                <a:cs typeface="Arial" pitchFamily="34" charset="0"/>
              </a:rPr>
              <a:t> </a:t>
            </a:r>
          </a:p>
        </p:txBody>
      </p:sp>
      <p:sp>
        <p:nvSpPr>
          <p:cNvPr id="371717" name="Text Box 5"/>
          <p:cNvSpPr txBox="1">
            <a:spLocks noChangeArrowheads="1"/>
          </p:cNvSpPr>
          <p:nvPr/>
        </p:nvSpPr>
        <p:spPr bwMode="auto">
          <a:xfrm>
            <a:off x="4800600" y="4449793"/>
            <a:ext cx="3962400" cy="1169551"/>
          </a:xfrm>
          <a:prstGeom prst="rect">
            <a:avLst/>
          </a:prstGeom>
          <a:noFill/>
          <a:ln w="28575">
            <a:solidFill>
              <a:srgbClr val="6B00B4"/>
            </a:solidFill>
            <a:miter lim="800000"/>
            <a:headEnd/>
            <a:tailEnd/>
          </a:ln>
          <a:effectLst/>
        </p:spPr>
        <p:txBody>
          <a:bodyPr>
            <a:spAutoFit/>
          </a:bodyPr>
          <a:lstStyle/>
          <a:p>
            <a:pPr>
              <a:spcBef>
                <a:spcPct val="50000"/>
              </a:spcBef>
            </a:pPr>
            <a:r>
              <a:rPr lang="en-US" sz="1400" b="1">
                <a:latin typeface="Arial" pitchFamily="34" charset="0"/>
                <a:cs typeface="Arial" pitchFamily="34" charset="0"/>
              </a:rPr>
              <a:t>On the other hand, when an unlikely event is all too easy to imagine, we often go in the opposite direction and overestimate the odds. After the 9/11 attacks, Americans canceled plane trips and took to the road. </a:t>
            </a:r>
          </a:p>
        </p:txBody>
      </p:sp>
      <p:sp>
        <p:nvSpPr>
          <p:cNvPr id="371718" name="Text Box 6"/>
          <p:cNvSpPr txBox="1">
            <a:spLocks noChangeArrowheads="1"/>
          </p:cNvSpPr>
          <p:nvPr/>
        </p:nvSpPr>
        <p:spPr bwMode="auto">
          <a:xfrm>
            <a:off x="457200" y="4648200"/>
            <a:ext cx="4038600" cy="954107"/>
          </a:xfrm>
          <a:prstGeom prst="rect">
            <a:avLst/>
          </a:prstGeom>
          <a:noFill/>
          <a:ln w="28575">
            <a:solidFill>
              <a:srgbClr val="6B00B4"/>
            </a:solidFill>
            <a:miter lim="800000"/>
            <a:headEnd/>
            <a:tailEnd/>
          </a:ln>
          <a:effectLst/>
        </p:spPr>
        <p:txBody>
          <a:bodyPr>
            <a:spAutoFit/>
          </a:bodyPr>
          <a:lstStyle/>
          <a:p>
            <a:r>
              <a:rPr lang="en-US" sz="1400" b="1">
                <a:latin typeface="Arial" pitchFamily="34" charset="0"/>
                <a:cs typeface="Arial" pitchFamily="34" charset="0"/>
              </a:rPr>
              <a:t>Quotes from Spillonomics: Underestimating Risk</a:t>
            </a:r>
          </a:p>
          <a:p>
            <a:r>
              <a:rPr lang="en-US" sz="1400" b="1">
                <a:latin typeface="Arial" pitchFamily="34" charset="0"/>
                <a:cs typeface="Arial" pitchFamily="34" charset="0"/>
              </a:rPr>
              <a:t>By DAVID LEONHARDT, New York Times Magazine, Sunday, June 6, 2010, pp. 13-14.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990600" y="533400"/>
            <a:ext cx="2286000" cy="3384352"/>
          </a:xfrm>
          <a:prstGeom prst="rect">
            <a:avLst/>
          </a:prstGeom>
        </p:spPr>
      </p:pic>
      <p:sp>
        <p:nvSpPr>
          <p:cNvPr id="4" name="TextBox 3"/>
          <p:cNvSpPr txBox="1"/>
          <p:nvPr/>
        </p:nvSpPr>
        <p:spPr>
          <a:xfrm>
            <a:off x="3886200" y="457200"/>
            <a:ext cx="4495800" cy="3416320"/>
          </a:xfrm>
          <a:prstGeom prst="rect">
            <a:avLst/>
          </a:prstGeom>
          <a:noFill/>
        </p:spPr>
        <p:txBody>
          <a:bodyPr wrap="square" rtlCol="0">
            <a:spAutoFit/>
          </a:bodyPr>
          <a:lstStyle/>
          <a:p>
            <a:r>
              <a:rPr lang="en-US" smtClean="0"/>
              <a:t>Two holes in one on the same day on the same hole.</a:t>
            </a:r>
          </a:p>
          <a:p>
            <a:endParaRPr lang="en-US" smtClean="0"/>
          </a:p>
          <a:p>
            <a:r>
              <a:rPr lang="en-US" smtClean="0"/>
              <a:t>Meaningful </a:t>
            </a:r>
            <a:r>
              <a:rPr lang="en-US" dirty="0" smtClean="0"/>
              <a:t>probability?</a:t>
            </a:r>
          </a:p>
          <a:p>
            <a:endParaRPr lang="en-US" dirty="0"/>
          </a:p>
          <a:p>
            <a:r>
              <a:rPr lang="en-US" dirty="0" smtClean="0"/>
              <a:t>Sample space can be defined.</a:t>
            </a:r>
          </a:p>
          <a:p>
            <a:endParaRPr lang="en-US" dirty="0"/>
          </a:p>
          <a:p>
            <a:r>
              <a:rPr lang="en-US" dirty="0" smtClean="0"/>
              <a:t>67,000,000 to </a:t>
            </a:r>
            <a:r>
              <a:rPr lang="en-US" smtClean="0"/>
              <a:t>one</a:t>
            </a:r>
            <a:r>
              <a:rPr lang="en-US" smtClean="0"/>
              <a:t>? Where did this come from?  Since there have been more than 67,000,000 rounds of golf played, does this calculation suggest this has been done before?</a:t>
            </a:r>
            <a:endParaRPr lang="en-US" dirty="0"/>
          </a:p>
        </p:txBody>
      </p:sp>
      <p:pic>
        <p:nvPicPr>
          <p:cNvPr id="319489" name="Picture 1"/>
          <p:cNvPicPr>
            <a:picLocks noChangeAspect="1" noChangeArrowheads="1"/>
          </p:cNvPicPr>
          <p:nvPr/>
        </p:nvPicPr>
        <p:blipFill>
          <a:blip r:embed="rId3"/>
          <a:srcRect/>
          <a:stretch>
            <a:fillRect/>
          </a:stretch>
        </p:blipFill>
        <p:spPr bwMode="auto">
          <a:xfrm>
            <a:off x="990600" y="4114800"/>
            <a:ext cx="7086600" cy="2209800"/>
          </a:xfrm>
          <a:prstGeom prst="rect">
            <a:avLst/>
          </a:prstGeom>
          <a:noFill/>
          <a:ln w="9525">
            <a:noFill/>
            <a:miter lim="800000"/>
            <a:headEnd/>
            <a:tailEnd/>
          </a:ln>
          <a:effectLst/>
        </p:spPr>
      </p:pic>
    </p:spTree>
    <p:extLst>
      <p:ext uri="{BB962C8B-B14F-4D97-AF65-F5344CB8AC3E}">
        <p14:creationId xmlns:p14="http://schemas.microsoft.com/office/powerpoint/2010/main" xmlns="" val="25736656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p:cNvPicPr>
            <a:picLocks noChangeAspect="1" noChangeArrowheads="1"/>
          </p:cNvPicPr>
          <p:nvPr/>
        </p:nvPicPr>
        <p:blipFill>
          <a:blip r:embed="rId2"/>
          <a:srcRect/>
          <a:stretch>
            <a:fillRect/>
          </a:stretch>
        </p:blipFill>
        <p:spPr bwMode="auto">
          <a:xfrm>
            <a:off x="533400" y="661694"/>
            <a:ext cx="4808538" cy="3148306"/>
          </a:xfrm>
          <a:prstGeom prst="rect">
            <a:avLst/>
          </a:prstGeom>
          <a:noFill/>
          <a:ln w="9525">
            <a:noFill/>
            <a:miter lim="800000"/>
            <a:headEnd/>
            <a:tailEnd/>
          </a:ln>
        </p:spPr>
      </p:pic>
      <p:sp>
        <p:nvSpPr>
          <p:cNvPr id="4" name="TextBox 3"/>
          <p:cNvSpPr txBox="1"/>
          <p:nvPr/>
        </p:nvSpPr>
        <p:spPr>
          <a:xfrm>
            <a:off x="1371600" y="2526268"/>
            <a:ext cx="457200" cy="369332"/>
          </a:xfrm>
          <a:prstGeom prst="rect">
            <a:avLst/>
          </a:prstGeom>
          <a:noFill/>
        </p:spPr>
        <p:txBody>
          <a:bodyPr wrap="square" rtlCol="0">
            <a:spAutoFit/>
          </a:bodyPr>
          <a:lstStyle/>
          <a:p>
            <a:r>
              <a:rPr lang="en-US" smtClean="0"/>
              <a:t>58</a:t>
            </a:r>
            <a:endParaRPr lang="en-US"/>
          </a:p>
        </p:txBody>
      </p:sp>
      <p:sp>
        <p:nvSpPr>
          <p:cNvPr id="5" name="TextBox 4"/>
          <p:cNvSpPr txBox="1"/>
          <p:nvPr/>
        </p:nvSpPr>
        <p:spPr>
          <a:xfrm>
            <a:off x="2362200" y="2500868"/>
            <a:ext cx="457200" cy="369332"/>
          </a:xfrm>
          <a:prstGeom prst="rect">
            <a:avLst/>
          </a:prstGeom>
          <a:noFill/>
        </p:spPr>
        <p:txBody>
          <a:bodyPr wrap="square" rtlCol="0">
            <a:spAutoFit/>
          </a:bodyPr>
          <a:lstStyle/>
          <a:p>
            <a:r>
              <a:rPr lang="en-US" smtClean="0"/>
              <a:t>63</a:t>
            </a:r>
            <a:endParaRPr lang="en-US"/>
          </a:p>
        </p:txBody>
      </p:sp>
      <p:sp>
        <p:nvSpPr>
          <p:cNvPr id="6" name="TextBox 5"/>
          <p:cNvSpPr txBox="1"/>
          <p:nvPr/>
        </p:nvSpPr>
        <p:spPr>
          <a:xfrm>
            <a:off x="3352800" y="2476500"/>
            <a:ext cx="457200" cy="369332"/>
          </a:xfrm>
          <a:prstGeom prst="rect">
            <a:avLst/>
          </a:prstGeom>
          <a:noFill/>
        </p:spPr>
        <p:txBody>
          <a:bodyPr wrap="square" rtlCol="0">
            <a:spAutoFit/>
          </a:bodyPr>
          <a:lstStyle/>
          <a:p>
            <a:r>
              <a:rPr lang="en-US" smtClean="0"/>
              <a:t>30</a:t>
            </a:r>
            <a:endParaRPr lang="en-US"/>
          </a:p>
        </p:txBody>
      </p:sp>
      <p:sp>
        <p:nvSpPr>
          <p:cNvPr id="7" name="TextBox 6"/>
          <p:cNvSpPr txBox="1"/>
          <p:nvPr/>
        </p:nvSpPr>
        <p:spPr>
          <a:xfrm>
            <a:off x="4392040" y="2450068"/>
            <a:ext cx="457200" cy="369332"/>
          </a:xfrm>
          <a:prstGeom prst="rect">
            <a:avLst/>
          </a:prstGeom>
          <a:noFill/>
        </p:spPr>
        <p:txBody>
          <a:bodyPr wrap="square" rtlCol="0">
            <a:spAutoFit/>
          </a:bodyPr>
          <a:lstStyle/>
          <a:p>
            <a:r>
              <a:rPr lang="en-US" smtClean="0"/>
              <a:t>59</a:t>
            </a:r>
            <a:endParaRPr lang="en-US"/>
          </a:p>
        </p:txBody>
      </p:sp>
      <p:sp>
        <p:nvSpPr>
          <p:cNvPr id="8" name="TextBox 7"/>
          <p:cNvSpPr txBox="1"/>
          <p:nvPr/>
        </p:nvSpPr>
        <p:spPr>
          <a:xfrm>
            <a:off x="5562600" y="762000"/>
            <a:ext cx="3352800" cy="2031325"/>
          </a:xfrm>
          <a:prstGeom prst="rect">
            <a:avLst/>
          </a:prstGeom>
          <a:noFill/>
        </p:spPr>
        <p:txBody>
          <a:bodyPr wrap="square" rtlCol="0">
            <a:spAutoFit/>
          </a:bodyPr>
          <a:lstStyle/>
          <a:p>
            <a:r>
              <a:rPr lang="en-US" smtClean="0"/>
              <a:t>210 Travelers between Sydney and Melbourne.  One is picked at random:</a:t>
            </a:r>
          </a:p>
          <a:p>
            <a:endParaRPr lang="en-US" smtClean="0"/>
          </a:p>
          <a:p>
            <a:r>
              <a:rPr lang="en-US" smtClean="0"/>
              <a:t>P(Car)       =  59/210</a:t>
            </a:r>
          </a:p>
          <a:p>
            <a:endParaRPr lang="en-US" smtClean="0"/>
          </a:p>
          <a:p>
            <a:r>
              <a:rPr lang="en-US" smtClean="0"/>
              <a:t>P(Ground) = (63+30+59) / 210</a:t>
            </a:r>
            <a:endParaRPr lang="en-US"/>
          </a:p>
        </p:txBody>
      </p:sp>
      <p:sp>
        <p:nvSpPr>
          <p:cNvPr id="9" name="TextBox 8"/>
          <p:cNvSpPr txBox="1"/>
          <p:nvPr/>
        </p:nvSpPr>
        <p:spPr>
          <a:xfrm>
            <a:off x="533400" y="4038600"/>
            <a:ext cx="7848600" cy="2308324"/>
          </a:xfrm>
          <a:prstGeom prst="rect">
            <a:avLst/>
          </a:prstGeom>
          <a:noFill/>
        </p:spPr>
        <p:txBody>
          <a:bodyPr wrap="square" rtlCol="0">
            <a:spAutoFit/>
          </a:bodyPr>
          <a:lstStyle/>
          <a:p>
            <a:r>
              <a:rPr lang="en-US" b="1" u="sng" smtClean="0"/>
              <a:t>The connection between ‘data’ and probability</a:t>
            </a:r>
            <a:r>
              <a:rPr lang="en-US" b="1" smtClean="0"/>
              <a:t>. </a:t>
            </a:r>
            <a:r>
              <a:rPr lang="en-US" smtClean="0"/>
              <a:t>Assuming random sampling, based on the data above, if a random traveler is selected from the whole population (not just this sample), the probability that they would be a driver is (believed to be) 59/210  =  0.281.</a:t>
            </a:r>
          </a:p>
          <a:p>
            <a:endParaRPr lang="en-US" smtClean="0"/>
          </a:p>
          <a:p>
            <a:r>
              <a:rPr lang="en-US" smtClean="0"/>
              <a:t>Based on only 210 observations. Seems optimistic.  If based on 210,000 observations, more realistic.  That is the implication of the </a:t>
            </a:r>
            <a:r>
              <a:rPr lang="en-US" b="1" smtClean="0">
                <a:solidFill>
                  <a:srgbClr val="0000FF"/>
                </a:solidFill>
              </a:rPr>
              <a:t>law of large </a:t>
            </a:r>
            <a:r>
              <a:rPr lang="en-US" smtClean="0"/>
              <a:t>numbers.  We will study this later.</a:t>
            </a:r>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2"/>
          <p:cNvSpPr>
            <a:spLocks noGrp="1" noChangeArrowheads="1"/>
          </p:cNvSpPr>
          <p:nvPr>
            <p:ph type="title"/>
          </p:nvPr>
        </p:nvSpPr>
        <p:spPr>
          <a:xfrm>
            <a:off x="1295400" y="1447800"/>
            <a:ext cx="7315200" cy="727075"/>
          </a:xfrm>
        </p:spPr>
        <p:txBody>
          <a:bodyPr/>
          <a:lstStyle/>
          <a:p>
            <a:r>
              <a:rPr lang="en-US" b="1">
                <a:latin typeface="Arial" pitchFamily="34" charset="0"/>
                <a:cs typeface="Arial" pitchFamily="34" charset="0"/>
              </a:rPr>
              <a:t>Rules </a:t>
            </a:r>
            <a:r>
              <a:rPr lang="en-US" b="1" smtClean="0">
                <a:latin typeface="Arial" pitchFamily="34" charset="0"/>
                <a:cs typeface="Arial" pitchFamily="34" charset="0"/>
              </a:rPr>
              <a:t>of </a:t>
            </a:r>
            <a:r>
              <a:rPr lang="en-US" b="1">
                <a:latin typeface="Arial" pitchFamily="34" charset="0"/>
                <a:cs typeface="Arial" pitchFamily="34" charset="0"/>
              </a:rPr>
              <a:t>Probability</a:t>
            </a:r>
          </a:p>
        </p:txBody>
      </p:sp>
      <p:sp>
        <p:nvSpPr>
          <p:cNvPr id="201731" name="Rectangle 3"/>
          <p:cNvSpPr>
            <a:spLocks noGrp="1" noChangeArrowheads="1"/>
          </p:cNvSpPr>
          <p:nvPr>
            <p:ph idx="1"/>
          </p:nvPr>
        </p:nvSpPr>
        <p:spPr>
          <a:xfrm>
            <a:off x="914400" y="2743200"/>
            <a:ext cx="7696200" cy="2362200"/>
          </a:xfrm>
        </p:spPr>
        <p:txBody>
          <a:bodyPr/>
          <a:lstStyle/>
          <a:p>
            <a:r>
              <a:rPr lang="en-US" sz="2400"/>
              <a:t>An “</a:t>
            </a:r>
            <a:r>
              <a:rPr lang="en-US" sz="2400" b="1">
                <a:solidFill>
                  <a:srgbClr val="0000FF"/>
                </a:solidFill>
              </a:rPr>
              <a:t>event</a:t>
            </a:r>
            <a:r>
              <a:rPr lang="en-US" sz="2400"/>
              <a:t>” E will occur or not </a:t>
            </a:r>
            <a:r>
              <a:rPr lang="en-US" sz="2400" smtClean="0"/>
              <a:t>occur.</a:t>
            </a:r>
            <a:endParaRPr lang="en-US" sz="2400"/>
          </a:p>
          <a:p>
            <a:r>
              <a:rPr lang="en-US" sz="2400"/>
              <a:t>P(E) is a number that equals the probability that E </a:t>
            </a:r>
            <a:r>
              <a:rPr lang="en-US" sz="2400" smtClean="0"/>
              <a:t>will occur</a:t>
            </a:r>
            <a:r>
              <a:rPr lang="en-US" sz="2400"/>
              <a:t>.</a:t>
            </a:r>
          </a:p>
          <a:p>
            <a:r>
              <a:rPr lang="en-US" sz="2400"/>
              <a:t>By convention, 0 </a:t>
            </a:r>
            <a:r>
              <a:rPr lang="en-US" sz="2400" u="sng"/>
              <a:t>&lt;</a:t>
            </a:r>
            <a:r>
              <a:rPr lang="en-US" sz="2400"/>
              <a:t> P(E) </a:t>
            </a:r>
            <a:r>
              <a:rPr lang="en-US" sz="2400" u="sng"/>
              <a:t>&lt;</a:t>
            </a:r>
            <a:r>
              <a:rPr lang="en-US" sz="2400"/>
              <a:t> 1.</a:t>
            </a:r>
          </a:p>
          <a:p>
            <a:r>
              <a:rPr lang="en-US" sz="2400" smtClean="0"/>
              <a:t>Not-E      = </a:t>
            </a:r>
            <a:r>
              <a:rPr lang="en-US" sz="2400"/>
              <a:t>the event that E does not occur</a:t>
            </a:r>
          </a:p>
          <a:p>
            <a:r>
              <a:rPr lang="en-US" sz="2400" smtClean="0"/>
              <a:t>P(Not-E) </a:t>
            </a:r>
            <a:r>
              <a:rPr lang="en-US" sz="2400"/>
              <a:t>= the probability that E does not occur.</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2"/>
          <p:cNvSpPr>
            <a:spLocks noGrp="1" noChangeArrowheads="1"/>
          </p:cNvSpPr>
          <p:nvPr>
            <p:ph type="title"/>
          </p:nvPr>
        </p:nvSpPr>
        <p:spPr>
          <a:xfrm>
            <a:off x="1066800" y="533400"/>
            <a:ext cx="7010400" cy="1143000"/>
          </a:xfrm>
        </p:spPr>
        <p:txBody>
          <a:bodyPr/>
          <a:lstStyle/>
          <a:p>
            <a:r>
              <a:rPr lang="en-US" b="1"/>
              <a:t>Essential Results for Probability</a:t>
            </a:r>
          </a:p>
        </p:txBody>
      </p:sp>
      <p:sp>
        <p:nvSpPr>
          <p:cNvPr id="209923" name="Rectangle 3"/>
          <p:cNvSpPr>
            <a:spLocks noGrp="1" noChangeArrowheads="1"/>
          </p:cNvSpPr>
          <p:nvPr>
            <p:ph idx="1"/>
          </p:nvPr>
        </p:nvSpPr>
        <p:spPr>
          <a:xfrm>
            <a:off x="838200" y="1981200"/>
            <a:ext cx="7696200" cy="3505200"/>
          </a:xfrm>
        </p:spPr>
        <p:txBody>
          <a:bodyPr/>
          <a:lstStyle/>
          <a:p>
            <a:r>
              <a:rPr lang="en-US" sz="2500" dirty="0"/>
              <a:t>If P(E) = 0, then E cannot (will not) occur</a:t>
            </a:r>
          </a:p>
          <a:p>
            <a:r>
              <a:rPr lang="en-US" sz="2500" dirty="0"/>
              <a:t>If P(E) = 1, then E must (will) occur</a:t>
            </a:r>
          </a:p>
          <a:p>
            <a:r>
              <a:rPr lang="en-US" sz="2500" dirty="0"/>
              <a:t>E </a:t>
            </a:r>
            <a:r>
              <a:rPr lang="en-US" sz="2500"/>
              <a:t>and </a:t>
            </a:r>
            <a:r>
              <a:rPr lang="en-US" sz="2500" smtClean="0"/>
              <a:t>Not-E </a:t>
            </a:r>
            <a:r>
              <a:rPr lang="en-US" sz="2500" dirty="0"/>
              <a:t>are </a:t>
            </a:r>
            <a:r>
              <a:rPr lang="en-US" sz="2500" b="1" dirty="0">
                <a:solidFill>
                  <a:srgbClr val="0000FF"/>
                </a:solidFill>
              </a:rPr>
              <a:t>exhaustive</a:t>
            </a:r>
            <a:r>
              <a:rPr lang="en-US" sz="2500" dirty="0"/>
              <a:t> </a:t>
            </a:r>
            <a:r>
              <a:rPr lang="en-US" sz="2500"/>
              <a:t>– </a:t>
            </a:r>
            <a:r>
              <a:rPr lang="en-US" sz="2500" smtClean="0"/>
              <a:t>one of </a:t>
            </a:r>
            <a:r>
              <a:rPr lang="en-US" sz="2500" dirty="0"/>
              <a:t>E </a:t>
            </a:r>
            <a:r>
              <a:rPr lang="en-US" sz="2500"/>
              <a:t>or </a:t>
            </a:r>
            <a:r>
              <a:rPr lang="en-US" sz="2500" smtClean="0"/>
              <a:t>Not-E</a:t>
            </a:r>
            <a:r>
              <a:rPr lang="en-US" sz="2500" b="1" smtClean="0">
                <a:cs typeface="Arial" charset="0"/>
              </a:rPr>
              <a:t> </a:t>
            </a:r>
            <a:r>
              <a:rPr lang="en-US" sz="2500" dirty="0">
                <a:cs typeface="Arial" charset="0"/>
              </a:rPr>
              <a:t>will </a:t>
            </a:r>
            <a:r>
              <a:rPr lang="en-US" sz="2500">
                <a:cs typeface="Arial" charset="0"/>
              </a:rPr>
              <a:t>occur</a:t>
            </a:r>
            <a:r>
              <a:rPr lang="en-US" sz="2500" smtClean="0">
                <a:cs typeface="Arial" charset="0"/>
              </a:rPr>
              <a:t>.  The event ‘E or Not-E’ must occur.</a:t>
            </a:r>
            <a:endParaRPr lang="en-US" sz="2500" dirty="0"/>
          </a:p>
          <a:p>
            <a:r>
              <a:rPr lang="en-US" sz="2500" dirty="0"/>
              <a:t>Something will occur, P(E) </a:t>
            </a:r>
            <a:r>
              <a:rPr lang="en-US" sz="2500"/>
              <a:t>+ </a:t>
            </a:r>
            <a:r>
              <a:rPr lang="en-US" sz="2500" smtClean="0"/>
              <a:t>P(Not-E) </a:t>
            </a:r>
            <a:r>
              <a:rPr lang="en-US" sz="2500" dirty="0"/>
              <a:t>= 1</a:t>
            </a:r>
          </a:p>
          <a:p>
            <a:r>
              <a:rPr lang="en-US" sz="2500" dirty="0"/>
              <a:t>Only one thing can occur. If E occurs, </a:t>
            </a:r>
            <a:r>
              <a:rPr lang="en-US" sz="2500"/>
              <a:t>then </a:t>
            </a:r>
            <a:r>
              <a:rPr lang="en-US" sz="2500" smtClean="0"/>
              <a:t>Not-E </a:t>
            </a:r>
            <a:r>
              <a:rPr lang="en-US" sz="2500" dirty="0"/>
              <a:t>will not occur – E </a:t>
            </a:r>
            <a:r>
              <a:rPr lang="en-US" sz="2500"/>
              <a:t>and </a:t>
            </a:r>
            <a:r>
              <a:rPr lang="en-US" sz="2500" smtClean="0"/>
              <a:t>Not-E </a:t>
            </a:r>
            <a:r>
              <a:rPr lang="en-US" sz="2500" dirty="0"/>
              <a:t>are </a:t>
            </a:r>
            <a:r>
              <a:rPr lang="en-US" sz="2500" b="1" dirty="0">
                <a:solidFill>
                  <a:srgbClr val="0000FF"/>
                </a:solidFill>
              </a:rPr>
              <a:t>exclusive</a:t>
            </a:r>
            <a:r>
              <a:rPr lang="en-US" sz="2500" dirty="0" smtClean="0"/>
              <a:t>.</a:t>
            </a:r>
          </a:p>
          <a:p>
            <a:r>
              <a:rPr lang="en-US" sz="2500" dirty="0" smtClean="0"/>
              <a:t>P(E  </a:t>
            </a:r>
            <a:r>
              <a:rPr lang="en-US" sz="2500" smtClean="0"/>
              <a:t>and  Not-E)  =  0. They can’t both happen.</a:t>
            </a:r>
            <a:endParaRPr lang="en-US" sz="2500" dirty="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2"/>
          <p:cNvSpPr>
            <a:spLocks noGrp="1" noChangeArrowheads="1"/>
          </p:cNvSpPr>
          <p:nvPr>
            <p:ph type="title"/>
          </p:nvPr>
        </p:nvSpPr>
        <p:spPr>
          <a:xfrm>
            <a:off x="1143000" y="533400"/>
            <a:ext cx="7010400" cy="1527175"/>
          </a:xfrm>
        </p:spPr>
        <p:txBody>
          <a:bodyPr/>
          <a:lstStyle/>
          <a:p>
            <a:r>
              <a:rPr lang="en-US" sz="3200" b="1">
                <a:solidFill>
                  <a:srgbClr val="0000FF"/>
                </a:solidFill>
              </a:rPr>
              <a:t>Compound Outcomes (Events)</a:t>
            </a:r>
          </a:p>
        </p:txBody>
      </p:sp>
      <p:sp>
        <p:nvSpPr>
          <p:cNvPr id="202755" name="Rectangle 3"/>
          <p:cNvSpPr>
            <a:spLocks noGrp="1" noChangeArrowheads="1"/>
          </p:cNvSpPr>
          <p:nvPr>
            <p:ph idx="1"/>
          </p:nvPr>
        </p:nvSpPr>
        <p:spPr>
          <a:xfrm>
            <a:off x="533400" y="2362200"/>
            <a:ext cx="8229600" cy="2930525"/>
          </a:xfrm>
        </p:spPr>
        <p:txBody>
          <a:bodyPr/>
          <a:lstStyle/>
          <a:p>
            <a:r>
              <a:rPr lang="en-US"/>
              <a:t>Define an event set of more than two possible equally likely </a:t>
            </a:r>
            <a:r>
              <a:rPr lang="en-US" b="1">
                <a:solidFill>
                  <a:srgbClr val="0000FF"/>
                </a:solidFill>
              </a:rPr>
              <a:t>elementary events.</a:t>
            </a:r>
          </a:p>
          <a:p>
            <a:r>
              <a:rPr lang="en-US" b="1">
                <a:solidFill>
                  <a:srgbClr val="0000FF"/>
                </a:solidFill>
              </a:rPr>
              <a:t>Compound event</a:t>
            </a:r>
            <a:r>
              <a:rPr lang="en-US"/>
              <a:t>: An event that consists of a set of elementary events.</a:t>
            </a:r>
          </a:p>
          <a:p>
            <a:r>
              <a:rPr lang="en-US"/>
              <a:t>The compound event occurs if any of the elementary events occurs.</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2" name="Rectangle 2"/>
          <p:cNvSpPr>
            <a:spLocks noGrp="1" noChangeArrowheads="1"/>
          </p:cNvSpPr>
          <p:nvPr>
            <p:ph type="title"/>
          </p:nvPr>
        </p:nvSpPr>
        <p:spPr>
          <a:xfrm>
            <a:off x="762000" y="1295400"/>
            <a:ext cx="8229600" cy="530225"/>
          </a:xfrm>
        </p:spPr>
        <p:txBody>
          <a:bodyPr/>
          <a:lstStyle/>
          <a:p>
            <a:r>
              <a:rPr lang="en-US" b="1"/>
              <a:t>Counting Rule for Probabilities</a:t>
            </a:r>
          </a:p>
        </p:txBody>
      </p:sp>
      <p:sp>
        <p:nvSpPr>
          <p:cNvPr id="312323" name="Rectangle 3"/>
          <p:cNvSpPr>
            <a:spLocks noGrp="1" noChangeArrowheads="1"/>
          </p:cNvSpPr>
          <p:nvPr>
            <p:ph idx="1"/>
          </p:nvPr>
        </p:nvSpPr>
        <p:spPr>
          <a:xfrm>
            <a:off x="1219200" y="2133600"/>
            <a:ext cx="7010400" cy="2438400"/>
          </a:xfrm>
        </p:spPr>
        <p:txBody>
          <a:bodyPr/>
          <a:lstStyle/>
          <a:p>
            <a:pPr>
              <a:lnSpc>
                <a:spcPct val="90000"/>
              </a:lnSpc>
            </a:pPr>
            <a:r>
              <a:rPr lang="en-US"/>
              <a:t>Probabilities for compounds of atomistic </a:t>
            </a:r>
            <a:r>
              <a:rPr lang="en-US" b="1">
                <a:solidFill>
                  <a:srgbClr val="0000FF"/>
                </a:solidFill>
              </a:rPr>
              <a:t>equally likely events</a:t>
            </a:r>
            <a:r>
              <a:rPr lang="en-US"/>
              <a:t> are obtained by counting.</a:t>
            </a:r>
          </a:p>
          <a:p>
            <a:pPr>
              <a:lnSpc>
                <a:spcPct val="90000"/>
              </a:lnSpc>
            </a:pPr>
            <a:r>
              <a:rPr lang="en-US"/>
              <a:t>P(Compound Event) = </a:t>
            </a:r>
            <a:br>
              <a:rPr lang="en-US"/>
            </a:br>
            <a:endParaRPr lang="en-US"/>
          </a:p>
        </p:txBody>
      </p:sp>
      <p:graphicFrame>
        <p:nvGraphicFramePr>
          <p:cNvPr id="312324" name="Object 4"/>
          <p:cNvGraphicFramePr>
            <a:graphicFrameLocks noChangeAspect="1"/>
          </p:cNvGraphicFramePr>
          <p:nvPr/>
        </p:nvGraphicFramePr>
        <p:xfrm>
          <a:off x="990600" y="4038600"/>
          <a:ext cx="7543800" cy="942975"/>
        </p:xfrm>
        <a:graphic>
          <a:graphicData uri="http://schemas.openxmlformats.org/presentationml/2006/ole">
            <p:oleObj spid="_x0000_s312343" name="Equation" r:id="rId4" imgW="3149600" imgH="393700" progId="Equation.DSMT4">
              <p:embed/>
            </p:oleObj>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2"/>
          <p:cNvSpPr>
            <a:spLocks noGrp="1" noChangeArrowheads="1"/>
          </p:cNvSpPr>
          <p:nvPr>
            <p:ph type="title"/>
          </p:nvPr>
        </p:nvSpPr>
        <p:spPr>
          <a:xfrm>
            <a:off x="381000" y="381001"/>
            <a:ext cx="8534400" cy="457200"/>
          </a:xfrm>
        </p:spPr>
        <p:txBody>
          <a:bodyPr/>
          <a:lstStyle/>
          <a:p>
            <a:r>
              <a:rPr lang="en-US" b="1" dirty="0"/>
              <a:t>Compound </a:t>
            </a:r>
            <a:r>
              <a:rPr lang="en-US" b="1" dirty="0" smtClean="0"/>
              <a:t>Events: Randomly pick </a:t>
            </a:r>
            <a:r>
              <a:rPr lang="en-US" b="1" smtClean="0"/>
              <a:t>a </a:t>
            </a:r>
            <a:r>
              <a:rPr lang="en-US" b="1" smtClean="0"/>
              <a:t>BMW*</a:t>
            </a:r>
            <a:endParaRPr lang="en-US" b="1" dirty="0"/>
          </a:p>
        </p:txBody>
      </p:sp>
      <p:sp>
        <p:nvSpPr>
          <p:cNvPr id="221189" name="Text Box 5"/>
          <p:cNvSpPr txBox="1">
            <a:spLocks noChangeArrowheads="1"/>
          </p:cNvSpPr>
          <p:nvPr/>
        </p:nvSpPr>
        <p:spPr bwMode="auto">
          <a:xfrm>
            <a:off x="533400" y="4191000"/>
            <a:ext cx="8305800" cy="2031325"/>
          </a:xfrm>
          <a:prstGeom prst="rect">
            <a:avLst/>
          </a:prstGeom>
          <a:noFill/>
          <a:ln w="9525">
            <a:noFill/>
            <a:miter lim="800000"/>
            <a:headEnd/>
            <a:tailEnd/>
          </a:ln>
          <a:effectLst/>
        </p:spPr>
        <p:txBody>
          <a:bodyPr>
            <a:spAutoFit/>
          </a:bodyPr>
          <a:lstStyle/>
          <a:p>
            <a:pPr>
              <a:spcBef>
                <a:spcPct val="50000"/>
              </a:spcBef>
            </a:pPr>
            <a:r>
              <a:rPr lang="en-US" b="1" smtClean="0"/>
              <a:t>E </a:t>
            </a:r>
            <a:r>
              <a:rPr lang="en-US" b="1"/>
              <a:t>= A </a:t>
            </a:r>
            <a:r>
              <a:rPr lang="en-US" b="1" u="sng"/>
              <a:t>Random</a:t>
            </a:r>
            <a:r>
              <a:rPr lang="en-US" b="1"/>
              <a:t> consumer’s </a:t>
            </a:r>
            <a:r>
              <a:rPr lang="en-US" b="1" u="sng"/>
              <a:t>random</a:t>
            </a:r>
            <a:r>
              <a:rPr lang="en-US" b="1"/>
              <a:t> choice of exactly one </a:t>
            </a:r>
            <a:r>
              <a:rPr lang="en-US" b="1" smtClean="0"/>
              <a:t>model</a:t>
            </a:r>
            <a:endParaRPr lang="en-US" b="1"/>
          </a:p>
          <a:p>
            <a:pPr>
              <a:spcBef>
                <a:spcPct val="50000"/>
              </a:spcBef>
            </a:pPr>
            <a:r>
              <a:rPr lang="en-US" b="1" smtClean="0"/>
              <a:t>E = </a:t>
            </a:r>
            <a:r>
              <a:rPr lang="en-US" b="1" smtClean="0"/>
              <a:t>X Series </a:t>
            </a:r>
            <a:r>
              <a:rPr lang="en-US" b="1"/>
              <a:t>= </a:t>
            </a:r>
            <a:r>
              <a:rPr lang="en-US" b="1" smtClean="0"/>
              <a:t>X1 </a:t>
            </a:r>
            <a:r>
              <a:rPr lang="en-US" b="1" smtClean="0"/>
              <a:t>or </a:t>
            </a:r>
            <a:r>
              <a:rPr lang="en-US" b="1" smtClean="0"/>
              <a:t>X3 </a:t>
            </a:r>
            <a:r>
              <a:rPr lang="en-US" b="1" smtClean="0"/>
              <a:t>or </a:t>
            </a:r>
            <a:r>
              <a:rPr lang="en-US" b="1" smtClean="0"/>
              <a:t>X5 or X6</a:t>
            </a:r>
            <a:endParaRPr lang="en-US" b="1"/>
          </a:p>
          <a:p>
            <a:pPr>
              <a:spcBef>
                <a:spcPct val="50000"/>
              </a:spcBef>
            </a:pPr>
            <a:r>
              <a:rPr lang="en-US" b="1" smtClean="0"/>
              <a:t>P(X Series) </a:t>
            </a:r>
            <a:r>
              <a:rPr lang="en-US" b="1"/>
              <a:t>= </a:t>
            </a:r>
            <a:r>
              <a:rPr lang="en-US" b="1" smtClean="0"/>
              <a:t>P(X1) </a:t>
            </a:r>
            <a:r>
              <a:rPr lang="en-US" b="1"/>
              <a:t>+ </a:t>
            </a:r>
            <a:r>
              <a:rPr lang="en-US" b="1" smtClean="0"/>
              <a:t>P(X3) </a:t>
            </a:r>
            <a:r>
              <a:rPr lang="en-US" b="1" smtClean="0"/>
              <a:t>+ </a:t>
            </a:r>
            <a:r>
              <a:rPr lang="en-US" b="1" smtClean="0"/>
              <a:t>P(X5) + P(X6) = 1/10 </a:t>
            </a:r>
            <a:r>
              <a:rPr lang="en-US" b="1"/>
              <a:t>+ </a:t>
            </a:r>
            <a:r>
              <a:rPr lang="en-US" b="1" smtClean="0"/>
              <a:t>1/10 </a:t>
            </a:r>
            <a:r>
              <a:rPr lang="en-US" b="1"/>
              <a:t>+ </a:t>
            </a:r>
            <a:r>
              <a:rPr lang="en-US" b="1" smtClean="0"/>
              <a:t>1/10 + 1/10 = 4/10</a:t>
            </a:r>
            <a:endParaRPr lang="en-US" b="1"/>
          </a:p>
          <a:p>
            <a:pPr>
              <a:spcBef>
                <a:spcPct val="50000"/>
              </a:spcBef>
            </a:pPr>
            <a:r>
              <a:rPr lang="en-US" b="1" smtClean="0"/>
              <a:t>P(Hot Sports Coupe) = P(i8) + P(Z4) </a:t>
            </a:r>
            <a:r>
              <a:rPr lang="en-US" b="1"/>
              <a:t>= </a:t>
            </a:r>
            <a:r>
              <a:rPr lang="en-US" b="1" smtClean="0"/>
              <a:t>1/10 </a:t>
            </a:r>
            <a:r>
              <a:rPr lang="en-US" b="1"/>
              <a:t>+ </a:t>
            </a:r>
            <a:r>
              <a:rPr lang="en-US" b="1" smtClean="0"/>
              <a:t>1/10 </a:t>
            </a:r>
            <a:r>
              <a:rPr lang="en-US" b="1"/>
              <a:t>= </a:t>
            </a:r>
            <a:r>
              <a:rPr lang="en-US" b="1" smtClean="0"/>
              <a:t>2/10</a:t>
            </a:r>
          </a:p>
          <a:p>
            <a:pPr>
              <a:spcBef>
                <a:spcPct val="50000"/>
              </a:spcBef>
            </a:pPr>
            <a:r>
              <a:rPr lang="en-US" b="1" smtClean="0"/>
              <a:t>Etc.</a:t>
            </a:r>
            <a:endParaRPr lang="en-US" b="1"/>
          </a:p>
        </p:txBody>
      </p:sp>
      <p:sp>
        <p:nvSpPr>
          <p:cNvPr id="6" name="TextBox 5"/>
          <p:cNvSpPr txBox="1"/>
          <p:nvPr/>
        </p:nvSpPr>
        <p:spPr>
          <a:xfrm>
            <a:off x="1828800" y="6477000"/>
            <a:ext cx="2286000" cy="276999"/>
          </a:xfrm>
          <a:prstGeom prst="rect">
            <a:avLst/>
          </a:prstGeom>
          <a:noFill/>
        </p:spPr>
        <p:txBody>
          <a:bodyPr wrap="square" rtlCol="0">
            <a:spAutoFit/>
          </a:bodyPr>
          <a:lstStyle/>
          <a:p>
            <a:r>
              <a:rPr lang="en-US" sz="1200" b="1" smtClean="0"/>
              <a:t>*This is not the entire line.</a:t>
            </a:r>
            <a:endParaRPr lang="en-US" sz="1200" b="1"/>
          </a:p>
        </p:txBody>
      </p:sp>
      <p:pic>
        <p:nvPicPr>
          <p:cNvPr id="362498" name="Picture 2"/>
          <p:cNvPicPr>
            <a:picLocks noChangeAspect="1" noChangeArrowheads="1"/>
          </p:cNvPicPr>
          <p:nvPr/>
        </p:nvPicPr>
        <p:blipFill>
          <a:blip r:embed="rId3"/>
          <a:srcRect/>
          <a:stretch>
            <a:fillRect/>
          </a:stretch>
        </p:blipFill>
        <p:spPr bwMode="auto">
          <a:xfrm>
            <a:off x="466161" y="990600"/>
            <a:ext cx="7915839" cy="1438275"/>
          </a:xfrm>
          <a:prstGeom prst="rect">
            <a:avLst/>
          </a:prstGeom>
          <a:noFill/>
          <a:ln w="9525">
            <a:noFill/>
            <a:miter lim="800000"/>
            <a:headEnd/>
            <a:tailEnd/>
          </a:ln>
          <a:effectLst/>
        </p:spPr>
      </p:pic>
      <p:pic>
        <p:nvPicPr>
          <p:cNvPr id="362499" name="Picture 3"/>
          <p:cNvPicPr>
            <a:picLocks noChangeAspect="1" noChangeArrowheads="1"/>
          </p:cNvPicPr>
          <p:nvPr/>
        </p:nvPicPr>
        <p:blipFill>
          <a:blip r:embed="rId4"/>
          <a:srcRect/>
          <a:stretch>
            <a:fillRect/>
          </a:stretch>
        </p:blipFill>
        <p:spPr bwMode="auto">
          <a:xfrm>
            <a:off x="482599" y="2425700"/>
            <a:ext cx="7899401" cy="14605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mtClean="0"/>
              <a:t>Counting the Number of Elements</a:t>
            </a:r>
            <a:endParaRPr lang="en-US"/>
          </a:p>
        </p:txBody>
      </p:sp>
      <p:sp>
        <p:nvSpPr>
          <p:cNvPr id="4" name="Content Placeholder 3"/>
          <p:cNvSpPr>
            <a:spLocks noGrp="1"/>
          </p:cNvSpPr>
          <p:nvPr>
            <p:ph idx="1"/>
          </p:nvPr>
        </p:nvSpPr>
        <p:spPr>
          <a:xfrm>
            <a:off x="533400" y="1793875"/>
            <a:ext cx="8229600" cy="1787525"/>
          </a:xfrm>
        </p:spPr>
        <p:txBody>
          <a:bodyPr/>
          <a:lstStyle/>
          <a:p>
            <a:r>
              <a:rPr lang="en-US" smtClean="0"/>
              <a:t>A set contains R items</a:t>
            </a:r>
          </a:p>
          <a:p>
            <a:r>
              <a:rPr lang="en-US" smtClean="0"/>
              <a:t>The number of different subsets with r items is the number of </a:t>
            </a:r>
            <a:r>
              <a:rPr lang="en-US" b="1" smtClean="0">
                <a:solidFill>
                  <a:srgbClr val="FF0000"/>
                </a:solidFill>
              </a:rPr>
              <a:t>combinations</a:t>
            </a:r>
            <a:r>
              <a:rPr lang="en-US" smtClean="0"/>
              <a:t> of r items chosen from R</a:t>
            </a:r>
          </a:p>
          <a:p>
            <a:endParaRPr lang="en-US"/>
          </a:p>
          <a:p>
            <a:endParaRPr lang="en-US" smtClean="0"/>
          </a:p>
          <a:p>
            <a:endParaRPr lang="en-US"/>
          </a:p>
          <a:p>
            <a:r>
              <a:rPr lang="en-US" smtClean="0"/>
              <a:t>(Derivations, see the Appendix)</a:t>
            </a:r>
          </a:p>
          <a:p>
            <a:pPr marL="0" indent="0">
              <a:buNone/>
            </a:pPr>
            <a:endParaRPr lang="en-US"/>
          </a:p>
        </p:txBody>
      </p:sp>
      <p:graphicFrame>
        <p:nvGraphicFramePr>
          <p:cNvPr id="5" name="Object 4"/>
          <p:cNvGraphicFramePr>
            <a:graphicFrameLocks noChangeAspect="1"/>
          </p:cNvGraphicFramePr>
          <p:nvPr>
            <p:extLst>
              <p:ext uri="{D42A27DB-BD31-4B8C-83A1-F6EECF244321}">
                <p14:modId xmlns:p14="http://schemas.microsoft.com/office/powerpoint/2010/main" xmlns="" val="2628142920"/>
              </p:ext>
            </p:extLst>
          </p:nvPr>
        </p:nvGraphicFramePr>
        <p:xfrm>
          <a:off x="1066800" y="3810000"/>
          <a:ext cx="7218362" cy="1587500"/>
        </p:xfrm>
        <a:graphic>
          <a:graphicData uri="http://schemas.openxmlformats.org/presentationml/2006/ole">
            <p:oleObj spid="_x0000_s349196" name="Equation" r:id="rId3" imgW="2590800" imgH="571500" progId="Equation.DSMT4">
              <p:embed/>
            </p:oleObj>
          </a:graphicData>
        </a:graphic>
      </p:graphicFrame>
      <p:sp>
        <p:nvSpPr>
          <p:cNvPr id="6" name="Rectangle 5"/>
          <p:cNvSpPr/>
          <p:nvPr/>
        </p:nvSpPr>
        <p:spPr bwMode="auto">
          <a:xfrm>
            <a:off x="990600" y="3657600"/>
            <a:ext cx="7391400" cy="1295400"/>
          </a:xfrm>
          <a:prstGeom prst="rect">
            <a:avLst/>
          </a:prstGeom>
          <a:solidFill>
            <a:srgbClr val="7030A0">
              <a:alpha val="16863"/>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xmlns="" val="404085591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2"/>
          <p:cNvSpPr>
            <a:spLocks noGrp="1" noChangeArrowheads="1"/>
          </p:cNvSpPr>
          <p:nvPr>
            <p:ph type="title"/>
          </p:nvPr>
        </p:nvSpPr>
        <p:spPr>
          <a:xfrm>
            <a:off x="685800" y="1066800"/>
            <a:ext cx="8229600" cy="530225"/>
          </a:xfrm>
        </p:spPr>
        <p:txBody>
          <a:bodyPr/>
          <a:lstStyle/>
          <a:p>
            <a:r>
              <a:rPr lang="en-US" smtClean="0"/>
              <a:t>How Many Poker Hands?</a:t>
            </a:r>
            <a:endParaRPr lang="en-US"/>
          </a:p>
        </p:txBody>
      </p:sp>
      <p:sp>
        <p:nvSpPr>
          <p:cNvPr id="224259" name="Rectangle 3"/>
          <p:cNvSpPr>
            <a:spLocks noGrp="1" noChangeArrowheads="1"/>
          </p:cNvSpPr>
          <p:nvPr>
            <p:ph idx="1"/>
          </p:nvPr>
        </p:nvSpPr>
        <p:spPr>
          <a:xfrm>
            <a:off x="1219200" y="2590800"/>
            <a:ext cx="7010400" cy="2133600"/>
          </a:xfrm>
        </p:spPr>
        <p:txBody>
          <a:bodyPr/>
          <a:lstStyle/>
          <a:p>
            <a:r>
              <a:rPr lang="en-US" smtClean="0"/>
              <a:t>How many 5 card hands are there from a deck of 52?  R=52, r=5. </a:t>
            </a:r>
          </a:p>
          <a:p>
            <a:r>
              <a:rPr lang="en-US" smtClean="0"/>
              <a:t>There </a:t>
            </a:r>
            <a:r>
              <a:rPr lang="en-US"/>
              <a:t>are 52*51*50*49*48)/(5*4*3*2*1</a:t>
            </a:r>
            <a:r>
              <a:rPr lang="en-US" smtClean="0"/>
              <a:t>) </a:t>
            </a:r>
            <a:r>
              <a:rPr lang="en-US"/>
              <a:t>2,598,960 possible hands</a:t>
            </a:r>
            <a:r>
              <a:rPr lang="en-US" smtClean="0"/>
              <a:t>.</a:t>
            </a:r>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8" name="Rectangle 2"/>
          <p:cNvSpPr>
            <a:spLocks noGrp="1" noChangeArrowheads="1"/>
          </p:cNvSpPr>
          <p:nvPr>
            <p:ph type="title"/>
          </p:nvPr>
        </p:nvSpPr>
        <p:spPr>
          <a:xfrm>
            <a:off x="381000" y="1524000"/>
            <a:ext cx="8229600" cy="530225"/>
          </a:xfrm>
        </p:spPr>
        <p:txBody>
          <a:bodyPr/>
          <a:lstStyle/>
          <a:p>
            <a:r>
              <a:rPr lang="en-US"/>
              <a:t>Probability of 4 </a:t>
            </a:r>
            <a:r>
              <a:rPr lang="en-US" smtClean="0"/>
              <a:t>Aces in a </a:t>
            </a:r>
            <a:br>
              <a:rPr lang="en-US" smtClean="0"/>
            </a:br>
            <a:r>
              <a:rPr lang="en-US" smtClean="0"/>
              <a:t>5 Card Poker Hand</a:t>
            </a:r>
            <a:endParaRPr lang="en-US"/>
          </a:p>
        </p:txBody>
      </p:sp>
      <p:graphicFrame>
        <p:nvGraphicFramePr>
          <p:cNvPr id="342020" name="Object 4"/>
          <p:cNvGraphicFramePr>
            <a:graphicFrameLocks noChangeAspect="1"/>
          </p:cNvGraphicFramePr>
          <p:nvPr/>
        </p:nvGraphicFramePr>
        <p:xfrm>
          <a:off x="685800" y="2286000"/>
          <a:ext cx="7991059" cy="3429000"/>
        </p:xfrm>
        <a:graphic>
          <a:graphicData uri="http://schemas.openxmlformats.org/presentationml/2006/ole">
            <p:oleObj spid="_x0000_s342039" name="Equation" r:id="rId3" imgW="3759200" imgH="1612900" progId="Equation.DSMT4">
              <p:embed/>
            </p:oleObj>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2"/>
          <p:cNvSpPr>
            <a:spLocks noGrp="1" noChangeArrowheads="1"/>
          </p:cNvSpPr>
          <p:nvPr>
            <p:ph type="title"/>
          </p:nvPr>
        </p:nvSpPr>
        <p:spPr/>
        <p:txBody>
          <a:bodyPr/>
          <a:lstStyle/>
          <a:p>
            <a:r>
              <a:rPr lang="en-US"/>
              <a:t>The Dead Man’s Hand</a:t>
            </a:r>
          </a:p>
        </p:txBody>
      </p:sp>
      <p:sp>
        <p:nvSpPr>
          <p:cNvPr id="256003" name="Rectangle 3"/>
          <p:cNvSpPr>
            <a:spLocks noGrp="1" noChangeArrowheads="1"/>
          </p:cNvSpPr>
          <p:nvPr>
            <p:ph idx="1"/>
          </p:nvPr>
        </p:nvSpPr>
        <p:spPr>
          <a:xfrm>
            <a:off x="2362200" y="1600200"/>
            <a:ext cx="6096000" cy="3962400"/>
          </a:xfrm>
        </p:spPr>
        <p:txBody>
          <a:bodyPr/>
          <a:lstStyle/>
          <a:p>
            <a:r>
              <a:rPr lang="en-US" sz="2000"/>
              <a:t>The dead man’s hand is 5 cards, 2 aces, 2 8’s and some other 5</a:t>
            </a:r>
            <a:r>
              <a:rPr lang="en-US" sz="2000" baseline="30000"/>
              <a:t>th</a:t>
            </a:r>
            <a:r>
              <a:rPr lang="en-US" sz="2000"/>
              <a:t> card  (Wild Bill Hickok was holding this hand when he was shot in the back and killed in 1876.)  The number of hands with two aces and two 8’s is           44 = 1,584</a:t>
            </a:r>
          </a:p>
          <a:p>
            <a:endParaRPr lang="en-US" sz="2000"/>
          </a:p>
          <a:p>
            <a:r>
              <a:rPr lang="en-US" sz="2000"/>
              <a:t>The rest of the story claims that Hickok held all black cards (the bullets).  The probability for this hand falls to only </a:t>
            </a:r>
            <a:r>
              <a:rPr lang="en-US" sz="2000" smtClean="0"/>
              <a:t>22/2598960</a:t>
            </a:r>
            <a:r>
              <a:rPr lang="en-US" sz="2000"/>
              <a:t>. (The four cards in the picture and one of the remaining </a:t>
            </a:r>
            <a:r>
              <a:rPr lang="en-US" sz="2000" smtClean="0"/>
              <a:t>22</a:t>
            </a:r>
            <a:r>
              <a:rPr lang="en-US" sz="2000" smtClean="0"/>
              <a:t>.)</a:t>
            </a:r>
            <a:endParaRPr lang="en-US" sz="2000"/>
          </a:p>
          <a:p>
            <a:r>
              <a:rPr lang="en-US" sz="2000"/>
              <a:t>Some claims have been made about the 5</a:t>
            </a:r>
            <a:r>
              <a:rPr lang="en-US" sz="2000" baseline="30000"/>
              <a:t>th</a:t>
            </a:r>
            <a:r>
              <a:rPr lang="en-US" sz="2000"/>
              <a:t> card, but </a:t>
            </a:r>
            <a:r>
              <a:rPr lang="en-US" sz="2000" smtClean="0"/>
              <a:t>no one </a:t>
            </a:r>
            <a:r>
              <a:rPr lang="en-US" sz="2000"/>
              <a:t>is sure – there is no record.</a:t>
            </a:r>
          </a:p>
        </p:txBody>
      </p:sp>
      <p:pic>
        <p:nvPicPr>
          <p:cNvPr id="256004" name="Picture 4" descr="Dead_mans_hand"/>
          <p:cNvPicPr>
            <a:picLocks noChangeAspect="1" noChangeArrowheads="1"/>
          </p:cNvPicPr>
          <p:nvPr/>
        </p:nvPicPr>
        <p:blipFill>
          <a:blip r:embed="rId4" cstate="print"/>
          <a:srcRect/>
          <a:stretch>
            <a:fillRect/>
          </a:stretch>
        </p:blipFill>
        <p:spPr bwMode="auto">
          <a:xfrm>
            <a:off x="381000" y="2438400"/>
            <a:ext cx="1981200" cy="1855787"/>
          </a:xfrm>
          <a:prstGeom prst="rect">
            <a:avLst/>
          </a:prstGeom>
          <a:noFill/>
        </p:spPr>
      </p:pic>
      <p:sp>
        <p:nvSpPr>
          <p:cNvPr id="256005" name="Text Box 5"/>
          <p:cNvSpPr txBox="1">
            <a:spLocks noChangeArrowheads="1"/>
          </p:cNvSpPr>
          <p:nvPr/>
        </p:nvSpPr>
        <p:spPr bwMode="auto">
          <a:xfrm>
            <a:off x="457200" y="5994400"/>
            <a:ext cx="4343400" cy="317500"/>
          </a:xfrm>
          <a:prstGeom prst="rect">
            <a:avLst/>
          </a:prstGeom>
          <a:noFill/>
          <a:ln w="12700">
            <a:solidFill>
              <a:schemeClr val="tx1"/>
            </a:solidFill>
            <a:miter lim="800000"/>
            <a:headEnd/>
            <a:tailEnd/>
          </a:ln>
          <a:effectLst/>
        </p:spPr>
        <p:txBody>
          <a:bodyPr>
            <a:spAutoFit/>
          </a:bodyPr>
          <a:lstStyle/>
          <a:p>
            <a:pPr>
              <a:spcBef>
                <a:spcPct val="50000"/>
              </a:spcBef>
            </a:pPr>
            <a:r>
              <a:rPr lang="en-US" sz="1400" b="1"/>
              <a:t>http://en.wikipedia.org/wiki/Dead_man's_hand</a:t>
            </a:r>
          </a:p>
        </p:txBody>
      </p:sp>
      <p:graphicFrame>
        <p:nvGraphicFramePr>
          <p:cNvPr id="256006" name="Object 6"/>
          <p:cNvGraphicFramePr>
            <a:graphicFrameLocks noChangeAspect="1"/>
          </p:cNvGraphicFramePr>
          <p:nvPr/>
        </p:nvGraphicFramePr>
        <p:xfrm>
          <a:off x="5791200" y="2819400"/>
          <a:ext cx="376238" cy="609600"/>
        </p:xfrm>
        <a:graphic>
          <a:graphicData uri="http://schemas.openxmlformats.org/presentationml/2006/ole">
            <p:oleObj spid="_x0000_s256049" name="Equation" r:id="rId5" imgW="266469" imgH="431425" progId="Equation.DSMT4">
              <p:embed/>
            </p:oleObj>
          </a:graphicData>
        </a:graphic>
      </p:graphicFrame>
      <p:graphicFrame>
        <p:nvGraphicFramePr>
          <p:cNvPr id="256010" name="Object 10"/>
          <p:cNvGraphicFramePr>
            <a:graphicFrameLocks noChangeAspect="1"/>
          </p:cNvGraphicFramePr>
          <p:nvPr/>
        </p:nvGraphicFramePr>
        <p:xfrm>
          <a:off x="5410200" y="2819400"/>
          <a:ext cx="376238" cy="609600"/>
        </p:xfrm>
        <a:graphic>
          <a:graphicData uri="http://schemas.openxmlformats.org/presentationml/2006/ole">
            <p:oleObj spid="_x0000_s256050" name="Equation" r:id="rId6" imgW="266469" imgH="431425" progId="Equation.DSMT4">
              <p:embed/>
            </p:oleObj>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0" name="Rectangle 2"/>
          <p:cNvSpPr>
            <a:spLocks noGrp="1" noChangeArrowheads="1"/>
          </p:cNvSpPr>
          <p:nvPr>
            <p:ph type="title"/>
          </p:nvPr>
        </p:nvSpPr>
        <p:spPr/>
        <p:txBody>
          <a:bodyPr/>
          <a:lstStyle/>
          <a:p>
            <a:r>
              <a:rPr lang="en-US" b="1">
                <a:latin typeface="Arial" pitchFamily="34" charset="0"/>
                <a:cs typeface="Arial" pitchFamily="34" charset="0"/>
              </a:rPr>
              <a:t>Some Poker Hands</a:t>
            </a:r>
          </a:p>
        </p:txBody>
      </p:sp>
      <p:pic>
        <p:nvPicPr>
          <p:cNvPr id="314371" name="Picture 3"/>
          <p:cNvPicPr>
            <a:picLocks noChangeAspect="1" noChangeArrowheads="1"/>
          </p:cNvPicPr>
          <p:nvPr/>
        </p:nvPicPr>
        <p:blipFill>
          <a:blip r:embed="rId3" cstate="print"/>
          <a:srcRect/>
          <a:stretch>
            <a:fillRect/>
          </a:stretch>
        </p:blipFill>
        <p:spPr bwMode="auto">
          <a:xfrm>
            <a:off x="3255962" y="1905000"/>
            <a:ext cx="554038" cy="762000"/>
          </a:xfrm>
          <a:prstGeom prst="rect">
            <a:avLst/>
          </a:prstGeom>
          <a:noFill/>
        </p:spPr>
      </p:pic>
      <p:pic>
        <p:nvPicPr>
          <p:cNvPr id="314372" name="Picture 4"/>
          <p:cNvPicPr>
            <a:picLocks noChangeAspect="1" noChangeArrowheads="1"/>
          </p:cNvPicPr>
          <p:nvPr/>
        </p:nvPicPr>
        <p:blipFill>
          <a:blip r:embed="rId4" cstate="print"/>
          <a:srcRect/>
          <a:stretch>
            <a:fillRect/>
          </a:stretch>
        </p:blipFill>
        <p:spPr bwMode="auto">
          <a:xfrm>
            <a:off x="990600" y="1895475"/>
            <a:ext cx="2286000" cy="781050"/>
          </a:xfrm>
          <a:prstGeom prst="rect">
            <a:avLst/>
          </a:prstGeom>
          <a:noFill/>
        </p:spPr>
      </p:pic>
      <p:pic>
        <p:nvPicPr>
          <p:cNvPr id="314373" name="Picture 5"/>
          <p:cNvPicPr>
            <a:picLocks noChangeAspect="1" noChangeArrowheads="1"/>
          </p:cNvPicPr>
          <p:nvPr/>
        </p:nvPicPr>
        <p:blipFill>
          <a:blip r:embed="rId5" cstate="print"/>
          <a:srcRect/>
          <a:stretch>
            <a:fillRect/>
          </a:stretch>
        </p:blipFill>
        <p:spPr bwMode="auto">
          <a:xfrm>
            <a:off x="990600" y="3657599"/>
            <a:ext cx="2895600" cy="792163"/>
          </a:xfrm>
          <a:prstGeom prst="rect">
            <a:avLst/>
          </a:prstGeom>
          <a:noFill/>
        </p:spPr>
      </p:pic>
      <p:pic>
        <p:nvPicPr>
          <p:cNvPr id="314374" name="Picture 6"/>
          <p:cNvPicPr>
            <a:picLocks noChangeAspect="1" noChangeArrowheads="1"/>
          </p:cNvPicPr>
          <p:nvPr/>
        </p:nvPicPr>
        <p:blipFill>
          <a:blip r:embed="rId6" cstate="print"/>
          <a:srcRect/>
          <a:stretch>
            <a:fillRect/>
          </a:stretch>
        </p:blipFill>
        <p:spPr bwMode="auto">
          <a:xfrm>
            <a:off x="1022350" y="4953000"/>
            <a:ext cx="552450" cy="762000"/>
          </a:xfrm>
          <a:prstGeom prst="rect">
            <a:avLst/>
          </a:prstGeom>
          <a:noFill/>
        </p:spPr>
      </p:pic>
      <p:pic>
        <p:nvPicPr>
          <p:cNvPr id="314375" name="Picture 7"/>
          <p:cNvPicPr>
            <a:picLocks noChangeAspect="1" noChangeArrowheads="1"/>
          </p:cNvPicPr>
          <p:nvPr/>
        </p:nvPicPr>
        <p:blipFill>
          <a:blip r:embed="rId7" cstate="print"/>
          <a:srcRect/>
          <a:stretch>
            <a:fillRect/>
          </a:stretch>
        </p:blipFill>
        <p:spPr bwMode="auto">
          <a:xfrm>
            <a:off x="1574800" y="4953000"/>
            <a:ext cx="560388" cy="762000"/>
          </a:xfrm>
          <a:prstGeom prst="rect">
            <a:avLst/>
          </a:prstGeom>
          <a:noFill/>
        </p:spPr>
      </p:pic>
      <p:pic>
        <p:nvPicPr>
          <p:cNvPr id="314376" name="Picture 8"/>
          <p:cNvPicPr>
            <a:picLocks noChangeAspect="1" noChangeArrowheads="1"/>
          </p:cNvPicPr>
          <p:nvPr/>
        </p:nvPicPr>
        <p:blipFill>
          <a:blip r:embed="rId8" cstate="print"/>
          <a:srcRect/>
          <a:stretch>
            <a:fillRect/>
          </a:stretch>
        </p:blipFill>
        <p:spPr bwMode="auto">
          <a:xfrm>
            <a:off x="2133600" y="4953000"/>
            <a:ext cx="582613" cy="762000"/>
          </a:xfrm>
          <a:prstGeom prst="rect">
            <a:avLst/>
          </a:prstGeom>
          <a:noFill/>
        </p:spPr>
      </p:pic>
      <p:pic>
        <p:nvPicPr>
          <p:cNvPr id="314377" name="Picture 9"/>
          <p:cNvPicPr>
            <a:picLocks noChangeAspect="1" noChangeArrowheads="1"/>
          </p:cNvPicPr>
          <p:nvPr/>
        </p:nvPicPr>
        <p:blipFill>
          <a:blip r:embed="rId9" cstate="print"/>
          <a:srcRect/>
          <a:stretch>
            <a:fillRect/>
          </a:stretch>
        </p:blipFill>
        <p:spPr bwMode="auto">
          <a:xfrm>
            <a:off x="2746375" y="4953000"/>
            <a:ext cx="568325" cy="762000"/>
          </a:xfrm>
          <a:prstGeom prst="rect">
            <a:avLst/>
          </a:prstGeom>
          <a:noFill/>
        </p:spPr>
      </p:pic>
      <p:pic>
        <p:nvPicPr>
          <p:cNvPr id="314378" name="Picture 10"/>
          <p:cNvPicPr>
            <a:picLocks noChangeAspect="1" noChangeArrowheads="1"/>
          </p:cNvPicPr>
          <p:nvPr/>
        </p:nvPicPr>
        <p:blipFill>
          <a:blip r:embed="rId10" cstate="print"/>
          <a:srcRect/>
          <a:stretch>
            <a:fillRect/>
          </a:stretch>
        </p:blipFill>
        <p:spPr bwMode="auto">
          <a:xfrm>
            <a:off x="3314700" y="4953000"/>
            <a:ext cx="568325" cy="762000"/>
          </a:xfrm>
          <a:prstGeom prst="rect">
            <a:avLst/>
          </a:prstGeom>
          <a:noFill/>
        </p:spPr>
      </p:pic>
      <p:pic>
        <p:nvPicPr>
          <p:cNvPr id="314379" name="Picture 11"/>
          <p:cNvPicPr>
            <a:picLocks noChangeAspect="1" noChangeArrowheads="1"/>
          </p:cNvPicPr>
          <p:nvPr/>
        </p:nvPicPr>
        <p:blipFill>
          <a:blip r:embed="rId6" cstate="print"/>
          <a:srcRect/>
          <a:stretch>
            <a:fillRect/>
          </a:stretch>
        </p:blipFill>
        <p:spPr bwMode="auto">
          <a:xfrm>
            <a:off x="4572000" y="1981200"/>
            <a:ext cx="550863" cy="762000"/>
          </a:xfrm>
          <a:prstGeom prst="rect">
            <a:avLst/>
          </a:prstGeom>
          <a:noFill/>
        </p:spPr>
      </p:pic>
      <p:pic>
        <p:nvPicPr>
          <p:cNvPr id="314380" name="Picture 12"/>
          <p:cNvPicPr>
            <a:picLocks noChangeAspect="1" noChangeArrowheads="1"/>
          </p:cNvPicPr>
          <p:nvPr/>
        </p:nvPicPr>
        <p:blipFill>
          <a:blip r:embed="rId7" cstate="print"/>
          <a:srcRect/>
          <a:stretch>
            <a:fillRect/>
          </a:stretch>
        </p:blipFill>
        <p:spPr bwMode="auto">
          <a:xfrm>
            <a:off x="5105400" y="1981200"/>
            <a:ext cx="560388" cy="762000"/>
          </a:xfrm>
          <a:prstGeom prst="rect">
            <a:avLst/>
          </a:prstGeom>
          <a:noFill/>
        </p:spPr>
      </p:pic>
      <p:pic>
        <p:nvPicPr>
          <p:cNvPr id="314381" name="Picture 13"/>
          <p:cNvPicPr>
            <a:picLocks noChangeAspect="1" noChangeArrowheads="1"/>
          </p:cNvPicPr>
          <p:nvPr/>
        </p:nvPicPr>
        <p:blipFill>
          <a:blip r:embed="rId8" cstate="print"/>
          <a:srcRect/>
          <a:stretch>
            <a:fillRect/>
          </a:stretch>
        </p:blipFill>
        <p:spPr bwMode="auto">
          <a:xfrm>
            <a:off x="5638800" y="1981200"/>
            <a:ext cx="582613" cy="762000"/>
          </a:xfrm>
          <a:prstGeom prst="rect">
            <a:avLst/>
          </a:prstGeom>
          <a:noFill/>
        </p:spPr>
      </p:pic>
      <p:pic>
        <p:nvPicPr>
          <p:cNvPr id="314382" name="Picture 14"/>
          <p:cNvPicPr>
            <a:picLocks noChangeAspect="1" noChangeArrowheads="1"/>
          </p:cNvPicPr>
          <p:nvPr/>
        </p:nvPicPr>
        <p:blipFill>
          <a:blip r:embed="rId10" cstate="print"/>
          <a:srcRect/>
          <a:stretch>
            <a:fillRect/>
          </a:stretch>
        </p:blipFill>
        <p:spPr bwMode="auto">
          <a:xfrm>
            <a:off x="6172200" y="1981200"/>
            <a:ext cx="568325" cy="762000"/>
          </a:xfrm>
          <a:prstGeom prst="rect">
            <a:avLst/>
          </a:prstGeom>
          <a:noFill/>
        </p:spPr>
      </p:pic>
      <p:pic>
        <p:nvPicPr>
          <p:cNvPr id="314383" name="Picture 15"/>
          <p:cNvPicPr>
            <a:picLocks noChangeAspect="1" noChangeArrowheads="1"/>
          </p:cNvPicPr>
          <p:nvPr/>
        </p:nvPicPr>
        <p:blipFill>
          <a:blip r:embed="rId11" cstate="print"/>
          <a:srcRect/>
          <a:stretch>
            <a:fillRect/>
          </a:stretch>
        </p:blipFill>
        <p:spPr bwMode="auto">
          <a:xfrm>
            <a:off x="6705600" y="1981200"/>
            <a:ext cx="574675" cy="762000"/>
          </a:xfrm>
          <a:prstGeom prst="rect">
            <a:avLst/>
          </a:prstGeom>
          <a:noFill/>
        </p:spPr>
      </p:pic>
      <p:sp>
        <p:nvSpPr>
          <p:cNvPr id="314384" name="Text Box 16"/>
          <p:cNvSpPr txBox="1">
            <a:spLocks noChangeArrowheads="1"/>
          </p:cNvSpPr>
          <p:nvPr/>
        </p:nvSpPr>
        <p:spPr bwMode="auto">
          <a:xfrm>
            <a:off x="951706" y="1554161"/>
            <a:ext cx="3163094" cy="307777"/>
          </a:xfrm>
          <a:prstGeom prst="rect">
            <a:avLst/>
          </a:prstGeom>
          <a:noFill/>
          <a:ln w="9525">
            <a:noFill/>
            <a:miter lim="800000"/>
            <a:headEnd/>
            <a:tailEnd/>
          </a:ln>
          <a:effectLst/>
        </p:spPr>
        <p:txBody>
          <a:bodyPr wrap="square">
            <a:spAutoFit/>
          </a:bodyPr>
          <a:lstStyle/>
          <a:p>
            <a:pPr>
              <a:spcBef>
                <a:spcPct val="50000"/>
              </a:spcBef>
            </a:pPr>
            <a:r>
              <a:rPr lang="en-US" sz="1400" b="1">
                <a:solidFill>
                  <a:srgbClr val="0000FF"/>
                </a:solidFill>
              </a:rPr>
              <a:t>Royal Flush</a:t>
            </a:r>
            <a:r>
              <a:rPr lang="en-US" sz="1400" b="1">
                <a:solidFill>
                  <a:schemeClr val="tx2"/>
                </a:solidFill>
              </a:rPr>
              <a:t> </a:t>
            </a:r>
            <a:r>
              <a:rPr lang="en-US" sz="1400" b="1"/>
              <a:t>– Top 5 cards in a suit</a:t>
            </a:r>
          </a:p>
        </p:txBody>
      </p:sp>
      <p:sp>
        <p:nvSpPr>
          <p:cNvPr id="314385" name="Text Box 17"/>
          <p:cNvSpPr txBox="1">
            <a:spLocks noChangeArrowheads="1"/>
          </p:cNvSpPr>
          <p:nvPr/>
        </p:nvSpPr>
        <p:spPr bwMode="auto">
          <a:xfrm>
            <a:off x="859632" y="3075781"/>
            <a:ext cx="3255168" cy="523220"/>
          </a:xfrm>
          <a:prstGeom prst="rect">
            <a:avLst/>
          </a:prstGeom>
          <a:noFill/>
          <a:ln w="9525">
            <a:noFill/>
            <a:miter lim="800000"/>
            <a:headEnd/>
            <a:tailEnd/>
          </a:ln>
          <a:effectLst/>
        </p:spPr>
        <p:txBody>
          <a:bodyPr wrap="square">
            <a:spAutoFit/>
          </a:bodyPr>
          <a:lstStyle/>
          <a:p>
            <a:pPr>
              <a:spcBef>
                <a:spcPct val="50000"/>
              </a:spcBef>
            </a:pPr>
            <a:r>
              <a:rPr lang="en-US" sz="1400" b="1">
                <a:solidFill>
                  <a:srgbClr val="0000FF"/>
                </a:solidFill>
              </a:rPr>
              <a:t>Straight Flush</a:t>
            </a:r>
            <a:r>
              <a:rPr lang="en-US" sz="1400" b="1">
                <a:solidFill>
                  <a:schemeClr val="tx2"/>
                </a:solidFill>
              </a:rPr>
              <a:t> </a:t>
            </a:r>
            <a:r>
              <a:rPr lang="en-US" sz="1400" b="1"/>
              <a:t>– 5 sequential cards in the same suit suit</a:t>
            </a:r>
          </a:p>
        </p:txBody>
      </p:sp>
      <p:sp>
        <p:nvSpPr>
          <p:cNvPr id="314386" name="Text Box 18"/>
          <p:cNvSpPr txBox="1">
            <a:spLocks noChangeArrowheads="1"/>
          </p:cNvSpPr>
          <p:nvPr/>
        </p:nvSpPr>
        <p:spPr bwMode="auto">
          <a:xfrm>
            <a:off x="914400" y="4648200"/>
            <a:ext cx="3327400" cy="304800"/>
          </a:xfrm>
          <a:prstGeom prst="rect">
            <a:avLst/>
          </a:prstGeom>
          <a:noFill/>
          <a:ln w="9525">
            <a:noFill/>
            <a:miter lim="800000"/>
            <a:headEnd/>
            <a:tailEnd/>
          </a:ln>
          <a:effectLst/>
        </p:spPr>
        <p:txBody>
          <a:bodyPr wrap="square">
            <a:spAutoFit/>
          </a:bodyPr>
          <a:lstStyle/>
          <a:p>
            <a:pPr>
              <a:spcBef>
                <a:spcPct val="50000"/>
              </a:spcBef>
            </a:pPr>
            <a:r>
              <a:rPr lang="en-US" sz="1400" b="1">
                <a:solidFill>
                  <a:srgbClr val="0000FF"/>
                </a:solidFill>
              </a:rPr>
              <a:t>4 of a kind</a:t>
            </a:r>
            <a:r>
              <a:rPr lang="en-US" sz="1400" b="1">
                <a:solidFill>
                  <a:schemeClr val="tx2"/>
                </a:solidFill>
              </a:rPr>
              <a:t> </a:t>
            </a:r>
            <a:r>
              <a:rPr lang="en-US" sz="1400" b="1"/>
              <a:t>– plus any other card</a:t>
            </a:r>
          </a:p>
        </p:txBody>
      </p:sp>
      <p:sp>
        <p:nvSpPr>
          <p:cNvPr id="314387" name="Text Box 19"/>
          <p:cNvSpPr txBox="1">
            <a:spLocks noChangeArrowheads="1"/>
          </p:cNvSpPr>
          <p:nvPr/>
        </p:nvSpPr>
        <p:spPr bwMode="auto">
          <a:xfrm>
            <a:off x="4495800" y="1447800"/>
            <a:ext cx="3962400" cy="523220"/>
          </a:xfrm>
          <a:prstGeom prst="rect">
            <a:avLst/>
          </a:prstGeom>
          <a:noFill/>
          <a:ln w="9525">
            <a:noFill/>
            <a:miter lim="800000"/>
            <a:headEnd/>
            <a:tailEnd/>
          </a:ln>
          <a:effectLst/>
        </p:spPr>
        <p:txBody>
          <a:bodyPr>
            <a:spAutoFit/>
          </a:bodyPr>
          <a:lstStyle/>
          <a:p>
            <a:pPr>
              <a:spcBef>
                <a:spcPct val="50000"/>
              </a:spcBef>
            </a:pPr>
            <a:r>
              <a:rPr lang="en-US" sz="1400" b="1">
                <a:solidFill>
                  <a:srgbClr val="0000FF"/>
                </a:solidFill>
              </a:rPr>
              <a:t>Full House</a:t>
            </a:r>
            <a:r>
              <a:rPr lang="en-US" sz="1400" b="1">
                <a:solidFill>
                  <a:schemeClr val="tx2"/>
                </a:solidFill>
              </a:rPr>
              <a:t> </a:t>
            </a:r>
            <a:r>
              <a:rPr lang="en-US" sz="1400" b="1"/>
              <a:t>– 3 of one kind, 2 of another.  (Also called a “boat.”)</a:t>
            </a:r>
          </a:p>
        </p:txBody>
      </p:sp>
      <p:pic>
        <p:nvPicPr>
          <p:cNvPr id="314389" name="Picture 21"/>
          <p:cNvPicPr>
            <a:picLocks noChangeAspect="1" noChangeArrowheads="1"/>
          </p:cNvPicPr>
          <p:nvPr/>
        </p:nvPicPr>
        <p:blipFill>
          <a:blip r:embed="rId12" cstate="print"/>
          <a:srcRect/>
          <a:stretch>
            <a:fillRect/>
          </a:stretch>
        </p:blipFill>
        <p:spPr bwMode="auto">
          <a:xfrm>
            <a:off x="4572000" y="3506787"/>
            <a:ext cx="1219200" cy="836613"/>
          </a:xfrm>
          <a:prstGeom prst="rect">
            <a:avLst/>
          </a:prstGeom>
          <a:noFill/>
        </p:spPr>
      </p:pic>
      <p:pic>
        <p:nvPicPr>
          <p:cNvPr id="314390" name="Picture 22"/>
          <p:cNvPicPr>
            <a:picLocks noChangeAspect="1" noChangeArrowheads="1"/>
          </p:cNvPicPr>
          <p:nvPr/>
        </p:nvPicPr>
        <p:blipFill>
          <a:blip r:embed="rId13" cstate="print"/>
          <a:srcRect/>
          <a:stretch>
            <a:fillRect/>
          </a:stretch>
        </p:blipFill>
        <p:spPr bwMode="auto">
          <a:xfrm>
            <a:off x="5826125" y="3505200"/>
            <a:ext cx="650875" cy="838200"/>
          </a:xfrm>
          <a:prstGeom prst="rect">
            <a:avLst/>
          </a:prstGeom>
          <a:noFill/>
        </p:spPr>
      </p:pic>
      <p:pic>
        <p:nvPicPr>
          <p:cNvPr id="314391" name="Picture 23"/>
          <p:cNvPicPr>
            <a:picLocks noChangeAspect="1" noChangeArrowheads="1"/>
          </p:cNvPicPr>
          <p:nvPr/>
        </p:nvPicPr>
        <p:blipFill>
          <a:blip r:embed="rId14" cstate="print"/>
          <a:srcRect/>
          <a:stretch>
            <a:fillRect/>
          </a:stretch>
        </p:blipFill>
        <p:spPr bwMode="auto">
          <a:xfrm>
            <a:off x="6464300" y="3505200"/>
            <a:ext cx="622300" cy="838200"/>
          </a:xfrm>
          <a:prstGeom prst="rect">
            <a:avLst/>
          </a:prstGeom>
          <a:noFill/>
        </p:spPr>
      </p:pic>
      <p:pic>
        <p:nvPicPr>
          <p:cNvPr id="314392" name="Picture 24"/>
          <p:cNvPicPr>
            <a:picLocks noChangeAspect="1" noChangeArrowheads="1"/>
          </p:cNvPicPr>
          <p:nvPr/>
        </p:nvPicPr>
        <p:blipFill>
          <a:blip r:embed="rId15" cstate="print"/>
          <a:srcRect/>
          <a:stretch>
            <a:fillRect/>
          </a:stretch>
        </p:blipFill>
        <p:spPr bwMode="auto">
          <a:xfrm>
            <a:off x="7075487" y="3505200"/>
            <a:ext cx="620713" cy="838200"/>
          </a:xfrm>
          <a:prstGeom prst="rect">
            <a:avLst/>
          </a:prstGeom>
          <a:noFill/>
        </p:spPr>
      </p:pic>
      <p:sp>
        <p:nvSpPr>
          <p:cNvPr id="314393" name="Text Box 25"/>
          <p:cNvSpPr txBox="1">
            <a:spLocks noChangeArrowheads="1"/>
          </p:cNvSpPr>
          <p:nvPr/>
        </p:nvSpPr>
        <p:spPr bwMode="auto">
          <a:xfrm>
            <a:off x="4495800" y="3048000"/>
            <a:ext cx="3505200" cy="304800"/>
          </a:xfrm>
          <a:prstGeom prst="rect">
            <a:avLst/>
          </a:prstGeom>
          <a:noFill/>
          <a:ln w="9525">
            <a:noFill/>
            <a:miter lim="800000"/>
            <a:headEnd/>
            <a:tailEnd/>
          </a:ln>
          <a:effectLst/>
        </p:spPr>
        <p:txBody>
          <a:bodyPr>
            <a:spAutoFit/>
          </a:bodyPr>
          <a:lstStyle/>
          <a:p>
            <a:pPr>
              <a:spcBef>
                <a:spcPct val="50000"/>
              </a:spcBef>
            </a:pPr>
            <a:r>
              <a:rPr lang="en-US" sz="1400" b="1">
                <a:solidFill>
                  <a:srgbClr val="0000FF"/>
                </a:solidFill>
              </a:rPr>
              <a:t>Flush </a:t>
            </a:r>
            <a:r>
              <a:rPr lang="en-US" sz="1400" b="1"/>
              <a:t>– 5 cards in a suit, not sequential</a:t>
            </a:r>
          </a:p>
        </p:txBody>
      </p:sp>
      <p:sp>
        <p:nvSpPr>
          <p:cNvPr id="314394" name="Text Box 26"/>
          <p:cNvSpPr txBox="1">
            <a:spLocks noChangeArrowheads="1"/>
          </p:cNvSpPr>
          <p:nvPr/>
        </p:nvSpPr>
        <p:spPr bwMode="auto">
          <a:xfrm>
            <a:off x="4495800" y="4419600"/>
            <a:ext cx="3810000" cy="523220"/>
          </a:xfrm>
          <a:prstGeom prst="rect">
            <a:avLst/>
          </a:prstGeom>
          <a:noFill/>
          <a:ln w="9525">
            <a:noFill/>
            <a:miter lim="800000"/>
            <a:headEnd/>
            <a:tailEnd/>
          </a:ln>
          <a:effectLst/>
        </p:spPr>
        <p:txBody>
          <a:bodyPr wrap="square">
            <a:spAutoFit/>
          </a:bodyPr>
          <a:lstStyle/>
          <a:p>
            <a:pPr>
              <a:spcBef>
                <a:spcPct val="50000"/>
              </a:spcBef>
            </a:pPr>
            <a:r>
              <a:rPr lang="en-US" sz="1400" b="1">
                <a:solidFill>
                  <a:srgbClr val="0000FF"/>
                </a:solidFill>
              </a:rPr>
              <a:t>Straight</a:t>
            </a:r>
            <a:r>
              <a:rPr lang="en-US" sz="1400" b="1">
                <a:solidFill>
                  <a:schemeClr val="tx2"/>
                </a:solidFill>
              </a:rPr>
              <a:t> </a:t>
            </a:r>
            <a:r>
              <a:rPr lang="en-US" sz="1400" b="1"/>
              <a:t>– 5 cards in a numerical row, not the same suit</a:t>
            </a:r>
          </a:p>
        </p:txBody>
      </p:sp>
      <p:pic>
        <p:nvPicPr>
          <p:cNvPr id="314395" name="Picture 27"/>
          <p:cNvPicPr>
            <a:picLocks noChangeAspect="1" noChangeArrowheads="1"/>
          </p:cNvPicPr>
          <p:nvPr/>
        </p:nvPicPr>
        <p:blipFill>
          <a:blip r:embed="rId16" cstate="print"/>
          <a:srcRect/>
          <a:stretch>
            <a:fillRect/>
          </a:stretch>
        </p:blipFill>
        <p:spPr bwMode="auto">
          <a:xfrm>
            <a:off x="4572000" y="4953000"/>
            <a:ext cx="566738" cy="762000"/>
          </a:xfrm>
          <a:prstGeom prst="rect">
            <a:avLst/>
          </a:prstGeom>
          <a:noFill/>
        </p:spPr>
      </p:pic>
      <p:pic>
        <p:nvPicPr>
          <p:cNvPr id="314396" name="Picture 28"/>
          <p:cNvPicPr>
            <a:picLocks noChangeAspect="1" noChangeArrowheads="1"/>
          </p:cNvPicPr>
          <p:nvPr/>
        </p:nvPicPr>
        <p:blipFill>
          <a:blip r:embed="rId17" cstate="print"/>
          <a:srcRect/>
          <a:stretch>
            <a:fillRect/>
          </a:stretch>
        </p:blipFill>
        <p:spPr bwMode="auto">
          <a:xfrm>
            <a:off x="5105400" y="4953000"/>
            <a:ext cx="560388" cy="762000"/>
          </a:xfrm>
          <a:prstGeom prst="rect">
            <a:avLst/>
          </a:prstGeom>
          <a:noFill/>
        </p:spPr>
      </p:pic>
      <p:pic>
        <p:nvPicPr>
          <p:cNvPr id="314397" name="Picture 29"/>
          <p:cNvPicPr>
            <a:picLocks noChangeAspect="1" noChangeArrowheads="1"/>
          </p:cNvPicPr>
          <p:nvPr/>
        </p:nvPicPr>
        <p:blipFill>
          <a:blip r:embed="rId18" cstate="print"/>
          <a:srcRect/>
          <a:stretch>
            <a:fillRect/>
          </a:stretch>
        </p:blipFill>
        <p:spPr bwMode="auto">
          <a:xfrm>
            <a:off x="5638800" y="4953000"/>
            <a:ext cx="576263" cy="762000"/>
          </a:xfrm>
          <a:prstGeom prst="rect">
            <a:avLst/>
          </a:prstGeom>
          <a:noFill/>
        </p:spPr>
      </p:pic>
      <p:pic>
        <p:nvPicPr>
          <p:cNvPr id="314398" name="Picture 30"/>
          <p:cNvPicPr>
            <a:picLocks noChangeAspect="1" noChangeArrowheads="1"/>
          </p:cNvPicPr>
          <p:nvPr/>
        </p:nvPicPr>
        <p:blipFill>
          <a:blip r:embed="rId19" cstate="print"/>
          <a:srcRect/>
          <a:stretch>
            <a:fillRect/>
          </a:stretch>
        </p:blipFill>
        <p:spPr bwMode="auto">
          <a:xfrm>
            <a:off x="6172200" y="4953000"/>
            <a:ext cx="577850" cy="762000"/>
          </a:xfrm>
          <a:prstGeom prst="rect">
            <a:avLst/>
          </a:prstGeom>
          <a:noFill/>
        </p:spPr>
      </p:pic>
      <p:pic>
        <p:nvPicPr>
          <p:cNvPr id="314399" name="Picture 31"/>
          <p:cNvPicPr>
            <a:picLocks noChangeAspect="1" noChangeArrowheads="1"/>
          </p:cNvPicPr>
          <p:nvPr/>
        </p:nvPicPr>
        <p:blipFill>
          <a:blip r:embed="rId20" cstate="print"/>
          <a:srcRect/>
          <a:stretch>
            <a:fillRect/>
          </a:stretch>
        </p:blipFill>
        <p:spPr bwMode="auto">
          <a:xfrm>
            <a:off x="6705600" y="4953000"/>
            <a:ext cx="571500" cy="762000"/>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2"/>
          <p:cNvSpPr>
            <a:spLocks noGrp="1" noChangeArrowheads="1"/>
          </p:cNvSpPr>
          <p:nvPr>
            <p:ph type="title"/>
          </p:nvPr>
        </p:nvSpPr>
        <p:spPr>
          <a:xfrm>
            <a:off x="457200" y="304800"/>
            <a:ext cx="8153400" cy="1527175"/>
          </a:xfrm>
        </p:spPr>
        <p:txBody>
          <a:bodyPr/>
          <a:lstStyle/>
          <a:p>
            <a:r>
              <a:rPr lang="en-US" sz="3600" b="1"/>
              <a:t>Probabilities of 5 Card Poker Hands</a:t>
            </a:r>
          </a:p>
        </p:txBody>
      </p:sp>
      <p:sp>
        <p:nvSpPr>
          <p:cNvPr id="213052" name="Text Box 60"/>
          <p:cNvSpPr txBox="1">
            <a:spLocks noChangeArrowheads="1"/>
          </p:cNvSpPr>
          <p:nvPr/>
        </p:nvSpPr>
        <p:spPr bwMode="auto">
          <a:xfrm>
            <a:off x="990600" y="5715000"/>
            <a:ext cx="4800600" cy="307777"/>
          </a:xfrm>
          <a:prstGeom prst="rect">
            <a:avLst/>
          </a:prstGeom>
          <a:noFill/>
          <a:ln w="9525">
            <a:solidFill>
              <a:schemeClr val="tx1"/>
            </a:solidFill>
            <a:miter lim="800000"/>
            <a:headEnd/>
            <a:tailEnd/>
          </a:ln>
          <a:effectLst/>
        </p:spPr>
        <p:txBody>
          <a:bodyPr>
            <a:spAutoFit/>
          </a:bodyPr>
          <a:lstStyle/>
          <a:p>
            <a:pPr>
              <a:spcBef>
                <a:spcPct val="50000"/>
              </a:spcBef>
            </a:pPr>
            <a:r>
              <a:rPr lang="en-US" sz="1400" b="1"/>
              <a:t>http://www.durangobill.com/Poker.html</a:t>
            </a:r>
          </a:p>
        </p:txBody>
      </p:sp>
      <p:pic>
        <p:nvPicPr>
          <p:cNvPr id="343042"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914400" y="1971675"/>
            <a:ext cx="7600950" cy="37433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2"/>
          <p:cNvSpPr>
            <a:spLocks noGrp="1" noChangeArrowheads="1"/>
          </p:cNvSpPr>
          <p:nvPr>
            <p:ph type="title"/>
          </p:nvPr>
        </p:nvSpPr>
        <p:spPr>
          <a:xfrm>
            <a:off x="381000" y="685800"/>
            <a:ext cx="8229600" cy="1139825"/>
          </a:xfrm>
        </p:spPr>
        <p:txBody>
          <a:bodyPr/>
          <a:lstStyle/>
          <a:p>
            <a:r>
              <a:rPr lang="en-US" b="1" dirty="0"/>
              <a:t>Odds (Ratios)</a:t>
            </a:r>
          </a:p>
        </p:txBody>
      </p:sp>
      <p:graphicFrame>
        <p:nvGraphicFramePr>
          <p:cNvPr id="216068" name="Object 4"/>
          <p:cNvGraphicFramePr>
            <a:graphicFrameLocks noChangeAspect="1"/>
          </p:cNvGraphicFramePr>
          <p:nvPr>
            <p:extLst>
              <p:ext uri="{D42A27DB-BD31-4B8C-83A1-F6EECF244321}">
                <p14:modId xmlns:p14="http://schemas.microsoft.com/office/powerpoint/2010/main" xmlns="" val="266482529"/>
              </p:ext>
            </p:extLst>
          </p:nvPr>
        </p:nvGraphicFramePr>
        <p:xfrm>
          <a:off x="2057400" y="2438400"/>
          <a:ext cx="5105400" cy="2582482"/>
        </p:xfrm>
        <a:graphic>
          <a:graphicData uri="http://schemas.openxmlformats.org/presentationml/2006/ole">
            <p:oleObj spid="_x0000_s216088" name="Equation" r:id="rId4" imgW="2184400" imgH="1104900" progId="Equation.DSMT4">
              <p:embed/>
            </p:oleObj>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2"/>
          <p:cNvSpPr>
            <a:spLocks noGrp="1" noChangeArrowheads="1"/>
          </p:cNvSpPr>
          <p:nvPr>
            <p:ph type="title"/>
          </p:nvPr>
        </p:nvSpPr>
        <p:spPr>
          <a:xfrm>
            <a:off x="914400" y="152400"/>
            <a:ext cx="7467600" cy="1527175"/>
          </a:xfrm>
        </p:spPr>
        <p:txBody>
          <a:bodyPr/>
          <a:lstStyle/>
          <a:p>
            <a:r>
              <a:rPr lang="en-US" b="1"/>
              <a:t>Odds vs. 5 Card Poker Hands</a:t>
            </a:r>
          </a:p>
        </p:txBody>
      </p:sp>
      <p:sp>
        <p:nvSpPr>
          <p:cNvPr id="225283" name="Text Box 3"/>
          <p:cNvSpPr txBox="1">
            <a:spLocks noChangeArrowheads="1"/>
          </p:cNvSpPr>
          <p:nvPr/>
        </p:nvSpPr>
        <p:spPr bwMode="auto">
          <a:xfrm>
            <a:off x="685800" y="5334000"/>
            <a:ext cx="4800600" cy="307777"/>
          </a:xfrm>
          <a:prstGeom prst="rect">
            <a:avLst/>
          </a:prstGeom>
          <a:noFill/>
          <a:ln w="9525">
            <a:solidFill>
              <a:schemeClr val="tx1"/>
            </a:solidFill>
            <a:miter lim="800000"/>
            <a:headEnd/>
            <a:tailEnd/>
          </a:ln>
          <a:effectLst/>
        </p:spPr>
        <p:txBody>
          <a:bodyPr>
            <a:spAutoFit/>
          </a:bodyPr>
          <a:lstStyle/>
          <a:p>
            <a:pPr>
              <a:spcBef>
                <a:spcPct val="50000"/>
              </a:spcBef>
            </a:pPr>
            <a:r>
              <a:rPr lang="en-US" sz="1400" b="1"/>
              <a:t>http://www.durangobill.com/Poker.html</a:t>
            </a:r>
          </a:p>
        </p:txBody>
      </p:sp>
      <p:sp>
        <p:nvSpPr>
          <p:cNvPr id="225284" name="Text Box 4"/>
          <p:cNvSpPr txBox="1">
            <a:spLocks noChangeArrowheads="1"/>
          </p:cNvSpPr>
          <p:nvPr/>
        </p:nvSpPr>
        <p:spPr bwMode="auto">
          <a:xfrm>
            <a:off x="609600" y="1905000"/>
            <a:ext cx="8077200" cy="3108543"/>
          </a:xfrm>
          <a:prstGeom prst="rect">
            <a:avLst/>
          </a:prstGeom>
          <a:noFill/>
          <a:ln w="9525">
            <a:noFill/>
            <a:miter lim="800000"/>
            <a:headEnd/>
            <a:tailEnd/>
          </a:ln>
          <a:effectLst/>
        </p:spPr>
        <p:txBody>
          <a:bodyPr>
            <a:spAutoFit/>
          </a:bodyPr>
          <a:lstStyle/>
          <a:p>
            <a:pPr>
              <a:spcBef>
                <a:spcPct val="50000"/>
              </a:spcBef>
            </a:pPr>
            <a:r>
              <a:rPr lang="en-US" sz="1400" b="1">
                <a:latin typeface="Courier New" pitchFamily="49" charset="0"/>
              </a:rPr>
              <a:t>Poker Hand                   Combinations        Probability  Odds Against</a:t>
            </a:r>
            <a:br>
              <a:rPr lang="en-US" sz="1400" b="1">
                <a:latin typeface="Courier New" pitchFamily="49" charset="0"/>
              </a:rPr>
            </a:br>
            <a:r>
              <a:rPr lang="en-US" sz="1400" b="1">
                <a:latin typeface="Courier New" pitchFamily="49" charset="0"/>
              </a:rPr>
              <a:t>--------------------------------------------------------------------------</a:t>
            </a:r>
            <a:br>
              <a:rPr lang="en-US" sz="1400" b="1">
                <a:latin typeface="Courier New" pitchFamily="49" charset="0"/>
              </a:rPr>
            </a:br>
            <a:r>
              <a:rPr lang="en-US" sz="1400" b="1">
                <a:latin typeface="Courier New" pitchFamily="49" charset="0"/>
              </a:rPr>
              <a:t>Royal Straight Flush                    4        .0000015391    649,729:1</a:t>
            </a:r>
            <a:br>
              <a:rPr lang="en-US" sz="1400" b="1">
                <a:latin typeface="Courier New" pitchFamily="49" charset="0"/>
              </a:rPr>
            </a:br>
            <a:r>
              <a:rPr lang="en-US" sz="1400" b="1">
                <a:latin typeface="Courier New" pitchFamily="49" charset="0"/>
              </a:rPr>
              <a:t>Other Straight Flush                   36        .0000138517     72,193:1</a:t>
            </a:r>
          </a:p>
          <a:p>
            <a:r>
              <a:rPr lang="en-US" sz="1400" b="1">
                <a:latin typeface="Courier New" pitchFamily="49" charset="0"/>
              </a:rPr>
              <a:t>Straight Flush (Royal or other)        40        .0000153908     64,973:1</a:t>
            </a:r>
          </a:p>
          <a:p>
            <a:r>
              <a:rPr lang="en-US" sz="1400" b="1">
                <a:latin typeface="Courier New" pitchFamily="49" charset="0"/>
              </a:rPr>
              <a:t>Four of a kind                        624        .0002400960      4,164:1</a:t>
            </a:r>
            <a:br>
              <a:rPr lang="en-US" sz="1400" b="1">
                <a:latin typeface="Courier New" pitchFamily="49" charset="0"/>
              </a:rPr>
            </a:br>
            <a:r>
              <a:rPr lang="en-US" sz="1400" b="1">
                <a:latin typeface="Courier New" pitchFamily="49" charset="0"/>
              </a:rPr>
              <a:t>Full House                          3,744        .0014405762        693:1</a:t>
            </a:r>
            <a:br>
              <a:rPr lang="en-US" sz="1400" b="1">
                <a:latin typeface="Courier New" pitchFamily="49" charset="0"/>
              </a:rPr>
            </a:br>
            <a:r>
              <a:rPr lang="en-US" sz="1400" b="1">
                <a:latin typeface="Courier New" pitchFamily="49" charset="0"/>
              </a:rPr>
              <a:t>Flush                               5,108        .0019654015        508:1</a:t>
            </a:r>
            <a:br>
              <a:rPr lang="en-US" sz="1400" b="1">
                <a:latin typeface="Courier New" pitchFamily="49" charset="0"/>
              </a:rPr>
            </a:br>
            <a:r>
              <a:rPr lang="en-US" sz="1400" b="1">
                <a:latin typeface="Courier New" pitchFamily="49" charset="0"/>
              </a:rPr>
              <a:t>Straight                           10,200        .0039246468        254:1</a:t>
            </a:r>
            <a:br>
              <a:rPr lang="en-US" sz="1400" b="1">
                <a:latin typeface="Courier New" pitchFamily="49" charset="0"/>
              </a:rPr>
            </a:br>
            <a:r>
              <a:rPr lang="en-US" sz="1400" b="1">
                <a:latin typeface="Courier New" pitchFamily="49" charset="0"/>
              </a:rPr>
              <a:t>Three of a kind                    54,912        .0211284514         46:1</a:t>
            </a:r>
            <a:br>
              <a:rPr lang="en-US" sz="1400" b="1">
                <a:latin typeface="Courier New" pitchFamily="49" charset="0"/>
              </a:rPr>
            </a:br>
            <a:r>
              <a:rPr lang="en-US" sz="1400" b="1">
                <a:latin typeface="Courier New" pitchFamily="49" charset="0"/>
              </a:rPr>
              <a:t>Two Pairs                         123,552        .0475390156         20:1</a:t>
            </a:r>
            <a:br>
              <a:rPr lang="en-US" sz="1400" b="1">
                <a:latin typeface="Courier New" pitchFamily="49" charset="0"/>
              </a:rPr>
            </a:br>
            <a:r>
              <a:rPr lang="en-US" sz="1400" b="1">
                <a:latin typeface="Courier New" pitchFamily="49" charset="0"/>
              </a:rPr>
              <a:t>One Pair                        1,098,240        .4225690276        1.4:1</a:t>
            </a:r>
            <a:br>
              <a:rPr lang="en-US" sz="1400" b="1">
                <a:latin typeface="Courier New" pitchFamily="49" charset="0"/>
              </a:rPr>
            </a:br>
            <a:r>
              <a:rPr lang="en-US" sz="1400" b="1">
                <a:latin typeface="Courier New" pitchFamily="49" charset="0"/>
              </a:rPr>
              <a:t>High card only (None of above)  1,302,540        .5011773940          1:1</a:t>
            </a:r>
            <a:br>
              <a:rPr lang="en-US" sz="1400" b="1">
                <a:latin typeface="Courier New" pitchFamily="49" charset="0"/>
              </a:rPr>
            </a:br>
            <a:r>
              <a:rPr lang="en-US" sz="1400" b="1">
                <a:latin typeface="Courier New" pitchFamily="49" charset="0"/>
              </a:rPr>
              <a:t>Total                           2,598,960       1.0000000000</a:t>
            </a:r>
            <a:r>
              <a:rPr lang="en-US" sz="1200">
                <a:latin typeface="Courier New" pitchFamily="49" charset="0"/>
              </a:rPr>
              <a:t> </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2"/>
          <p:cNvSpPr>
            <a:spLocks noGrp="1" noChangeArrowheads="1"/>
          </p:cNvSpPr>
          <p:nvPr>
            <p:ph type="title"/>
          </p:nvPr>
        </p:nvSpPr>
        <p:spPr>
          <a:xfrm>
            <a:off x="762000" y="1066801"/>
            <a:ext cx="8229600" cy="457200"/>
          </a:xfrm>
        </p:spPr>
        <p:txBody>
          <a:bodyPr/>
          <a:lstStyle/>
          <a:p>
            <a:r>
              <a:rPr lang="en-US" b="1">
                <a:solidFill>
                  <a:srgbClr val="0000FF"/>
                </a:solidFill>
              </a:rPr>
              <a:t>Joint Events</a:t>
            </a:r>
          </a:p>
        </p:txBody>
      </p:sp>
      <p:sp>
        <p:nvSpPr>
          <p:cNvPr id="203779" name="Rectangle 3"/>
          <p:cNvSpPr>
            <a:spLocks noGrp="1" noChangeArrowheads="1"/>
          </p:cNvSpPr>
          <p:nvPr>
            <p:ph idx="1"/>
          </p:nvPr>
        </p:nvSpPr>
        <p:spPr>
          <a:xfrm>
            <a:off x="457200" y="1600200"/>
            <a:ext cx="8153400" cy="4114800"/>
          </a:xfrm>
        </p:spPr>
        <p:txBody>
          <a:bodyPr/>
          <a:lstStyle/>
          <a:p>
            <a:r>
              <a:rPr lang="en-US" sz="2600" smtClean="0"/>
              <a:t>Two events</a:t>
            </a:r>
            <a:r>
              <a:rPr lang="en-US" sz="2600"/>
              <a:t>:  A and B</a:t>
            </a:r>
          </a:p>
          <a:p>
            <a:pPr>
              <a:buFont typeface="Wingdings" pitchFamily="2" charset="2"/>
              <a:buNone/>
            </a:pPr>
            <a:r>
              <a:rPr lang="en-US" sz="2600"/>
              <a:t>    One or the other </a:t>
            </a:r>
            <a:r>
              <a:rPr lang="en-US" sz="2600" smtClean="0"/>
              <a:t>occurs is denoted </a:t>
            </a:r>
            <a:r>
              <a:rPr lang="en-US" sz="2600"/>
              <a:t>A </a:t>
            </a:r>
            <a:r>
              <a:rPr lang="en-US" sz="2600" b="1" u="sng">
                <a:solidFill>
                  <a:srgbClr val="FF0000"/>
                </a:solidFill>
              </a:rPr>
              <a:t>or</a:t>
            </a:r>
            <a:r>
              <a:rPr lang="en-US" sz="2600"/>
              <a:t> B  </a:t>
            </a:r>
            <a:r>
              <a:rPr lang="en-US" sz="2600">
                <a:cs typeface="Arial" charset="0"/>
              </a:rPr>
              <a:t>≡ A </a:t>
            </a:r>
            <a:r>
              <a:rPr lang="en-US" sz="2600">
                <a:cs typeface="Arial" charset="0"/>
                <a:sym typeface="Symbol" pitchFamily="18" charset="2"/>
              </a:rPr>
              <a:t> B</a:t>
            </a:r>
          </a:p>
          <a:p>
            <a:pPr>
              <a:buFont typeface="Wingdings" pitchFamily="2" charset="2"/>
              <a:buNone/>
            </a:pPr>
            <a:r>
              <a:rPr lang="en-US" sz="2600">
                <a:cs typeface="Arial" charset="0"/>
                <a:sym typeface="Symbol" pitchFamily="18" charset="2"/>
              </a:rPr>
              <a:t>    Both events occur </a:t>
            </a:r>
            <a:r>
              <a:rPr lang="en-US" sz="2600" smtClean="0">
                <a:cs typeface="Arial" charset="0"/>
                <a:sym typeface="Symbol" pitchFamily="18" charset="2"/>
              </a:rPr>
              <a:t>is denoted        A </a:t>
            </a:r>
            <a:r>
              <a:rPr lang="en-US" sz="2600" b="1" u="sng">
                <a:solidFill>
                  <a:srgbClr val="FF0000"/>
                </a:solidFill>
                <a:cs typeface="Arial" charset="0"/>
                <a:sym typeface="Symbol" pitchFamily="18" charset="2"/>
              </a:rPr>
              <a:t>and</a:t>
            </a:r>
            <a:r>
              <a:rPr lang="en-US" sz="2600">
                <a:cs typeface="Arial" charset="0"/>
                <a:sym typeface="Symbol" pitchFamily="18" charset="2"/>
              </a:rPr>
              <a:t> B </a:t>
            </a:r>
            <a:r>
              <a:rPr lang="en-US" sz="2600">
                <a:cs typeface="Arial" charset="0"/>
              </a:rPr>
              <a:t>≡  A </a:t>
            </a:r>
            <a:r>
              <a:rPr lang="en-US" sz="2600">
                <a:cs typeface="Arial" charset="0"/>
                <a:sym typeface="Symbol" pitchFamily="18" charset="2"/>
              </a:rPr>
              <a:t> </a:t>
            </a:r>
            <a:r>
              <a:rPr lang="en-US" sz="2600" smtClean="0">
                <a:cs typeface="Arial" charset="0"/>
                <a:sym typeface="Symbol" pitchFamily="18" charset="2"/>
              </a:rPr>
              <a:t>B</a:t>
            </a:r>
          </a:p>
          <a:p>
            <a:pPr>
              <a:buFont typeface="Wingdings" pitchFamily="2" charset="2"/>
              <a:buNone/>
            </a:pPr>
            <a:r>
              <a:rPr lang="en-US" sz="2600" smtClean="0">
                <a:cs typeface="Arial" charset="0"/>
                <a:sym typeface="Symbol" pitchFamily="18" charset="2"/>
              </a:rPr>
              <a:t>    Neither event occurs is Not-A and Not-B.</a:t>
            </a:r>
            <a:endParaRPr lang="en-US" sz="2600">
              <a:cs typeface="Arial" charset="0"/>
              <a:sym typeface="Symbol" pitchFamily="18" charset="2"/>
            </a:endParaRPr>
          </a:p>
          <a:p>
            <a:r>
              <a:rPr lang="en-US" sz="2600" b="1">
                <a:solidFill>
                  <a:srgbClr val="FF0000"/>
                </a:solidFill>
              </a:rPr>
              <a:t>Independent events</a:t>
            </a:r>
            <a:r>
              <a:rPr lang="en-US" sz="2600"/>
              <a:t>:  Occurrence of A does not affect the probability of B</a:t>
            </a:r>
          </a:p>
          <a:p>
            <a:r>
              <a:rPr lang="en-US" sz="2600"/>
              <a:t>An </a:t>
            </a:r>
            <a:r>
              <a:rPr lang="en-US" sz="2600" smtClean="0"/>
              <a:t>  </a:t>
            </a:r>
            <a:r>
              <a:rPr lang="en-US" sz="2600" b="1" smtClean="0">
                <a:solidFill>
                  <a:srgbClr val="FF0000"/>
                </a:solidFill>
              </a:rPr>
              <a:t>addition </a:t>
            </a:r>
            <a:r>
              <a:rPr lang="en-US" sz="2600" b="1">
                <a:solidFill>
                  <a:srgbClr val="FF0000"/>
                </a:solidFill>
              </a:rPr>
              <a:t>rule</a:t>
            </a:r>
            <a:r>
              <a:rPr lang="en-US" sz="2600"/>
              <a:t>:  P(</a:t>
            </a:r>
            <a:r>
              <a:rPr lang="en-US" sz="2600">
                <a:cs typeface="Arial" charset="0"/>
              </a:rPr>
              <a:t>A </a:t>
            </a:r>
            <a:r>
              <a:rPr lang="en-US" sz="2600">
                <a:cs typeface="Arial" charset="0"/>
                <a:sym typeface="Symbol" pitchFamily="18" charset="2"/>
              </a:rPr>
              <a:t> B) = P(A)+P(B)-P(</a:t>
            </a:r>
            <a:r>
              <a:rPr lang="en-US" sz="2600">
                <a:cs typeface="Arial" charset="0"/>
              </a:rPr>
              <a:t>A </a:t>
            </a:r>
            <a:r>
              <a:rPr lang="en-US" sz="2600">
                <a:cs typeface="Arial" charset="0"/>
                <a:sym typeface="Symbol" pitchFamily="18" charset="2"/>
              </a:rPr>
              <a:t> B)</a:t>
            </a:r>
            <a:endParaRPr lang="en-US" sz="2600"/>
          </a:p>
          <a:p>
            <a:r>
              <a:rPr lang="en-US" sz="2600"/>
              <a:t>The </a:t>
            </a:r>
            <a:r>
              <a:rPr lang="en-US" sz="2600" b="1">
                <a:solidFill>
                  <a:srgbClr val="FF0000"/>
                </a:solidFill>
              </a:rPr>
              <a:t>product rule</a:t>
            </a:r>
            <a:r>
              <a:rPr lang="en-US" sz="2600"/>
              <a:t> for independent events:  </a:t>
            </a:r>
          </a:p>
          <a:p>
            <a:pPr>
              <a:buFont typeface="Wingdings" pitchFamily="2" charset="2"/>
              <a:buNone/>
            </a:pPr>
            <a:r>
              <a:rPr lang="en-US" sz="2600"/>
              <a:t>                              </a:t>
            </a:r>
            <a:r>
              <a:rPr lang="en-US" sz="2600" smtClean="0"/>
              <a:t>      </a:t>
            </a:r>
            <a:r>
              <a:rPr lang="en-US" sz="2600"/>
              <a:t>P(</a:t>
            </a:r>
            <a:r>
              <a:rPr lang="en-US" sz="2600">
                <a:cs typeface="Arial" charset="0"/>
              </a:rPr>
              <a:t>A </a:t>
            </a:r>
            <a:r>
              <a:rPr lang="en-US" sz="2600">
                <a:cs typeface="Arial" charset="0"/>
                <a:sym typeface="Symbol" pitchFamily="18" charset="2"/>
              </a:rPr>
              <a:t> B) = P(A)P(B)</a:t>
            </a:r>
          </a:p>
        </p:txBody>
      </p:sp>
      <p:sp>
        <p:nvSpPr>
          <p:cNvPr id="203780" name="Rectangle 4"/>
          <p:cNvSpPr>
            <a:spLocks noChangeArrowheads="1"/>
          </p:cNvSpPr>
          <p:nvPr/>
        </p:nvSpPr>
        <p:spPr bwMode="auto">
          <a:xfrm>
            <a:off x="3733800" y="4419600"/>
            <a:ext cx="4724400" cy="457200"/>
          </a:xfrm>
          <a:prstGeom prst="rect">
            <a:avLst/>
          </a:prstGeom>
          <a:noFill/>
          <a:ln w="28575">
            <a:solidFill>
              <a:srgbClr val="FF0000"/>
            </a:solidFill>
            <a:miter lim="800000"/>
            <a:headEnd/>
            <a:tailEnd/>
          </a:ln>
          <a:effectLst/>
        </p:spPr>
        <p:txBody>
          <a:bodyPr wrap="none" anchor="ctr"/>
          <a:lstStyle/>
          <a:p>
            <a:endParaRPr lang="en-US"/>
          </a:p>
        </p:txBody>
      </p:sp>
      <p:sp>
        <p:nvSpPr>
          <p:cNvPr id="203781" name="Rectangle 5"/>
          <p:cNvSpPr>
            <a:spLocks noChangeArrowheads="1"/>
          </p:cNvSpPr>
          <p:nvPr/>
        </p:nvSpPr>
        <p:spPr bwMode="auto">
          <a:xfrm>
            <a:off x="3733800" y="5353456"/>
            <a:ext cx="3124200" cy="457200"/>
          </a:xfrm>
          <a:prstGeom prst="rect">
            <a:avLst/>
          </a:prstGeom>
          <a:noFill/>
          <a:ln w="28575">
            <a:solidFill>
              <a:srgbClr val="FF0000"/>
            </a:solidFill>
            <a:miter lim="800000"/>
            <a:headEnd/>
            <a:tailEnd/>
          </a:ln>
          <a:effectLst/>
        </p:spPr>
        <p:txBody>
          <a:bodyPr wrap="none" anchor="ctr"/>
          <a:lstStyle/>
          <a:p>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2" name="Rectangle 2"/>
          <p:cNvSpPr>
            <a:spLocks noGrp="1" noChangeArrowheads="1"/>
          </p:cNvSpPr>
          <p:nvPr>
            <p:ph type="title"/>
          </p:nvPr>
        </p:nvSpPr>
        <p:spPr>
          <a:xfrm>
            <a:off x="762000" y="1295401"/>
            <a:ext cx="8229600" cy="304800"/>
          </a:xfrm>
        </p:spPr>
        <p:txBody>
          <a:bodyPr/>
          <a:lstStyle/>
          <a:p>
            <a:r>
              <a:rPr lang="en-US" b="1"/>
              <a:t>Joint Events: </a:t>
            </a:r>
            <a:r>
              <a:rPr lang="en-US" b="1" smtClean="0"/>
              <a:t>Pick </a:t>
            </a:r>
            <a:r>
              <a:rPr lang="en-US" b="1"/>
              <a:t>a Card, Any Card</a:t>
            </a:r>
          </a:p>
        </p:txBody>
      </p:sp>
      <p:sp>
        <p:nvSpPr>
          <p:cNvPr id="327683" name="Rectangle 3"/>
          <p:cNvSpPr>
            <a:spLocks noGrp="1" noChangeArrowheads="1"/>
          </p:cNvSpPr>
          <p:nvPr>
            <p:ph idx="1"/>
          </p:nvPr>
        </p:nvSpPr>
        <p:spPr>
          <a:xfrm>
            <a:off x="685800" y="1905000"/>
            <a:ext cx="8229600" cy="4114800"/>
          </a:xfrm>
        </p:spPr>
        <p:txBody>
          <a:bodyPr/>
          <a:lstStyle/>
          <a:p>
            <a:r>
              <a:rPr lang="en-US">
                <a:latin typeface="Arial" pitchFamily="34" charset="0"/>
                <a:cs typeface="Arial" pitchFamily="34" charset="0"/>
              </a:rPr>
              <a:t>Event </a:t>
            </a:r>
            <a:r>
              <a:rPr lang="en-US" b="1">
                <a:solidFill>
                  <a:srgbClr val="0000FF"/>
                </a:solidFill>
                <a:latin typeface="Arial" pitchFamily="34" charset="0"/>
                <a:cs typeface="Arial" pitchFamily="34" charset="0"/>
              </a:rPr>
              <a:t>A</a:t>
            </a:r>
            <a:r>
              <a:rPr lang="en-US">
                <a:latin typeface="Arial" pitchFamily="34" charset="0"/>
                <a:cs typeface="Arial" pitchFamily="34" charset="0"/>
              </a:rPr>
              <a:t> = Diamond: P(Diamond) = 13/52</a:t>
            </a:r>
          </a:p>
          <a:p>
            <a:pPr>
              <a:buFont typeface="Wingdings" pitchFamily="2" charset="2"/>
              <a:buNone/>
            </a:pPr>
            <a:r>
              <a:rPr lang="en-US">
                <a:solidFill>
                  <a:srgbClr val="FF0000"/>
                </a:solidFill>
                <a:latin typeface="Arial" pitchFamily="34" charset="0"/>
                <a:cs typeface="Arial" pitchFamily="34" charset="0"/>
              </a:rPr>
              <a:t>   2♦ 3♦ 4♦ 5♦ 6♦ 7♦ 8♦ 9♦ 10♦ J♦ Q♦ K♦ A♦</a:t>
            </a:r>
            <a:endParaRPr lang="en-US">
              <a:latin typeface="Arial" pitchFamily="34" charset="0"/>
              <a:cs typeface="Arial" pitchFamily="34" charset="0"/>
            </a:endParaRPr>
          </a:p>
          <a:p>
            <a:r>
              <a:rPr lang="en-US">
                <a:latin typeface="Arial" pitchFamily="34" charset="0"/>
                <a:cs typeface="Arial" pitchFamily="34" charset="0"/>
              </a:rPr>
              <a:t>Event </a:t>
            </a:r>
            <a:r>
              <a:rPr lang="en-US" b="1">
                <a:solidFill>
                  <a:srgbClr val="0000FF"/>
                </a:solidFill>
                <a:latin typeface="Arial" pitchFamily="34" charset="0"/>
                <a:cs typeface="Arial" pitchFamily="34" charset="0"/>
              </a:rPr>
              <a:t>B</a:t>
            </a:r>
            <a:r>
              <a:rPr lang="en-US">
                <a:latin typeface="Arial" pitchFamily="34" charset="0"/>
                <a:cs typeface="Arial" pitchFamily="34" charset="0"/>
              </a:rPr>
              <a:t> = Ace: P(Ace) = 4/52</a:t>
            </a:r>
            <a:r>
              <a:rPr lang="en-US">
                <a:solidFill>
                  <a:srgbClr val="FF0000"/>
                </a:solidFill>
                <a:latin typeface="Arial" pitchFamily="34" charset="0"/>
                <a:cs typeface="Arial" pitchFamily="34" charset="0"/>
              </a:rPr>
              <a:t>   </a:t>
            </a:r>
            <a:br>
              <a:rPr lang="en-US">
                <a:solidFill>
                  <a:srgbClr val="FF0000"/>
                </a:solidFill>
                <a:latin typeface="Arial" pitchFamily="34" charset="0"/>
                <a:cs typeface="Arial" pitchFamily="34" charset="0"/>
              </a:rPr>
            </a:br>
            <a:r>
              <a:rPr lang="en-US">
                <a:solidFill>
                  <a:srgbClr val="FF0000"/>
                </a:solidFill>
                <a:latin typeface="Arial" pitchFamily="34" charset="0"/>
                <a:cs typeface="Arial" pitchFamily="34" charset="0"/>
              </a:rPr>
              <a:t>A♦ A♥  </a:t>
            </a:r>
            <a:r>
              <a:rPr lang="en-US">
                <a:latin typeface="Arial" pitchFamily="34" charset="0"/>
                <a:cs typeface="Arial" pitchFamily="34" charset="0"/>
              </a:rPr>
              <a:t>A♣  A♠</a:t>
            </a:r>
          </a:p>
          <a:p>
            <a:r>
              <a:rPr lang="en-US" smtClean="0">
                <a:latin typeface="Arial" pitchFamily="34" charset="0"/>
                <a:cs typeface="Arial" pitchFamily="34" charset="0"/>
              </a:rPr>
              <a:t>Addition Rule: Event </a:t>
            </a:r>
            <a:r>
              <a:rPr lang="en-US" b="1">
                <a:solidFill>
                  <a:srgbClr val="0000FF"/>
                </a:solidFill>
                <a:latin typeface="Arial" pitchFamily="34" charset="0"/>
                <a:cs typeface="Arial" pitchFamily="34" charset="0"/>
              </a:rPr>
              <a:t>A</a:t>
            </a:r>
            <a:r>
              <a:rPr lang="en-US">
                <a:latin typeface="Arial" pitchFamily="34" charset="0"/>
                <a:cs typeface="Arial" pitchFamily="34" charset="0"/>
              </a:rPr>
              <a:t> </a:t>
            </a:r>
            <a:r>
              <a:rPr lang="en-US" u="sng">
                <a:latin typeface="Arial" pitchFamily="34" charset="0"/>
                <a:cs typeface="Arial" pitchFamily="34" charset="0"/>
              </a:rPr>
              <a:t>or</a:t>
            </a:r>
            <a:r>
              <a:rPr lang="en-US">
                <a:latin typeface="Arial" pitchFamily="34" charset="0"/>
                <a:cs typeface="Arial" pitchFamily="34" charset="0"/>
              </a:rPr>
              <a:t> </a:t>
            </a:r>
            <a:r>
              <a:rPr lang="en-US" b="1">
                <a:solidFill>
                  <a:srgbClr val="0000FF"/>
                </a:solidFill>
                <a:latin typeface="Arial" pitchFamily="34" charset="0"/>
                <a:cs typeface="Arial" pitchFamily="34" charset="0"/>
              </a:rPr>
              <a:t>B</a:t>
            </a:r>
            <a:r>
              <a:rPr lang="en-US" b="1">
                <a:latin typeface="Arial" pitchFamily="34" charset="0"/>
                <a:cs typeface="Arial" pitchFamily="34" charset="0"/>
              </a:rPr>
              <a:t> = </a:t>
            </a:r>
            <a:r>
              <a:rPr lang="en-US">
                <a:latin typeface="Arial" pitchFamily="34" charset="0"/>
                <a:cs typeface="Arial" pitchFamily="34" charset="0"/>
              </a:rPr>
              <a:t>Diamond or Ace</a:t>
            </a:r>
            <a:br>
              <a:rPr lang="en-US">
                <a:latin typeface="Arial" pitchFamily="34" charset="0"/>
                <a:cs typeface="Arial" pitchFamily="34" charset="0"/>
              </a:rPr>
            </a:br>
            <a:r>
              <a:rPr lang="en-US">
                <a:latin typeface="Arial" pitchFamily="34" charset="0"/>
                <a:cs typeface="Arial" pitchFamily="34" charset="0"/>
              </a:rPr>
              <a:t>   P(Diamond or Ace) </a:t>
            </a:r>
            <a:br>
              <a:rPr lang="en-US">
                <a:latin typeface="Arial" pitchFamily="34" charset="0"/>
                <a:cs typeface="Arial" pitchFamily="34" charset="0"/>
              </a:rPr>
            </a:br>
            <a:r>
              <a:rPr lang="en-US">
                <a:latin typeface="Arial" pitchFamily="34" charset="0"/>
                <a:cs typeface="Arial" pitchFamily="34" charset="0"/>
              </a:rPr>
              <a:t>= P(Diamond) + P(Ace) – </a:t>
            </a:r>
            <a:r>
              <a:rPr lang="en-US" smtClean="0">
                <a:latin typeface="Arial" pitchFamily="34" charset="0"/>
                <a:cs typeface="Arial" pitchFamily="34" charset="0"/>
              </a:rPr>
              <a:t>P(Diamond and </a:t>
            </a:r>
            <a:r>
              <a:rPr lang="en-US">
                <a:latin typeface="Arial" pitchFamily="34" charset="0"/>
                <a:cs typeface="Arial" pitchFamily="34" charset="0"/>
              </a:rPr>
              <a:t>Ace)</a:t>
            </a:r>
            <a:br>
              <a:rPr lang="en-US">
                <a:latin typeface="Arial" pitchFamily="34" charset="0"/>
                <a:cs typeface="Arial" pitchFamily="34" charset="0"/>
              </a:rPr>
            </a:br>
            <a:r>
              <a:rPr lang="en-US">
                <a:latin typeface="Arial" pitchFamily="34" charset="0"/>
                <a:cs typeface="Arial" pitchFamily="34" charset="0"/>
              </a:rPr>
              <a:t>= </a:t>
            </a:r>
            <a:r>
              <a:rPr lang="en-US" smtClean="0">
                <a:latin typeface="Arial" pitchFamily="34" charset="0"/>
                <a:cs typeface="Arial" pitchFamily="34" charset="0"/>
              </a:rPr>
              <a:t>    13/52       + </a:t>
            </a:r>
            <a:r>
              <a:rPr lang="en-US">
                <a:latin typeface="Arial" pitchFamily="34" charset="0"/>
                <a:cs typeface="Arial" pitchFamily="34" charset="0"/>
              </a:rPr>
              <a:t>4/52 </a:t>
            </a:r>
            <a:r>
              <a:rPr lang="en-US" smtClean="0">
                <a:latin typeface="Arial" pitchFamily="34" charset="0"/>
                <a:cs typeface="Arial" pitchFamily="34" charset="0"/>
              </a:rPr>
              <a:t>    –  1/52 </a:t>
            </a:r>
            <a:r>
              <a:rPr lang="en-US">
                <a:latin typeface="Arial" pitchFamily="34" charset="0"/>
                <a:cs typeface="Arial" pitchFamily="34" charset="0"/>
              </a:rPr>
              <a:t>= 16/52</a:t>
            </a:r>
          </a:p>
        </p:txBody>
      </p:sp>
      <p:sp>
        <p:nvSpPr>
          <p:cNvPr id="4" name="Rectangle 3"/>
          <p:cNvSpPr/>
          <p:nvPr/>
        </p:nvSpPr>
        <p:spPr bwMode="auto">
          <a:xfrm>
            <a:off x="1066800" y="1981200"/>
            <a:ext cx="3200400" cy="381000"/>
          </a:xfrm>
          <a:prstGeom prst="rect">
            <a:avLst/>
          </a:prstGeom>
          <a:solidFill>
            <a:srgbClr val="99CC00">
              <a:alpha val="21176"/>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5" name="Rectangle 4"/>
          <p:cNvSpPr/>
          <p:nvPr/>
        </p:nvSpPr>
        <p:spPr bwMode="auto">
          <a:xfrm>
            <a:off x="1066800" y="2991256"/>
            <a:ext cx="2438400" cy="381000"/>
          </a:xfrm>
          <a:prstGeom prst="rect">
            <a:avLst/>
          </a:prstGeom>
          <a:solidFill>
            <a:srgbClr val="99CC00">
              <a:alpha val="21176"/>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917575"/>
            <a:ext cx="8229600" cy="530225"/>
          </a:xfrm>
        </p:spPr>
        <p:txBody>
          <a:bodyPr/>
          <a:lstStyle/>
          <a:p>
            <a:r>
              <a:rPr lang="en-US" smtClean="0"/>
              <a:t>Application: </a:t>
            </a:r>
            <a:r>
              <a:rPr lang="en-US" smtClean="0"/>
              <a:t>Orders</a:t>
            </a:r>
            <a:endParaRPr lang="en-US"/>
          </a:p>
        </p:txBody>
      </p:sp>
      <p:sp>
        <p:nvSpPr>
          <p:cNvPr id="4" name="TextBox 3"/>
          <p:cNvSpPr txBox="1"/>
          <p:nvPr/>
        </p:nvSpPr>
        <p:spPr>
          <a:xfrm>
            <a:off x="762000" y="1524000"/>
            <a:ext cx="8001000" cy="4401205"/>
          </a:xfrm>
          <a:prstGeom prst="rect">
            <a:avLst/>
          </a:prstGeom>
          <a:noFill/>
        </p:spPr>
        <p:txBody>
          <a:bodyPr wrap="square" rtlCol="0">
            <a:spAutoFit/>
          </a:bodyPr>
          <a:lstStyle/>
          <a:p>
            <a:r>
              <a:rPr lang="en-US" sz="1400" smtClean="0"/>
              <a:t>Orders arrive from 3 sources, Catalog, Repeat Sales, Phone and in 4 sizes, Small, Medium, Large, Huge.  The last 4,000 orders produced this table:</a:t>
            </a:r>
          </a:p>
          <a:p>
            <a:endParaRPr lang="en-US" sz="1400" smtClean="0"/>
          </a:p>
          <a:p>
            <a:r>
              <a:rPr lang="en-US" sz="1400" smtClean="0"/>
              <a:t>	 </a:t>
            </a:r>
            <a:r>
              <a:rPr lang="en-US" sz="1400" u="sng" smtClean="0"/>
              <a:t>Small	Medium	   Large	  Huge	 Total</a:t>
            </a:r>
          </a:p>
          <a:p>
            <a:r>
              <a:rPr lang="en-US" sz="1400" smtClean="0"/>
              <a:t>Catalog	 1021	   216	     109	     14	 1360</a:t>
            </a:r>
          </a:p>
          <a:p>
            <a:r>
              <a:rPr lang="en-US" sz="1400" smtClean="0"/>
              <a:t>Repeat	     86	   371	     308	     49	   814</a:t>
            </a:r>
          </a:p>
          <a:p>
            <a:r>
              <a:rPr lang="en-US" sz="1400" u="sng" smtClean="0"/>
              <a:t>Phone	 1497	   230	       86	     13	 1826</a:t>
            </a:r>
          </a:p>
          <a:p>
            <a:r>
              <a:rPr lang="en-US" sz="1400" u="sng" smtClean="0"/>
              <a:t>Total	 2604	   817	     503	     76	 4000</a:t>
            </a:r>
          </a:p>
          <a:p>
            <a:endParaRPr lang="en-US" sz="1400" smtClean="0"/>
          </a:p>
          <a:p>
            <a:r>
              <a:rPr lang="en-US" sz="1400" b="1" smtClean="0">
                <a:sym typeface="Symbol"/>
              </a:rPr>
              <a:t> </a:t>
            </a:r>
            <a:r>
              <a:rPr lang="en-US" sz="1400" smtClean="0"/>
              <a:t> </a:t>
            </a:r>
            <a:r>
              <a:rPr lang="en-US" sz="1400" smtClean="0"/>
              <a:t>Catalog and Repeat sales must go through an entry step. What is the probability that a randomly chosen order goes through this step (i.e., is a Catalog or Repeat Sale order)?</a:t>
            </a:r>
          </a:p>
          <a:p>
            <a:endParaRPr lang="en-US" sz="1400" smtClean="0"/>
          </a:p>
          <a:p>
            <a:r>
              <a:rPr lang="en-US" sz="1400" smtClean="0"/>
              <a:t>	</a:t>
            </a:r>
            <a:r>
              <a:rPr lang="en-US" sz="1400" smtClean="0"/>
              <a:t>P(Catalog </a:t>
            </a:r>
            <a:r>
              <a:rPr lang="en-US" sz="1400" smtClean="0"/>
              <a:t>or </a:t>
            </a:r>
            <a:r>
              <a:rPr lang="en-US" sz="1400" smtClean="0"/>
              <a:t>Repeat</a:t>
            </a:r>
            <a:r>
              <a:rPr lang="en-US" sz="1400" smtClean="0"/>
              <a:t>)  =  1360/4000 + 814/4000  =  .3400 + .2035  =  .5435</a:t>
            </a:r>
          </a:p>
          <a:p>
            <a:endParaRPr lang="en-US" sz="1400" smtClean="0"/>
          </a:p>
          <a:p>
            <a:r>
              <a:rPr lang="en-US" sz="1400" b="1" smtClean="0">
                <a:sym typeface="Symbol"/>
              </a:rPr>
              <a:t></a:t>
            </a:r>
            <a:r>
              <a:rPr lang="en-US" sz="1400" smtClean="0"/>
              <a:t> </a:t>
            </a:r>
            <a:r>
              <a:rPr lang="en-US" sz="1400" smtClean="0"/>
              <a:t>Huge orders and phone orders are held for credit verification.  What is the probability that a randomly chosen order is held for credit verification?</a:t>
            </a:r>
          </a:p>
          <a:p>
            <a:endParaRPr lang="en-US" sz="1400" smtClean="0"/>
          </a:p>
          <a:p>
            <a:r>
              <a:rPr lang="en-US" sz="1400" smtClean="0"/>
              <a:t>	</a:t>
            </a:r>
            <a:r>
              <a:rPr lang="en-US" sz="1400" smtClean="0"/>
              <a:t>P(Huge </a:t>
            </a:r>
            <a:r>
              <a:rPr lang="en-US" sz="1400" smtClean="0"/>
              <a:t>or </a:t>
            </a:r>
            <a:r>
              <a:rPr lang="en-US" sz="1400" smtClean="0"/>
              <a:t>Phone</a:t>
            </a:r>
            <a:r>
              <a:rPr lang="en-US" sz="1400" smtClean="0"/>
              <a:t>)  	=  </a:t>
            </a:r>
            <a:r>
              <a:rPr lang="en-US" sz="1400" smtClean="0"/>
              <a:t>P(Huge</a:t>
            </a:r>
            <a:r>
              <a:rPr lang="en-US" sz="1400" smtClean="0"/>
              <a:t>)  +  </a:t>
            </a:r>
            <a:r>
              <a:rPr lang="en-US" sz="1400" smtClean="0"/>
              <a:t>P(Phone</a:t>
            </a:r>
            <a:r>
              <a:rPr lang="en-US" sz="1400" smtClean="0"/>
              <a:t>)  -  </a:t>
            </a:r>
            <a:r>
              <a:rPr lang="en-US" sz="1400" smtClean="0"/>
              <a:t>P(Huge </a:t>
            </a:r>
            <a:r>
              <a:rPr lang="en-US" sz="1400" smtClean="0"/>
              <a:t>and </a:t>
            </a:r>
            <a:r>
              <a:rPr lang="en-US" sz="1400" smtClean="0"/>
              <a:t>Phone</a:t>
            </a:r>
            <a:r>
              <a:rPr lang="en-US" sz="1400" smtClean="0"/>
              <a:t>)</a:t>
            </a:r>
          </a:p>
          <a:p>
            <a:r>
              <a:rPr lang="en-US" sz="1400" smtClean="0"/>
              <a:t>			=  76/4000  +  1826/4000 – 13/4000</a:t>
            </a:r>
          </a:p>
          <a:p>
            <a:r>
              <a:rPr lang="en-US" sz="1400" smtClean="0"/>
              <a:t>			=  .01900  +  .45650  +  -.00325  =  .47225</a:t>
            </a:r>
            <a:endParaRPr lang="en-US" sz="1400"/>
          </a:p>
        </p:txBody>
      </p:sp>
      <p:cxnSp>
        <p:nvCxnSpPr>
          <p:cNvPr id="7" name="Straight Connector 6"/>
          <p:cNvCxnSpPr/>
          <p:nvPr/>
        </p:nvCxnSpPr>
        <p:spPr bwMode="auto">
          <a:xfrm rot="5400000">
            <a:off x="4762500" y="2752116"/>
            <a:ext cx="990600" cy="1588"/>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rot="5400000">
            <a:off x="1267822" y="2751322"/>
            <a:ext cx="990600" cy="1588"/>
          </a:xfrm>
          <a:prstGeom prst="line">
            <a:avLst/>
          </a:prstGeom>
          <a:solidFill>
            <a:schemeClr val="accent1"/>
          </a:solidFill>
          <a:ln w="12700" cap="flat" cmpd="sng" algn="ctr">
            <a:solidFill>
              <a:schemeClr val="tx1"/>
            </a:solidFill>
            <a:prstDash val="solid"/>
            <a:round/>
            <a:headEnd type="none" w="med" len="med"/>
            <a:tailEnd type="none" w="med" len="med"/>
          </a:ln>
          <a:effectLst/>
        </p:spPr>
      </p:cxn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Rectangle 2"/>
          <p:cNvSpPr>
            <a:spLocks noGrp="1" noChangeArrowheads="1"/>
          </p:cNvSpPr>
          <p:nvPr>
            <p:ph type="title"/>
          </p:nvPr>
        </p:nvSpPr>
        <p:spPr>
          <a:xfrm>
            <a:off x="838200" y="990600"/>
            <a:ext cx="7543800" cy="727075"/>
          </a:xfrm>
        </p:spPr>
        <p:txBody>
          <a:bodyPr/>
          <a:lstStyle/>
          <a:p>
            <a:r>
              <a:rPr lang="en-US" sz="3600" smtClean="0"/>
              <a:t>Application of Joint Probabilities</a:t>
            </a:r>
            <a:endParaRPr lang="en-US" sz="3600"/>
          </a:p>
        </p:txBody>
      </p:sp>
      <p:graphicFrame>
        <p:nvGraphicFramePr>
          <p:cNvPr id="310276" name="Group 4"/>
          <p:cNvGraphicFramePr>
            <a:graphicFrameLocks noGrp="1"/>
          </p:cNvGraphicFramePr>
          <p:nvPr>
            <p:ph type="tbl" idx="1"/>
            <p:extLst>
              <p:ext uri="{D42A27DB-BD31-4B8C-83A1-F6EECF244321}">
                <p14:modId xmlns:p14="http://schemas.microsoft.com/office/powerpoint/2010/main" xmlns="" val="4084899162"/>
              </p:ext>
            </p:extLst>
          </p:nvPr>
        </p:nvGraphicFramePr>
        <p:xfrm>
          <a:off x="4876801" y="2895600"/>
          <a:ext cx="4038599" cy="1716527"/>
        </p:xfrm>
        <a:graphic>
          <a:graphicData uri="http://schemas.openxmlformats.org/drawingml/2006/table">
            <a:tbl>
              <a:tblPr/>
              <a:tblGrid>
                <a:gridCol w="1044465"/>
                <a:gridCol w="835573"/>
                <a:gridCol w="905203"/>
                <a:gridCol w="1253358"/>
              </a:tblGrid>
              <a:tr h="482087">
                <a:tc>
                  <a:txBody>
                    <a:bodyPr/>
                    <a:lstStyle/>
                    <a:p>
                      <a:pPr marL="0" marR="0" lvl="0" indent="0" algn="ctr" defTabSz="914400" rtl="0" eaLnBrk="1" fontAlgn="base" latinLnBrk="0" hangingPunct="1">
                        <a:lnSpc>
                          <a:spcPct val="100000"/>
                        </a:lnSpc>
                        <a:spcBef>
                          <a:spcPct val="45000"/>
                        </a:spcBef>
                        <a:spcAft>
                          <a:spcPct val="0"/>
                        </a:spcAft>
                        <a:buClr>
                          <a:schemeClr val="tx1"/>
                        </a:buClr>
                        <a:buSzPct val="70000"/>
                        <a:buFont typeface="Wingdings" pitchFamily="2" charset="2"/>
                        <a:buNone/>
                        <a:tabLst/>
                      </a:pPr>
                      <a:endParaRPr kumimoji="0" lang="en-US" sz="1200" b="1" i="0" u="none" strike="noStrike" cap="none" normalizeH="0" baseline="0" dirty="0" smtClean="0">
                        <a:ln>
                          <a:noFill/>
                        </a:ln>
                        <a:solidFill>
                          <a:schemeClr val="tx2"/>
                        </a:solidFill>
                        <a:effectLst/>
                        <a:latin typeface="Courier New" pitchFamily="49"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75000"/>
                        </a:lnSpc>
                        <a:spcBef>
                          <a:spcPct val="45000"/>
                        </a:spcBef>
                        <a:spcAft>
                          <a:spcPct val="0"/>
                        </a:spcAft>
                        <a:buClr>
                          <a:schemeClr val="tx1"/>
                        </a:buClr>
                        <a:buSzPct val="70000"/>
                        <a:buFont typeface="Wingdings" pitchFamily="2" charset="2"/>
                        <a:buNone/>
                        <a:tabLst/>
                      </a:pPr>
                      <a:r>
                        <a:rPr kumimoji="0" lang="en-US" sz="1200" b="1" i="0" u="none" strike="noStrike" cap="none" normalizeH="0" baseline="0" smtClean="0">
                          <a:ln>
                            <a:noFill/>
                          </a:ln>
                          <a:solidFill>
                            <a:schemeClr val="tx1"/>
                          </a:solidFill>
                          <a:effectLst/>
                          <a:latin typeface="Arial" charset="0"/>
                        </a:rPr>
                        <a:t>Female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75000"/>
                        </a:lnSpc>
                        <a:spcBef>
                          <a:spcPct val="45000"/>
                        </a:spcBef>
                        <a:spcAft>
                          <a:spcPct val="0"/>
                        </a:spcAft>
                        <a:buClr>
                          <a:schemeClr val="tx1"/>
                        </a:buClr>
                        <a:buSzPct val="70000"/>
                        <a:buFont typeface="Wingdings" pitchFamily="2" charset="2"/>
                        <a:buNone/>
                        <a:tabLst/>
                      </a:pPr>
                      <a:r>
                        <a:rPr kumimoji="0" lang="en-US" sz="1200" b="1" i="0" u="none" strike="noStrike" cap="none" normalizeH="0" baseline="0" smtClean="0">
                          <a:ln>
                            <a:noFill/>
                          </a:ln>
                          <a:solidFill>
                            <a:schemeClr val="tx1"/>
                          </a:solidFill>
                          <a:effectLst/>
                          <a:latin typeface="Arial" charset="0"/>
                        </a:rPr>
                        <a:t>Male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75000"/>
                        </a:lnSpc>
                        <a:spcBef>
                          <a:spcPct val="45000"/>
                        </a:spcBef>
                        <a:spcAft>
                          <a:spcPct val="0"/>
                        </a:spcAft>
                        <a:buClr>
                          <a:schemeClr val="tx1"/>
                        </a:buClr>
                        <a:buSzPct val="70000"/>
                        <a:buFont typeface="Wingdings" pitchFamily="2" charset="2"/>
                        <a:buNone/>
                        <a:tabLst/>
                      </a:pPr>
                      <a:r>
                        <a:rPr kumimoji="0" lang="en-US" sz="1200" b="1" i="0" u="none" strike="noStrike" cap="none" normalizeH="0" baseline="0" smtClean="0">
                          <a:ln>
                            <a:noFill/>
                          </a:ln>
                          <a:solidFill>
                            <a:schemeClr val="tx1"/>
                          </a:solidFill>
                          <a:effectLst/>
                          <a:latin typeface="Arial" charset="0"/>
                        </a:rPr>
                        <a:t>Total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5760">
                <a:tc>
                  <a:txBody>
                    <a:bodyPr/>
                    <a:lstStyle/>
                    <a:p>
                      <a:pPr marL="0" marR="0" lvl="0" indent="0" algn="ctr" defTabSz="914400" rtl="0" eaLnBrk="1" fontAlgn="base" latinLnBrk="0" hangingPunct="1">
                        <a:lnSpc>
                          <a:spcPct val="175000"/>
                        </a:lnSpc>
                        <a:spcBef>
                          <a:spcPct val="45000"/>
                        </a:spcBef>
                        <a:spcAft>
                          <a:spcPct val="0"/>
                        </a:spcAft>
                        <a:buClr>
                          <a:schemeClr val="tx1"/>
                        </a:buClr>
                        <a:buSzPct val="70000"/>
                        <a:buFont typeface="Wingdings" pitchFamily="2" charset="2"/>
                        <a:buNone/>
                        <a:tabLst/>
                      </a:pPr>
                      <a:r>
                        <a:rPr kumimoji="0" lang="en-US" sz="1200" b="1" i="0" u="none" strike="noStrike" cap="none" normalizeH="0" baseline="0" dirty="0" smtClean="0">
                          <a:ln>
                            <a:noFill/>
                          </a:ln>
                          <a:solidFill>
                            <a:schemeClr val="tx1"/>
                          </a:solidFill>
                          <a:effectLst/>
                          <a:latin typeface="Arial" charset="0"/>
                        </a:rPr>
                        <a:t>Uninsured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45000"/>
                        </a:spcBef>
                        <a:spcAft>
                          <a:spcPct val="0"/>
                        </a:spcAft>
                        <a:buClr>
                          <a:schemeClr val="tx1"/>
                        </a:buClr>
                        <a:buSzPct val="70000"/>
                        <a:buFont typeface="Wingdings" pitchFamily="2" charset="2"/>
                        <a:buNone/>
                        <a:tabLst/>
                      </a:pPr>
                      <a:r>
                        <a:rPr kumimoji="0" lang="en-US" sz="1200" b="1" i="0" u="none" strike="noStrike" cap="none" normalizeH="0" baseline="0" dirty="0" smtClean="0">
                          <a:ln>
                            <a:noFill/>
                          </a:ln>
                          <a:solidFill>
                            <a:srgbClr val="FF0000"/>
                          </a:solidFill>
                          <a:effectLst/>
                          <a:latin typeface="Arial" charset="0"/>
                        </a:rPr>
                        <a:t>.04186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45000"/>
                        </a:spcBef>
                        <a:spcAft>
                          <a:spcPct val="0"/>
                        </a:spcAft>
                        <a:buClr>
                          <a:schemeClr val="tx1"/>
                        </a:buClr>
                        <a:buSzPct val="70000"/>
                        <a:buFont typeface="Wingdings" pitchFamily="2" charset="2"/>
                        <a:buNone/>
                        <a:tabLst/>
                      </a:pPr>
                      <a:r>
                        <a:rPr kumimoji="0" lang="en-US" sz="1200" b="1" i="0" u="none" strike="noStrike" cap="none" normalizeH="0" baseline="0" dirty="0" smtClean="0">
                          <a:ln>
                            <a:noFill/>
                          </a:ln>
                          <a:solidFill>
                            <a:srgbClr val="FF0000"/>
                          </a:solidFill>
                          <a:effectLst/>
                          <a:latin typeface="Arial" charset="0"/>
                        </a:rPr>
                        <a:t>.07242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45000"/>
                        </a:spcBef>
                        <a:spcAft>
                          <a:spcPct val="0"/>
                        </a:spcAft>
                        <a:buClr>
                          <a:schemeClr val="tx1"/>
                        </a:buClr>
                        <a:buSzPct val="70000"/>
                        <a:buFont typeface="Wingdings" pitchFamily="2" charset="2"/>
                        <a:buNone/>
                        <a:tabLst/>
                      </a:pPr>
                      <a:r>
                        <a:rPr kumimoji="0" lang="en-US" sz="1200" b="1" i="0" u="none" strike="noStrike" cap="none" normalizeH="0" baseline="0" dirty="0" smtClean="0">
                          <a:ln>
                            <a:noFill/>
                          </a:ln>
                          <a:solidFill>
                            <a:srgbClr val="FF0000"/>
                          </a:solidFill>
                          <a:effectLst/>
                          <a:latin typeface="Arial" charset="0"/>
                        </a:rPr>
                        <a:t>.11429</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5760">
                <a:tc>
                  <a:txBody>
                    <a:bodyPr/>
                    <a:lstStyle/>
                    <a:p>
                      <a:pPr marL="0" marR="0" lvl="0" indent="0" algn="ctr" defTabSz="914400" rtl="0" eaLnBrk="1" fontAlgn="base" latinLnBrk="0" hangingPunct="1">
                        <a:lnSpc>
                          <a:spcPct val="175000"/>
                        </a:lnSpc>
                        <a:spcBef>
                          <a:spcPct val="45000"/>
                        </a:spcBef>
                        <a:spcAft>
                          <a:spcPct val="0"/>
                        </a:spcAft>
                        <a:buClr>
                          <a:schemeClr val="tx1"/>
                        </a:buClr>
                        <a:buSzPct val="70000"/>
                        <a:buFont typeface="Wingdings" pitchFamily="2" charset="2"/>
                        <a:buNone/>
                        <a:tabLst/>
                      </a:pPr>
                      <a:r>
                        <a:rPr kumimoji="0" lang="en-US" sz="1200" b="1" i="0" u="none" strike="noStrike" cap="none" normalizeH="0" baseline="0" smtClean="0">
                          <a:ln>
                            <a:noFill/>
                          </a:ln>
                          <a:solidFill>
                            <a:schemeClr val="tx1"/>
                          </a:solidFill>
                          <a:effectLst/>
                          <a:latin typeface="Arial" charset="0"/>
                        </a:rPr>
                        <a:t>Insured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45000"/>
                        </a:spcBef>
                        <a:spcAft>
                          <a:spcPct val="0"/>
                        </a:spcAft>
                        <a:buClr>
                          <a:schemeClr val="tx1"/>
                        </a:buClr>
                        <a:buSzPct val="70000"/>
                        <a:buFont typeface="Wingdings" pitchFamily="2" charset="2"/>
                        <a:buNone/>
                        <a:tabLst/>
                      </a:pPr>
                      <a:r>
                        <a:rPr kumimoji="0" lang="en-US" sz="1200" b="1" i="0" u="none" strike="noStrike" cap="none" normalizeH="0" baseline="0" dirty="0" smtClean="0">
                          <a:ln>
                            <a:noFill/>
                          </a:ln>
                          <a:solidFill>
                            <a:srgbClr val="FF0000"/>
                          </a:solidFill>
                          <a:effectLst/>
                          <a:latin typeface="Arial" charset="0"/>
                        </a:rPr>
                        <a:t>.43691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45000"/>
                        </a:spcBef>
                        <a:spcAft>
                          <a:spcPct val="0"/>
                        </a:spcAft>
                        <a:buClr>
                          <a:schemeClr val="tx1"/>
                        </a:buClr>
                        <a:buSzPct val="70000"/>
                        <a:buFont typeface="Wingdings" pitchFamily="2" charset="2"/>
                        <a:buNone/>
                        <a:tabLst/>
                      </a:pPr>
                      <a:r>
                        <a:rPr kumimoji="0" lang="en-US" sz="1200" b="1" i="0" u="none" strike="noStrike" cap="none" normalizeH="0" baseline="0" dirty="0" smtClean="0">
                          <a:ln>
                            <a:noFill/>
                          </a:ln>
                          <a:solidFill>
                            <a:srgbClr val="FF0000"/>
                          </a:solidFill>
                          <a:effectLst/>
                          <a:latin typeface="Arial" charset="0"/>
                        </a:rPr>
                        <a:t>.44880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45000"/>
                        </a:spcBef>
                        <a:spcAft>
                          <a:spcPct val="0"/>
                        </a:spcAft>
                        <a:buClr>
                          <a:schemeClr val="tx1"/>
                        </a:buClr>
                        <a:buSzPct val="70000"/>
                        <a:buFont typeface="Wingdings" pitchFamily="2" charset="2"/>
                        <a:buNone/>
                        <a:tabLst/>
                      </a:pPr>
                      <a:r>
                        <a:rPr kumimoji="0" lang="en-US" sz="1200" b="1" i="0" u="none" strike="noStrike" cap="none" normalizeH="0" baseline="0" dirty="0" smtClean="0">
                          <a:ln>
                            <a:noFill/>
                          </a:ln>
                          <a:solidFill>
                            <a:srgbClr val="FF0000"/>
                          </a:solidFill>
                          <a:effectLst/>
                          <a:latin typeface="Arial" charset="0"/>
                        </a:rPr>
                        <a:t>.88571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5760">
                <a:tc>
                  <a:txBody>
                    <a:bodyPr/>
                    <a:lstStyle/>
                    <a:p>
                      <a:pPr marL="0" marR="0" lvl="0" indent="0" algn="ctr" defTabSz="914400" rtl="0" eaLnBrk="1" fontAlgn="base" latinLnBrk="0" hangingPunct="1">
                        <a:lnSpc>
                          <a:spcPct val="175000"/>
                        </a:lnSpc>
                        <a:spcBef>
                          <a:spcPct val="45000"/>
                        </a:spcBef>
                        <a:spcAft>
                          <a:spcPct val="0"/>
                        </a:spcAft>
                        <a:buClr>
                          <a:schemeClr val="tx1"/>
                        </a:buClr>
                        <a:buSzPct val="70000"/>
                        <a:buFont typeface="Wingdings" pitchFamily="2" charset="2"/>
                        <a:buNone/>
                        <a:tabLst/>
                      </a:pPr>
                      <a:r>
                        <a:rPr kumimoji="0" lang="en-US" sz="1200" b="1" i="0" u="none" strike="noStrike" cap="none" normalizeH="0" baseline="0" dirty="0" smtClean="0">
                          <a:ln>
                            <a:noFill/>
                          </a:ln>
                          <a:solidFill>
                            <a:schemeClr val="tx1"/>
                          </a:solidFill>
                          <a:effectLst/>
                          <a:latin typeface="Arial" charset="0"/>
                        </a:rPr>
                        <a:t>Total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45000"/>
                        </a:spcBef>
                        <a:spcAft>
                          <a:spcPct val="0"/>
                        </a:spcAft>
                        <a:buClr>
                          <a:schemeClr val="tx1"/>
                        </a:buClr>
                        <a:buSzPct val="70000"/>
                        <a:buFont typeface="Wingdings" pitchFamily="2" charset="2"/>
                        <a:buNone/>
                        <a:tabLst/>
                      </a:pPr>
                      <a:r>
                        <a:rPr kumimoji="0" lang="en-US" sz="1200" b="1" i="0" u="none" strike="noStrike" cap="none" normalizeH="0" baseline="0" dirty="0" smtClean="0">
                          <a:ln>
                            <a:noFill/>
                          </a:ln>
                          <a:solidFill>
                            <a:srgbClr val="FF0000"/>
                          </a:solidFill>
                          <a:effectLst/>
                          <a:latin typeface="Arial" charset="0"/>
                        </a:rPr>
                        <a:t>.47877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45000"/>
                        </a:spcBef>
                        <a:spcAft>
                          <a:spcPct val="0"/>
                        </a:spcAft>
                        <a:buClr>
                          <a:schemeClr val="tx1"/>
                        </a:buClr>
                        <a:buSzPct val="70000"/>
                        <a:buFont typeface="Wingdings" pitchFamily="2" charset="2"/>
                        <a:buNone/>
                        <a:tabLst/>
                      </a:pPr>
                      <a:r>
                        <a:rPr kumimoji="0" lang="en-US" sz="1200" b="1" i="0" u="none" strike="noStrike" cap="none" normalizeH="0" baseline="0" dirty="0" smtClean="0">
                          <a:ln>
                            <a:noFill/>
                          </a:ln>
                          <a:solidFill>
                            <a:srgbClr val="FF0000"/>
                          </a:solidFill>
                          <a:effectLst/>
                          <a:latin typeface="Arial" charset="0"/>
                        </a:rPr>
                        <a:t>.52123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45000"/>
                        </a:spcBef>
                        <a:spcAft>
                          <a:spcPct val="0"/>
                        </a:spcAft>
                        <a:buClr>
                          <a:schemeClr val="tx1"/>
                        </a:buClr>
                        <a:buSzPct val="70000"/>
                        <a:buFont typeface="Wingdings" pitchFamily="2" charset="2"/>
                        <a:buNone/>
                        <a:tabLst/>
                      </a:pPr>
                      <a:r>
                        <a:rPr kumimoji="0" lang="en-US" sz="1200" b="1" i="0" u="none" strike="noStrike" cap="none" normalizeH="0" baseline="0" dirty="0" smtClean="0">
                          <a:ln>
                            <a:noFill/>
                          </a:ln>
                          <a:solidFill>
                            <a:srgbClr val="FF0000"/>
                          </a:solidFill>
                          <a:effectLst/>
                          <a:latin typeface="Arial" charset="0"/>
                        </a:rPr>
                        <a:t>1.00000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310303" name="Text Box 31"/>
          <p:cNvSpPr txBox="1">
            <a:spLocks noChangeArrowheads="1"/>
          </p:cNvSpPr>
          <p:nvPr/>
        </p:nvSpPr>
        <p:spPr bwMode="auto">
          <a:xfrm>
            <a:off x="304800" y="1981200"/>
            <a:ext cx="8534400" cy="646331"/>
          </a:xfrm>
          <a:prstGeom prst="rect">
            <a:avLst/>
          </a:prstGeom>
          <a:noFill/>
          <a:ln w="9525">
            <a:solidFill>
              <a:schemeClr val="tx1"/>
            </a:solidFill>
            <a:miter lim="800000"/>
            <a:headEnd/>
            <a:tailEnd/>
          </a:ln>
          <a:effectLst/>
        </p:spPr>
        <p:txBody>
          <a:bodyPr wrap="square">
            <a:spAutoFit/>
          </a:bodyPr>
          <a:lstStyle/>
          <a:p>
            <a:pPr>
              <a:spcBef>
                <a:spcPct val="50000"/>
              </a:spcBef>
            </a:pPr>
            <a:r>
              <a:rPr lang="en-US" b="1" dirty="0"/>
              <a:t>Survey of 27326 </a:t>
            </a:r>
            <a:r>
              <a:rPr lang="en-US" b="1"/>
              <a:t>German </a:t>
            </a:r>
            <a:r>
              <a:rPr lang="en-US" b="1" smtClean="0"/>
              <a:t>Individuals. * </a:t>
            </a:r>
            <a:r>
              <a:rPr lang="en-US" b="1" dirty="0" smtClean="0"/>
              <a:t>Frequency </a:t>
            </a:r>
            <a:r>
              <a:rPr lang="en-US" b="1" dirty="0"/>
              <a:t>in black, </a:t>
            </a:r>
            <a:r>
              <a:rPr lang="en-US" b="1" dirty="0">
                <a:solidFill>
                  <a:srgbClr val="FF0000"/>
                </a:solidFill>
              </a:rPr>
              <a:t>sample proportion in </a:t>
            </a:r>
            <a:r>
              <a:rPr lang="en-US" b="1" dirty="0" smtClean="0">
                <a:solidFill>
                  <a:srgbClr val="FF0000"/>
                </a:solidFill>
              </a:rPr>
              <a:t>red</a:t>
            </a:r>
            <a:r>
              <a:rPr lang="en-US" b="1" dirty="0" smtClean="0"/>
              <a:t>.  </a:t>
            </a:r>
            <a:r>
              <a:rPr lang="en-US" dirty="0" smtClean="0"/>
              <a:t>E.g</a:t>
            </a:r>
            <a:r>
              <a:rPr lang="en-US" dirty="0"/>
              <a:t>.,</a:t>
            </a:r>
            <a:r>
              <a:rPr lang="en-US" dirty="0">
                <a:solidFill>
                  <a:schemeClr val="tx2"/>
                </a:solidFill>
              </a:rPr>
              <a:t> </a:t>
            </a:r>
            <a:r>
              <a:rPr lang="en-US" dirty="0">
                <a:solidFill>
                  <a:srgbClr val="FF0000"/>
                </a:solidFill>
              </a:rPr>
              <a:t>.</a:t>
            </a:r>
            <a:r>
              <a:rPr lang="en-US" dirty="0" smtClean="0">
                <a:solidFill>
                  <a:srgbClr val="FF0000"/>
                </a:solidFill>
              </a:rPr>
              <a:t>04186 </a:t>
            </a:r>
            <a:r>
              <a:rPr lang="en-US" dirty="0" smtClean="0"/>
              <a:t>= 1144/27326</a:t>
            </a:r>
            <a:r>
              <a:rPr lang="en-US" dirty="0">
                <a:solidFill>
                  <a:schemeClr val="tx2"/>
                </a:solidFill>
              </a:rPr>
              <a:t>,  </a:t>
            </a:r>
            <a:r>
              <a:rPr lang="en-US" dirty="0">
                <a:solidFill>
                  <a:srgbClr val="FF0000"/>
                </a:solidFill>
              </a:rPr>
              <a:t>.</a:t>
            </a:r>
            <a:r>
              <a:rPr lang="en-US" dirty="0" smtClean="0">
                <a:solidFill>
                  <a:srgbClr val="FF0000"/>
                </a:solidFill>
              </a:rPr>
              <a:t>52123 </a:t>
            </a:r>
            <a:r>
              <a:rPr lang="en-US" dirty="0" smtClean="0"/>
              <a:t>= 14243/27326 </a:t>
            </a:r>
            <a:endParaRPr lang="en-US" dirty="0"/>
          </a:p>
        </p:txBody>
      </p:sp>
      <p:graphicFrame>
        <p:nvGraphicFramePr>
          <p:cNvPr id="33" name="Group 4"/>
          <p:cNvGraphicFramePr>
            <a:graphicFrameLocks/>
          </p:cNvGraphicFramePr>
          <p:nvPr>
            <p:extLst>
              <p:ext uri="{D42A27DB-BD31-4B8C-83A1-F6EECF244321}">
                <p14:modId xmlns:p14="http://schemas.microsoft.com/office/powerpoint/2010/main" xmlns="" val="3267397317"/>
              </p:ext>
            </p:extLst>
          </p:nvPr>
        </p:nvGraphicFramePr>
        <p:xfrm>
          <a:off x="304800" y="2895600"/>
          <a:ext cx="4267201" cy="1716527"/>
        </p:xfrm>
        <a:graphic>
          <a:graphicData uri="http://schemas.openxmlformats.org/drawingml/2006/table">
            <a:tbl>
              <a:tblPr/>
              <a:tblGrid>
                <a:gridCol w="1103586"/>
                <a:gridCol w="882869"/>
                <a:gridCol w="956442"/>
                <a:gridCol w="1324304"/>
              </a:tblGrid>
              <a:tr h="482087">
                <a:tc>
                  <a:txBody>
                    <a:bodyPr/>
                    <a:lstStyle/>
                    <a:p>
                      <a:pPr marL="0" marR="0" lvl="0" indent="0" algn="ctr" defTabSz="914400" rtl="0" eaLnBrk="1" fontAlgn="base" latinLnBrk="0" hangingPunct="1">
                        <a:lnSpc>
                          <a:spcPct val="100000"/>
                        </a:lnSpc>
                        <a:spcBef>
                          <a:spcPct val="45000"/>
                        </a:spcBef>
                        <a:spcAft>
                          <a:spcPct val="0"/>
                        </a:spcAft>
                        <a:buClr>
                          <a:schemeClr val="tx1"/>
                        </a:buClr>
                        <a:buSzPct val="70000"/>
                        <a:buFont typeface="Wingdings" pitchFamily="2" charset="2"/>
                        <a:buNone/>
                        <a:tabLst/>
                      </a:pPr>
                      <a:endParaRPr kumimoji="0" lang="en-US" sz="1200" b="1" i="0" u="none" strike="noStrike" cap="none" normalizeH="0" baseline="0" dirty="0" smtClean="0">
                        <a:ln>
                          <a:noFill/>
                        </a:ln>
                        <a:solidFill>
                          <a:schemeClr val="tx2"/>
                        </a:solidFill>
                        <a:effectLst/>
                        <a:latin typeface="Courier New" pitchFamily="49"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75000"/>
                        </a:lnSpc>
                        <a:spcBef>
                          <a:spcPct val="45000"/>
                        </a:spcBef>
                        <a:spcAft>
                          <a:spcPct val="0"/>
                        </a:spcAft>
                        <a:buClr>
                          <a:schemeClr val="tx1"/>
                        </a:buClr>
                        <a:buSzPct val="70000"/>
                        <a:buFont typeface="Wingdings" pitchFamily="2" charset="2"/>
                        <a:buNone/>
                        <a:tabLst/>
                      </a:pPr>
                      <a:r>
                        <a:rPr kumimoji="0" lang="en-US" sz="1200" b="1" i="0" u="none" strike="noStrike" cap="none" normalizeH="0" baseline="0" dirty="0" smtClean="0">
                          <a:ln>
                            <a:noFill/>
                          </a:ln>
                          <a:solidFill>
                            <a:schemeClr val="tx1"/>
                          </a:solidFill>
                          <a:effectLst/>
                          <a:latin typeface="Arial" charset="0"/>
                        </a:rPr>
                        <a:t>Female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75000"/>
                        </a:lnSpc>
                        <a:spcBef>
                          <a:spcPct val="45000"/>
                        </a:spcBef>
                        <a:spcAft>
                          <a:spcPct val="0"/>
                        </a:spcAft>
                        <a:buClr>
                          <a:schemeClr val="tx1"/>
                        </a:buClr>
                        <a:buSzPct val="70000"/>
                        <a:buFont typeface="Wingdings" pitchFamily="2" charset="2"/>
                        <a:buNone/>
                        <a:tabLst/>
                      </a:pPr>
                      <a:r>
                        <a:rPr kumimoji="0" lang="en-US" sz="1200" b="1" i="0" u="none" strike="noStrike" cap="none" normalizeH="0" baseline="0" smtClean="0">
                          <a:ln>
                            <a:noFill/>
                          </a:ln>
                          <a:solidFill>
                            <a:schemeClr val="tx1"/>
                          </a:solidFill>
                          <a:effectLst/>
                          <a:latin typeface="Arial" charset="0"/>
                        </a:rPr>
                        <a:t>Male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75000"/>
                        </a:lnSpc>
                        <a:spcBef>
                          <a:spcPct val="45000"/>
                        </a:spcBef>
                        <a:spcAft>
                          <a:spcPct val="0"/>
                        </a:spcAft>
                        <a:buClr>
                          <a:schemeClr val="tx1"/>
                        </a:buClr>
                        <a:buSzPct val="70000"/>
                        <a:buFont typeface="Wingdings" pitchFamily="2" charset="2"/>
                        <a:buNone/>
                        <a:tabLst/>
                      </a:pPr>
                      <a:r>
                        <a:rPr kumimoji="0" lang="en-US" sz="1200" b="1" i="0" u="none" strike="noStrike" cap="none" normalizeH="0" baseline="0" smtClean="0">
                          <a:ln>
                            <a:noFill/>
                          </a:ln>
                          <a:solidFill>
                            <a:schemeClr val="tx1"/>
                          </a:solidFill>
                          <a:effectLst/>
                          <a:latin typeface="Arial" charset="0"/>
                        </a:rPr>
                        <a:t>Total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5760">
                <a:tc>
                  <a:txBody>
                    <a:bodyPr/>
                    <a:lstStyle/>
                    <a:p>
                      <a:pPr marL="0" marR="0" lvl="0" indent="0" algn="ctr" defTabSz="914400" rtl="0" eaLnBrk="1" fontAlgn="base" latinLnBrk="0" hangingPunct="1">
                        <a:lnSpc>
                          <a:spcPct val="175000"/>
                        </a:lnSpc>
                        <a:spcBef>
                          <a:spcPct val="45000"/>
                        </a:spcBef>
                        <a:spcAft>
                          <a:spcPct val="0"/>
                        </a:spcAft>
                        <a:buClr>
                          <a:schemeClr val="tx1"/>
                        </a:buClr>
                        <a:buSzPct val="70000"/>
                        <a:buFont typeface="Wingdings" pitchFamily="2" charset="2"/>
                        <a:buNone/>
                        <a:tabLst/>
                      </a:pPr>
                      <a:r>
                        <a:rPr kumimoji="0" lang="en-US" sz="1200" b="1" i="0" u="none" strike="noStrike" cap="none" normalizeH="0" baseline="0" smtClean="0">
                          <a:ln>
                            <a:noFill/>
                          </a:ln>
                          <a:solidFill>
                            <a:schemeClr val="tx1"/>
                          </a:solidFill>
                          <a:effectLst/>
                          <a:latin typeface="Arial" charset="0"/>
                        </a:rPr>
                        <a:t>Uninsured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45000"/>
                        </a:spcBef>
                        <a:spcAft>
                          <a:spcPct val="0"/>
                        </a:spcAft>
                        <a:buClr>
                          <a:schemeClr val="tx1"/>
                        </a:buClr>
                        <a:buSzPct val="70000"/>
                        <a:buFont typeface="Wingdings" pitchFamily="2" charset="2"/>
                        <a:buNone/>
                        <a:tabLst/>
                      </a:pPr>
                      <a:r>
                        <a:rPr kumimoji="0" lang="en-US" sz="1200" b="1" i="0" u="none" strike="noStrike" cap="none" normalizeH="0" baseline="0" dirty="0" smtClean="0">
                          <a:ln>
                            <a:noFill/>
                          </a:ln>
                          <a:solidFill>
                            <a:schemeClr val="tx1"/>
                          </a:solidFill>
                          <a:effectLst/>
                          <a:latin typeface="Arial" charset="0"/>
                        </a:rPr>
                        <a:t>1144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45000"/>
                        </a:spcBef>
                        <a:spcAft>
                          <a:spcPct val="0"/>
                        </a:spcAft>
                        <a:buClr>
                          <a:schemeClr val="tx1"/>
                        </a:buClr>
                        <a:buSzPct val="70000"/>
                        <a:buFont typeface="Wingdings" pitchFamily="2" charset="2"/>
                        <a:buNone/>
                        <a:tabLst/>
                      </a:pPr>
                      <a:r>
                        <a:rPr kumimoji="0" lang="en-US" sz="1200" b="1" i="0" u="none" strike="noStrike" cap="none" normalizeH="0" baseline="0" dirty="0" smtClean="0">
                          <a:ln>
                            <a:noFill/>
                          </a:ln>
                          <a:solidFill>
                            <a:schemeClr val="tx1"/>
                          </a:solidFill>
                          <a:effectLst/>
                          <a:latin typeface="Arial" charset="0"/>
                        </a:rPr>
                        <a:t>1979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45000"/>
                        </a:spcBef>
                        <a:spcAft>
                          <a:spcPct val="0"/>
                        </a:spcAft>
                        <a:buClr>
                          <a:schemeClr val="tx1"/>
                        </a:buClr>
                        <a:buSzPct val="70000"/>
                        <a:buFont typeface="Wingdings" pitchFamily="2" charset="2"/>
                        <a:buNone/>
                        <a:tabLst/>
                      </a:pPr>
                      <a:r>
                        <a:rPr kumimoji="0" lang="en-US" sz="1200" b="1" i="0" u="none" strike="noStrike" cap="none" normalizeH="0" baseline="0" dirty="0" smtClean="0">
                          <a:ln>
                            <a:noFill/>
                          </a:ln>
                          <a:solidFill>
                            <a:schemeClr val="tx1"/>
                          </a:solidFill>
                          <a:effectLst/>
                          <a:latin typeface="Arial" charset="0"/>
                        </a:rPr>
                        <a:t>3123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5760">
                <a:tc>
                  <a:txBody>
                    <a:bodyPr/>
                    <a:lstStyle/>
                    <a:p>
                      <a:pPr marL="0" marR="0" lvl="0" indent="0" algn="ctr" defTabSz="914400" rtl="0" eaLnBrk="1" fontAlgn="base" latinLnBrk="0" hangingPunct="1">
                        <a:lnSpc>
                          <a:spcPct val="175000"/>
                        </a:lnSpc>
                        <a:spcBef>
                          <a:spcPct val="45000"/>
                        </a:spcBef>
                        <a:spcAft>
                          <a:spcPct val="0"/>
                        </a:spcAft>
                        <a:buClr>
                          <a:schemeClr val="tx1"/>
                        </a:buClr>
                        <a:buSzPct val="70000"/>
                        <a:buFont typeface="Wingdings" pitchFamily="2" charset="2"/>
                        <a:buNone/>
                        <a:tabLst/>
                      </a:pPr>
                      <a:r>
                        <a:rPr kumimoji="0" lang="en-US" sz="1200" b="1" i="0" u="none" strike="noStrike" cap="none" normalizeH="0" baseline="0" smtClean="0">
                          <a:ln>
                            <a:noFill/>
                          </a:ln>
                          <a:solidFill>
                            <a:schemeClr val="tx1"/>
                          </a:solidFill>
                          <a:effectLst/>
                          <a:latin typeface="Arial" charset="0"/>
                        </a:rPr>
                        <a:t>Insured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45000"/>
                        </a:spcBef>
                        <a:spcAft>
                          <a:spcPct val="0"/>
                        </a:spcAft>
                        <a:buClr>
                          <a:schemeClr val="tx1"/>
                        </a:buClr>
                        <a:buSzPct val="70000"/>
                        <a:buFont typeface="Wingdings" pitchFamily="2" charset="2"/>
                        <a:buNone/>
                        <a:tabLst/>
                      </a:pPr>
                      <a:r>
                        <a:rPr kumimoji="0" lang="en-US" sz="1200" b="1" i="0" u="none" strike="noStrike" cap="none" normalizeH="0" baseline="0" dirty="0" smtClean="0">
                          <a:ln>
                            <a:noFill/>
                          </a:ln>
                          <a:solidFill>
                            <a:schemeClr val="tx1"/>
                          </a:solidFill>
                          <a:effectLst/>
                          <a:latin typeface="Arial" charset="0"/>
                        </a:rPr>
                        <a:t>11939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45000"/>
                        </a:spcBef>
                        <a:spcAft>
                          <a:spcPct val="0"/>
                        </a:spcAft>
                        <a:buClr>
                          <a:schemeClr val="tx1"/>
                        </a:buClr>
                        <a:buSzPct val="70000"/>
                        <a:buFont typeface="Wingdings" pitchFamily="2" charset="2"/>
                        <a:buNone/>
                        <a:tabLst/>
                      </a:pPr>
                      <a:r>
                        <a:rPr kumimoji="0" lang="en-US" sz="1200" b="1" i="0" u="none" strike="noStrike" cap="none" normalizeH="0" baseline="0" dirty="0" smtClean="0">
                          <a:ln>
                            <a:noFill/>
                          </a:ln>
                          <a:solidFill>
                            <a:schemeClr val="tx1"/>
                          </a:solidFill>
                          <a:effectLst/>
                          <a:latin typeface="Arial" charset="0"/>
                        </a:rPr>
                        <a:t>12264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45000"/>
                        </a:spcBef>
                        <a:spcAft>
                          <a:spcPct val="0"/>
                        </a:spcAft>
                        <a:buClr>
                          <a:schemeClr val="tx1"/>
                        </a:buClr>
                        <a:buSzPct val="70000"/>
                        <a:buFont typeface="Wingdings" pitchFamily="2" charset="2"/>
                        <a:buNone/>
                        <a:tabLst/>
                      </a:pPr>
                      <a:r>
                        <a:rPr kumimoji="0" lang="en-US" sz="1200" b="1" i="0" u="none" strike="noStrike" cap="none" normalizeH="0" baseline="0" dirty="0" smtClean="0">
                          <a:ln>
                            <a:noFill/>
                          </a:ln>
                          <a:solidFill>
                            <a:schemeClr val="tx1"/>
                          </a:solidFill>
                          <a:effectLst/>
                          <a:latin typeface="Arial" charset="0"/>
                        </a:rPr>
                        <a:t>24203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5760">
                <a:tc>
                  <a:txBody>
                    <a:bodyPr/>
                    <a:lstStyle/>
                    <a:p>
                      <a:pPr marL="0" marR="0" lvl="0" indent="0" algn="ctr" defTabSz="914400" rtl="0" eaLnBrk="1" fontAlgn="base" latinLnBrk="0" hangingPunct="1">
                        <a:lnSpc>
                          <a:spcPct val="175000"/>
                        </a:lnSpc>
                        <a:spcBef>
                          <a:spcPct val="45000"/>
                        </a:spcBef>
                        <a:spcAft>
                          <a:spcPct val="0"/>
                        </a:spcAft>
                        <a:buClr>
                          <a:schemeClr val="tx1"/>
                        </a:buClr>
                        <a:buSzPct val="70000"/>
                        <a:buFont typeface="Wingdings" pitchFamily="2" charset="2"/>
                        <a:buNone/>
                        <a:tabLst/>
                      </a:pPr>
                      <a:r>
                        <a:rPr kumimoji="0" lang="en-US" sz="1200" b="1" i="0" u="none" strike="noStrike" cap="none" normalizeH="0" baseline="0" smtClean="0">
                          <a:ln>
                            <a:noFill/>
                          </a:ln>
                          <a:solidFill>
                            <a:schemeClr val="tx1"/>
                          </a:solidFill>
                          <a:effectLst/>
                          <a:latin typeface="Arial" charset="0"/>
                        </a:rPr>
                        <a:t>Total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45000"/>
                        </a:spcBef>
                        <a:spcAft>
                          <a:spcPct val="0"/>
                        </a:spcAft>
                        <a:buClr>
                          <a:schemeClr val="tx1"/>
                        </a:buClr>
                        <a:buSzPct val="70000"/>
                        <a:buFont typeface="Wingdings" pitchFamily="2" charset="2"/>
                        <a:buNone/>
                        <a:tabLst/>
                      </a:pPr>
                      <a:r>
                        <a:rPr kumimoji="0" lang="en-US" sz="1200" b="1" i="0" u="none" strike="noStrike" cap="none" normalizeH="0" baseline="0" dirty="0" smtClean="0">
                          <a:ln>
                            <a:noFill/>
                          </a:ln>
                          <a:solidFill>
                            <a:schemeClr val="tx1"/>
                          </a:solidFill>
                          <a:effectLst/>
                          <a:latin typeface="Arial" charset="0"/>
                        </a:rPr>
                        <a:t>13083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45000"/>
                        </a:spcBef>
                        <a:spcAft>
                          <a:spcPct val="0"/>
                        </a:spcAft>
                        <a:buClr>
                          <a:schemeClr val="tx1"/>
                        </a:buClr>
                        <a:buSzPct val="70000"/>
                        <a:buFont typeface="Wingdings" pitchFamily="2" charset="2"/>
                        <a:buNone/>
                        <a:tabLst/>
                      </a:pPr>
                      <a:r>
                        <a:rPr kumimoji="0" lang="en-US" sz="1200" b="1" i="0" u="none" strike="noStrike" cap="none" normalizeH="0" baseline="0" dirty="0" smtClean="0">
                          <a:ln>
                            <a:noFill/>
                          </a:ln>
                          <a:solidFill>
                            <a:schemeClr val="tx1"/>
                          </a:solidFill>
                          <a:effectLst/>
                          <a:latin typeface="Arial" charset="0"/>
                        </a:rPr>
                        <a:t>14243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45000"/>
                        </a:spcBef>
                        <a:spcAft>
                          <a:spcPct val="0"/>
                        </a:spcAft>
                        <a:buClr>
                          <a:schemeClr val="tx1"/>
                        </a:buClr>
                        <a:buSzPct val="70000"/>
                        <a:buFont typeface="Wingdings" pitchFamily="2" charset="2"/>
                        <a:buNone/>
                        <a:tabLst/>
                      </a:pPr>
                      <a:r>
                        <a:rPr kumimoji="0" lang="en-US" sz="1200" b="1" i="0" u="none" strike="noStrike" cap="none" normalizeH="0" baseline="0" dirty="0" smtClean="0">
                          <a:ln>
                            <a:noFill/>
                          </a:ln>
                          <a:solidFill>
                            <a:schemeClr val="tx1"/>
                          </a:solidFill>
                          <a:effectLst/>
                          <a:latin typeface="Arial" charset="0"/>
                        </a:rPr>
                        <a:t>27326</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6" name="TextBox 5"/>
          <p:cNvSpPr txBox="1"/>
          <p:nvPr/>
        </p:nvSpPr>
        <p:spPr>
          <a:xfrm>
            <a:off x="381000" y="5410200"/>
            <a:ext cx="8382000" cy="461665"/>
          </a:xfrm>
          <a:prstGeom prst="rect">
            <a:avLst/>
          </a:prstGeom>
          <a:noFill/>
        </p:spPr>
        <p:txBody>
          <a:bodyPr wrap="square" rtlCol="0">
            <a:spAutoFit/>
          </a:bodyPr>
          <a:lstStyle/>
          <a:p>
            <a:r>
              <a:rPr lang="en-US" sz="1200" b="1" smtClean="0"/>
              <a:t>* In the German system, ‘uninsured’ as above means does not purchase the ‘public’ insurance.  Everyone has </a:t>
            </a:r>
            <a:br>
              <a:rPr lang="en-US" sz="1200" b="1" smtClean="0"/>
            </a:br>
            <a:r>
              <a:rPr lang="en-US" sz="1200" b="1" smtClean="0"/>
              <a:t>  health insurance.  Individuals may choose to buy a ‘private’ insurance policy instead of the public insurance.</a:t>
            </a:r>
            <a:endParaRPr lang="en-US" sz="1200" b="1"/>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8" name="Rectangle 4"/>
          <p:cNvSpPr>
            <a:spLocks noGrp="1" noChangeArrowheads="1"/>
          </p:cNvSpPr>
          <p:nvPr>
            <p:ph type="title"/>
          </p:nvPr>
        </p:nvSpPr>
        <p:spPr>
          <a:xfrm>
            <a:off x="762000" y="381000"/>
            <a:ext cx="7391400" cy="1527175"/>
          </a:xfrm>
        </p:spPr>
        <p:txBody>
          <a:bodyPr/>
          <a:lstStyle/>
          <a:p>
            <a:r>
              <a:rPr lang="en-US" sz="2800"/>
              <a:t>The Addition Rule  - Application</a:t>
            </a:r>
          </a:p>
        </p:txBody>
      </p:sp>
      <p:graphicFrame>
        <p:nvGraphicFramePr>
          <p:cNvPr id="41" name="Group 4"/>
          <p:cNvGraphicFramePr>
            <a:graphicFrameLocks noGrp="1"/>
          </p:cNvGraphicFramePr>
          <p:nvPr>
            <p:ph type="tbl" idx="1"/>
            <p:extLst>
              <p:ext uri="{D42A27DB-BD31-4B8C-83A1-F6EECF244321}">
                <p14:modId xmlns:p14="http://schemas.microsoft.com/office/powerpoint/2010/main" xmlns="" val="2518499822"/>
              </p:ext>
            </p:extLst>
          </p:nvPr>
        </p:nvGraphicFramePr>
        <p:xfrm>
          <a:off x="2133600" y="2209800"/>
          <a:ext cx="4495800" cy="2362199"/>
        </p:xfrm>
        <a:graphic>
          <a:graphicData uri="http://schemas.openxmlformats.org/drawingml/2006/table">
            <a:tbl>
              <a:tblPr/>
              <a:tblGrid>
                <a:gridCol w="1162707"/>
                <a:gridCol w="930166"/>
                <a:gridCol w="1007679"/>
                <a:gridCol w="1395248"/>
              </a:tblGrid>
              <a:tr h="553508">
                <a:tc>
                  <a:txBody>
                    <a:bodyPr/>
                    <a:lstStyle/>
                    <a:p>
                      <a:pPr marL="0" marR="0" lvl="0" indent="0" algn="ctr" defTabSz="914400" rtl="0" eaLnBrk="1" fontAlgn="base" latinLnBrk="0" hangingPunct="1">
                        <a:lnSpc>
                          <a:spcPct val="100000"/>
                        </a:lnSpc>
                        <a:spcBef>
                          <a:spcPct val="45000"/>
                        </a:spcBef>
                        <a:spcAft>
                          <a:spcPct val="0"/>
                        </a:spcAft>
                        <a:buClr>
                          <a:schemeClr val="tx1"/>
                        </a:buClr>
                        <a:buSzPct val="70000"/>
                        <a:buFont typeface="Wingdings" pitchFamily="2" charset="2"/>
                        <a:buNone/>
                        <a:tabLst/>
                      </a:pPr>
                      <a:endParaRPr kumimoji="0" lang="en-US" sz="1200" b="1" i="0" u="none" strike="noStrike" cap="none" normalizeH="0" baseline="0" dirty="0" smtClean="0">
                        <a:ln>
                          <a:noFill/>
                        </a:ln>
                        <a:solidFill>
                          <a:schemeClr val="tx2"/>
                        </a:solidFill>
                        <a:effectLst/>
                        <a:latin typeface="Courier New" pitchFamily="49"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75000"/>
                        </a:lnSpc>
                        <a:spcBef>
                          <a:spcPct val="45000"/>
                        </a:spcBef>
                        <a:spcAft>
                          <a:spcPct val="0"/>
                        </a:spcAft>
                        <a:buClr>
                          <a:schemeClr val="tx1"/>
                        </a:buClr>
                        <a:buSzPct val="70000"/>
                        <a:buFont typeface="Wingdings" pitchFamily="2" charset="2"/>
                        <a:buNone/>
                        <a:tabLst/>
                      </a:pPr>
                      <a:r>
                        <a:rPr kumimoji="0" lang="en-US" sz="1200" b="1" i="0" u="none" strike="noStrike" cap="none" normalizeH="0" baseline="0" smtClean="0">
                          <a:ln>
                            <a:noFill/>
                          </a:ln>
                          <a:solidFill>
                            <a:schemeClr val="tx1"/>
                          </a:solidFill>
                          <a:effectLst/>
                          <a:latin typeface="Arial" charset="0"/>
                        </a:rPr>
                        <a:t>Female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75000"/>
                        </a:lnSpc>
                        <a:spcBef>
                          <a:spcPct val="45000"/>
                        </a:spcBef>
                        <a:spcAft>
                          <a:spcPct val="0"/>
                        </a:spcAft>
                        <a:buClr>
                          <a:schemeClr val="tx1"/>
                        </a:buClr>
                        <a:buSzPct val="70000"/>
                        <a:buFont typeface="Wingdings" pitchFamily="2" charset="2"/>
                        <a:buNone/>
                        <a:tabLst/>
                      </a:pPr>
                      <a:r>
                        <a:rPr kumimoji="0" lang="en-US" sz="1200" b="1" i="0" u="none" strike="noStrike" cap="none" normalizeH="0" baseline="0" smtClean="0">
                          <a:ln>
                            <a:noFill/>
                          </a:ln>
                          <a:solidFill>
                            <a:schemeClr val="tx1"/>
                          </a:solidFill>
                          <a:effectLst/>
                          <a:latin typeface="Arial" charset="0"/>
                        </a:rPr>
                        <a:t>Male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75000"/>
                        </a:lnSpc>
                        <a:spcBef>
                          <a:spcPct val="45000"/>
                        </a:spcBef>
                        <a:spcAft>
                          <a:spcPct val="0"/>
                        </a:spcAft>
                        <a:buClr>
                          <a:schemeClr val="tx1"/>
                        </a:buClr>
                        <a:buSzPct val="70000"/>
                        <a:buFont typeface="Wingdings" pitchFamily="2" charset="2"/>
                        <a:buNone/>
                        <a:tabLst/>
                      </a:pPr>
                      <a:r>
                        <a:rPr kumimoji="0" lang="en-US" sz="1200" b="1" i="0" u="none" strike="noStrike" cap="none" normalizeH="0" baseline="0" smtClean="0">
                          <a:ln>
                            <a:noFill/>
                          </a:ln>
                          <a:solidFill>
                            <a:schemeClr val="tx1"/>
                          </a:solidFill>
                          <a:effectLst/>
                          <a:latin typeface="Arial" charset="0"/>
                        </a:rPr>
                        <a:t>Total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02897">
                <a:tc>
                  <a:txBody>
                    <a:bodyPr/>
                    <a:lstStyle/>
                    <a:p>
                      <a:pPr marL="0" marR="0" lvl="0" indent="0" algn="ctr" defTabSz="914400" rtl="0" eaLnBrk="1" fontAlgn="base" latinLnBrk="0" hangingPunct="1">
                        <a:lnSpc>
                          <a:spcPct val="175000"/>
                        </a:lnSpc>
                        <a:spcBef>
                          <a:spcPct val="45000"/>
                        </a:spcBef>
                        <a:spcAft>
                          <a:spcPct val="0"/>
                        </a:spcAft>
                        <a:buClr>
                          <a:schemeClr val="tx1"/>
                        </a:buClr>
                        <a:buSzPct val="70000"/>
                        <a:buFont typeface="Wingdings" pitchFamily="2" charset="2"/>
                        <a:buNone/>
                        <a:tabLst/>
                      </a:pPr>
                      <a:r>
                        <a:rPr kumimoji="0" lang="en-US" sz="1200" b="1" i="0" u="none" strike="noStrike" cap="none" normalizeH="0" baseline="0" dirty="0" smtClean="0">
                          <a:ln>
                            <a:noFill/>
                          </a:ln>
                          <a:solidFill>
                            <a:schemeClr val="tx1"/>
                          </a:solidFill>
                          <a:effectLst/>
                          <a:latin typeface="Arial" charset="0"/>
                        </a:rPr>
                        <a:t>Uninsured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45000"/>
                        </a:spcBef>
                        <a:spcAft>
                          <a:spcPct val="0"/>
                        </a:spcAft>
                        <a:buClr>
                          <a:schemeClr val="tx1"/>
                        </a:buClr>
                        <a:buSzPct val="70000"/>
                        <a:buFont typeface="Wingdings" pitchFamily="2" charset="2"/>
                        <a:buNone/>
                        <a:tabLst/>
                      </a:pPr>
                      <a:r>
                        <a:rPr kumimoji="0" lang="en-US" sz="1200" b="1" i="0" u="none" strike="noStrike" cap="none" normalizeH="0" baseline="0" dirty="0" smtClean="0">
                          <a:ln>
                            <a:noFill/>
                          </a:ln>
                          <a:solidFill>
                            <a:srgbClr val="FF0000"/>
                          </a:solidFill>
                          <a:effectLst/>
                          <a:latin typeface="Arial" charset="0"/>
                        </a:rPr>
                        <a:t>.04186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45000"/>
                        </a:spcBef>
                        <a:spcAft>
                          <a:spcPct val="0"/>
                        </a:spcAft>
                        <a:buClr>
                          <a:schemeClr val="tx1"/>
                        </a:buClr>
                        <a:buSzPct val="70000"/>
                        <a:buFont typeface="Wingdings" pitchFamily="2" charset="2"/>
                        <a:buNone/>
                        <a:tabLst/>
                      </a:pPr>
                      <a:r>
                        <a:rPr kumimoji="0" lang="en-US" sz="1200" b="1" i="0" u="none" strike="noStrike" cap="none" normalizeH="0" baseline="0" dirty="0" smtClean="0">
                          <a:ln>
                            <a:noFill/>
                          </a:ln>
                          <a:solidFill>
                            <a:srgbClr val="FF0000"/>
                          </a:solidFill>
                          <a:effectLst/>
                          <a:latin typeface="Arial" charset="0"/>
                        </a:rPr>
                        <a:t>.07242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45000"/>
                        </a:spcBef>
                        <a:spcAft>
                          <a:spcPct val="0"/>
                        </a:spcAft>
                        <a:buClr>
                          <a:schemeClr val="tx1"/>
                        </a:buClr>
                        <a:buSzPct val="70000"/>
                        <a:buFont typeface="Wingdings" pitchFamily="2" charset="2"/>
                        <a:buNone/>
                        <a:tabLst/>
                      </a:pPr>
                      <a:r>
                        <a:rPr kumimoji="0" lang="en-US" sz="1200" b="1" i="0" u="none" strike="noStrike" cap="none" normalizeH="0" baseline="0" dirty="0" smtClean="0">
                          <a:ln>
                            <a:noFill/>
                          </a:ln>
                          <a:solidFill>
                            <a:srgbClr val="FF0000"/>
                          </a:solidFill>
                          <a:effectLst/>
                          <a:latin typeface="Arial" charset="0"/>
                        </a:rPr>
                        <a:t>.11429</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02897">
                <a:tc>
                  <a:txBody>
                    <a:bodyPr/>
                    <a:lstStyle/>
                    <a:p>
                      <a:pPr marL="0" marR="0" lvl="0" indent="0" algn="ctr" defTabSz="914400" rtl="0" eaLnBrk="1" fontAlgn="base" latinLnBrk="0" hangingPunct="1">
                        <a:lnSpc>
                          <a:spcPct val="175000"/>
                        </a:lnSpc>
                        <a:spcBef>
                          <a:spcPct val="45000"/>
                        </a:spcBef>
                        <a:spcAft>
                          <a:spcPct val="0"/>
                        </a:spcAft>
                        <a:buClr>
                          <a:schemeClr val="tx1"/>
                        </a:buClr>
                        <a:buSzPct val="70000"/>
                        <a:buFont typeface="Wingdings" pitchFamily="2" charset="2"/>
                        <a:buNone/>
                        <a:tabLst/>
                      </a:pPr>
                      <a:r>
                        <a:rPr kumimoji="0" lang="en-US" sz="1200" b="1" i="0" u="none" strike="noStrike" cap="none" normalizeH="0" baseline="0" smtClean="0">
                          <a:ln>
                            <a:noFill/>
                          </a:ln>
                          <a:solidFill>
                            <a:schemeClr val="tx1"/>
                          </a:solidFill>
                          <a:effectLst/>
                          <a:latin typeface="Arial" charset="0"/>
                        </a:rPr>
                        <a:t>Insured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45000"/>
                        </a:spcBef>
                        <a:spcAft>
                          <a:spcPct val="0"/>
                        </a:spcAft>
                        <a:buClr>
                          <a:schemeClr val="tx1"/>
                        </a:buClr>
                        <a:buSzPct val="70000"/>
                        <a:buFont typeface="Wingdings" pitchFamily="2" charset="2"/>
                        <a:buNone/>
                        <a:tabLst/>
                      </a:pPr>
                      <a:r>
                        <a:rPr kumimoji="0" lang="en-US" sz="1200" b="1" i="0" u="none" strike="noStrike" cap="none" normalizeH="0" baseline="0" dirty="0" smtClean="0">
                          <a:ln>
                            <a:noFill/>
                          </a:ln>
                          <a:solidFill>
                            <a:srgbClr val="FF0000"/>
                          </a:solidFill>
                          <a:effectLst/>
                          <a:latin typeface="Arial" charset="0"/>
                        </a:rPr>
                        <a:t>.43691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45000"/>
                        </a:spcBef>
                        <a:spcAft>
                          <a:spcPct val="0"/>
                        </a:spcAft>
                        <a:buClr>
                          <a:schemeClr val="tx1"/>
                        </a:buClr>
                        <a:buSzPct val="70000"/>
                        <a:buFont typeface="Wingdings" pitchFamily="2" charset="2"/>
                        <a:buNone/>
                        <a:tabLst/>
                      </a:pPr>
                      <a:r>
                        <a:rPr kumimoji="0" lang="en-US" sz="1200" b="1" i="0" u="none" strike="noStrike" cap="none" normalizeH="0" baseline="0" dirty="0" smtClean="0">
                          <a:ln>
                            <a:noFill/>
                          </a:ln>
                          <a:solidFill>
                            <a:srgbClr val="FF0000"/>
                          </a:solidFill>
                          <a:effectLst/>
                          <a:latin typeface="Arial" charset="0"/>
                        </a:rPr>
                        <a:t>.44880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45000"/>
                        </a:spcBef>
                        <a:spcAft>
                          <a:spcPct val="0"/>
                        </a:spcAft>
                        <a:buClr>
                          <a:schemeClr val="tx1"/>
                        </a:buClr>
                        <a:buSzPct val="70000"/>
                        <a:buFont typeface="Wingdings" pitchFamily="2" charset="2"/>
                        <a:buNone/>
                        <a:tabLst/>
                      </a:pPr>
                      <a:r>
                        <a:rPr kumimoji="0" lang="en-US" sz="1200" b="1" i="0" u="none" strike="noStrike" cap="none" normalizeH="0" baseline="0" dirty="0" smtClean="0">
                          <a:ln>
                            <a:noFill/>
                          </a:ln>
                          <a:solidFill>
                            <a:srgbClr val="FF0000"/>
                          </a:solidFill>
                          <a:effectLst/>
                          <a:latin typeface="Arial" charset="0"/>
                        </a:rPr>
                        <a:t>.88571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02897">
                <a:tc>
                  <a:txBody>
                    <a:bodyPr/>
                    <a:lstStyle/>
                    <a:p>
                      <a:pPr marL="0" marR="0" lvl="0" indent="0" algn="ctr" defTabSz="914400" rtl="0" eaLnBrk="1" fontAlgn="base" latinLnBrk="0" hangingPunct="1">
                        <a:lnSpc>
                          <a:spcPct val="175000"/>
                        </a:lnSpc>
                        <a:spcBef>
                          <a:spcPct val="45000"/>
                        </a:spcBef>
                        <a:spcAft>
                          <a:spcPct val="0"/>
                        </a:spcAft>
                        <a:buClr>
                          <a:schemeClr val="tx1"/>
                        </a:buClr>
                        <a:buSzPct val="70000"/>
                        <a:buFont typeface="Wingdings" pitchFamily="2" charset="2"/>
                        <a:buNone/>
                        <a:tabLst/>
                      </a:pPr>
                      <a:r>
                        <a:rPr kumimoji="0" lang="en-US" sz="1200" b="1" i="0" u="none" strike="noStrike" cap="none" normalizeH="0" baseline="0" dirty="0" smtClean="0">
                          <a:ln>
                            <a:noFill/>
                          </a:ln>
                          <a:solidFill>
                            <a:schemeClr val="tx1"/>
                          </a:solidFill>
                          <a:effectLst/>
                          <a:latin typeface="Arial" charset="0"/>
                        </a:rPr>
                        <a:t>Total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45000"/>
                        </a:spcBef>
                        <a:spcAft>
                          <a:spcPct val="0"/>
                        </a:spcAft>
                        <a:buClr>
                          <a:schemeClr val="tx1"/>
                        </a:buClr>
                        <a:buSzPct val="70000"/>
                        <a:buFont typeface="Wingdings" pitchFamily="2" charset="2"/>
                        <a:buNone/>
                        <a:tabLst/>
                      </a:pPr>
                      <a:r>
                        <a:rPr kumimoji="0" lang="en-US" sz="1200" b="1" i="0" u="none" strike="noStrike" cap="none" normalizeH="0" baseline="0" dirty="0" smtClean="0">
                          <a:ln>
                            <a:noFill/>
                          </a:ln>
                          <a:solidFill>
                            <a:srgbClr val="FF0000"/>
                          </a:solidFill>
                          <a:effectLst/>
                          <a:latin typeface="Arial" charset="0"/>
                        </a:rPr>
                        <a:t>.47877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45000"/>
                        </a:spcBef>
                        <a:spcAft>
                          <a:spcPct val="0"/>
                        </a:spcAft>
                        <a:buClr>
                          <a:schemeClr val="tx1"/>
                        </a:buClr>
                        <a:buSzPct val="70000"/>
                        <a:buFont typeface="Wingdings" pitchFamily="2" charset="2"/>
                        <a:buNone/>
                        <a:tabLst/>
                      </a:pPr>
                      <a:r>
                        <a:rPr kumimoji="0" lang="en-US" sz="1200" b="1" i="0" u="none" strike="noStrike" cap="none" normalizeH="0" baseline="0" dirty="0" smtClean="0">
                          <a:ln>
                            <a:noFill/>
                          </a:ln>
                          <a:solidFill>
                            <a:srgbClr val="FF0000"/>
                          </a:solidFill>
                          <a:effectLst/>
                          <a:latin typeface="Arial" charset="0"/>
                        </a:rPr>
                        <a:t>.52123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45000"/>
                        </a:spcBef>
                        <a:spcAft>
                          <a:spcPct val="0"/>
                        </a:spcAft>
                        <a:buClr>
                          <a:schemeClr val="tx1"/>
                        </a:buClr>
                        <a:buSzPct val="70000"/>
                        <a:buFont typeface="Wingdings" pitchFamily="2" charset="2"/>
                        <a:buNone/>
                        <a:tabLst/>
                      </a:pPr>
                      <a:r>
                        <a:rPr kumimoji="0" lang="en-US" sz="1200" b="1" i="0" u="none" strike="noStrike" cap="none" normalizeH="0" baseline="0" dirty="0" smtClean="0">
                          <a:ln>
                            <a:noFill/>
                          </a:ln>
                          <a:solidFill>
                            <a:srgbClr val="FF0000"/>
                          </a:solidFill>
                          <a:effectLst/>
                          <a:latin typeface="Arial" charset="0"/>
                        </a:rPr>
                        <a:t>1.00000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26329" name="Text Box 25"/>
          <p:cNvSpPr txBox="1">
            <a:spLocks noChangeArrowheads="1"/>
          </p:cNvSpPr>
          <p:nvPr/>
        </p:nvSpPr>
        <p:spPr bwMode="auto">
          <a:xfrm>
            <a:off x="1143000" y="4800600"/>
            <a:ext cx="7848600" cy="1069975"/>
          </a:xfrm>
          <a:prstGeom prst="rect">
            <a:avLst/>
          </a:prstGeom>
          <a:noFill/>
          <a:ln w="9525">
            <a:noFill/>
            <a:miter lim="800000"/>
            <a:headEnd/>
            <a:tailEnd/>
          </a:ln>
          <a:effectLst/>
        </p:spPr>
        <p:txBody>
          <a:bodyPr wrap="square">
            <a:spAutoFit/>
          </a:bodyPr>
          <a:lstStyle/>
          <a:p>
            <a:r>
              <a:rPr lang="en-US" sz="1600" b="1" dirty="0"/>
              <a:t>An individual is drawn randomly from </a:t>
            </a:r>
            <a:r>
              <a:rPr lang="en-US" sz="1600" b="1"/>
              <a:t>the </a:t>
            </a:r>
            <a:r>
              <a:rPr lang="en-US" sz="1600" b="1" smtClean="0"/>
              <a:t>pool </a:t>
            </a:r>
            <a:r>
              <a:rPr lang="en-US" sz="1600" b="1" dirty="0"/>
              <a:t>of 27,326 observations.</a:t>
            </a:r>
          </a:p>
          <a:p>
            <a:r>
              <a:rPr lang="en-US" sz="1600" b="1" dirty="0"/>
              <a:t>P(</a:t>
            </a:r>
            <a:r>
              <a:rPr lang="en-US" sz="1600" b="1" dirty="0">
                <a:solidFill>
                  <a:srgbClr val="0000FF"/>
                </a:solidFill>
              </a:rPr>
              <a:t>Female</a:t>
            </a:r>
            <a:r>
              <a:rPr lang="en-US" sz="1600" b="1" dirty="0">
                <a:solidFill>
                  <a:schemeClr val="tx2"/>
                </a:solidFill>
              </a:rPr>
              <a:t> </a:t>
            </a:r>
            <a:r>
              <a:rPr lang="en-US" sz="1600" b="1" u="sng" dirty="0"/>
              <a:t>or</a:t>
            </a:r>
            <a:r>
              <a:rPr lang="en-US" sz="1600" b="1" dirty="0">
                <a:solidFill>
                  <a:schemeClr val="tx2"/>
                </a:solidFill>
              </a:rPr>
              <a:t> </a:t>
            </a:r>
            <a:r>
              <a:rPr lang="en-US" sz="1600" b="1" dirty="0">
                <a:solidFill>
                  <a:srgbClr val="FF0000"/>
                </a:solidFill>
              </a:rPr>
              <a:t>Insured</a:t>
            </a:r>
            <a:r>
              <a:rPr lang="en-US" sz="1600" b="1" dirty="0"/>
              <a:t>) = P(</a:t>
            </a:r>
            <a:r>
              <a:rPr lang="en-US" sz="1600" b="1" dirty="0">
                <a:solidFill>
                  <a:srgbClr val="0000FF"/>
                </a:solidFill>
              </a:rPr>
              <a:t>Female</a:t>
            </a:r>
            <a:r>
              <a:rPr lang="en-US" sz="1600" b="1"/>
              <a:t>) </a:t>
            </a:r>
            <a:r>
              <a:rPr lang="en-US" sz="1600" b="1" smtClean="0"/>
              <a:t>    + P(</a:t>
            </a:r>
            <a:r>
              <a:rPr lang="en-US" sz="1600" b="1" smtClean="0">
                <a:solidFill>
                  <a:srgbClr val="FF0000"/>
                </a:solidFill>
              </a:rPr>
              <a:t>Insured</a:t>
            </a:r>
            <a:r>
              <a:rPr lang="en-US" sz="1600" b="1" smtClean="0"/>
              <a:t>)  </a:t>
            </a:r>
            <a:r>
              <a:rPr lang="en-US" sz="1600" b="1"/>
              <a:t>– </a:t>
            </a:r>
            <a:r>
              <a:rPr lang="en-US" sz="1600" b="1" smtClean="0"/>
              <a:t>P(</a:t>
            </a:r>
            <a:r>
              <a:rPr lang="en-US" sz="1600" b="1" smtClean="0">
                <a:solidFill>
                  <a:srgbClr val="0000FF"/>
                </a:solidFill>
              </a:rPr>
              <a:t>Female</a:t>
            </a:r>
            <a:r>
              <a:rPr lang="en-US" sz="1600" b="1" smtClean="0">
                <a:solidFill>
                  <a:schemeClr val="tx2"/>
                </a:solidFill>
              </a:rPr>
              <a:t> </a:t>
            </a:r>
            <a:r>
              <a:rPr lang="en-US" sz="1600" b="1" dirty="0"/>
              <a:t>and </a:t>
            </a:r>
            <a:r>
              <a:rPr lang="en-US" sz="1600" b="1" dirty="0">
                <a:solidFill>
                  <a:srgbClr val="FF0000"/>
                </a:solidFill>
              </a:rPr>
              <a:t>Insured</a:t>
            </a:r>
            <a:r>
              <a:rPr lang="en-US" sz="1600" b="1" dirty="0"/>
              <a:t>)</a:t>
            </a:r>
          </a:p>
          <a:p>
            <a:r>
              <a:rPr lang="en-US" sz="1600" b="1" dirty="0"/>
              <a:t>                                    = .47877           </a:t>
            </a:r>
            <a:r>
              <a:rPr lang="en-US" sz="1600" b="1"/>
              <a:t>+ </a:t>
            </a:r>
            <a:r>
              <a:rPr lang="en-US" sz="1600" b="1" smtClean="0"/>
              <a:t>   .</a:t>
            </a:r>
            <a:r>
              <a:rPr lang="en-US" sz="1600" b="1"/>
              <a:t>88571 </a:t>
            </a:r>
            <a:r>
              <a:rPr lang="en-US" sz="1600" b="1" smtClean="0"/>
              <a:t>     –     .</a:t>
            </a:r>
            <a:r>
              <a:rPr lang="en-US" sz="1600" b="1" dirty="0"/>
              <a:t>43691 </a:t>
            </a:r>
            <a:br>
              <a:rPr lang="en-US" sz="1600" b="1" dirty="0"/>
            </a:br>
            <a:r>
              <a:rPr lang="en-US" sz="1600" b="1" dirty="0"/>
              <a:t>                                    = .92757</a:t>
            </a:r>
          </a:p>
        </p:txBody>
      </p:sp>
      <p:sp>
        <p:nvSpPr>
          <p:cNvPr id="226384" name="Oval 80"/>
          <p:cNvSpPr>
            <a:spLocks noChangeArrowheads="1"/>
          </p:cNvSpPr>
          <p:nvPr/>
        </p:nvSpPr>
        <p:spPr bwMode="auto">
          <a:xfrm>
            <a:off x="3352800" y="3886200"/>
            <a:ext cx="838200" cy="533400"/>
          </a:xfrm>
          <a:prstGeom prst="ellipse">
            <a:avLst/>
          </a:prstGeom>
          <a:noFill/>
          <a:ln w="28575">
            <a:solidFill>
              <a:srgbClr val="0000FF"/>
            </a:solidFill>
            <a:round/>
            <a:headEnd/>
            <a:tailEnd/>
          </a:ln>
          <a:effectLst/>
        </p:spPr>
        <p:txBody>
          <a:bodyPr wrap="none" anchor="ctr"/>
          <a:lstStyle/>
          <a:p>
            <a:endParaRPr lang="en-US"/>
          </a:p>
        </p:txBody>
      </p:sp>
      <p:sp>
        <p:nvSpPr>
          <p:cNvPr id="226385" name="Oval 81"/>
          <p:cNvSpPr>
            <a:spLocks noChangeArrowheads="1"/>
          </p:cNvSpPr>
          <p:nvPr/>
        </p:nvSpPr>
        <p:spPr bwMode="auto">
          <a:xfrm>
            <a:off x="5562600" y="3276600"/>
            <a:ext cx="838200" cy="533400"/>
          </a:xfrm>
          <a:prstGeom prst="ellipse">
            <a:avLst/>
          </a:prstGeom>
          <a:noFill/>
          <a:ln w="28575">
            <a:solidFill>
              <a:srgbClr val="FF0000"/>
            </a:solidFill>
            <a:round/>
            <a:headEnd/>
            <a:tailEnd/>
          </a:ln>
          <a:effectLst/>
        </p:spPr>
        <p:txBody>
          <a:bodyPr wrap="none" anchor="ctr"/>
          <a:lstStyle/>
          <a:p>
            <a:endParaRPr lang="en-US"/>
          </a:p>
        </p:txBody>
      </p:sp>
      <p:sp>
        <p:nvSpPr>
          <p:cNvPr id="42" name="Oval 81"/>
          <p:cNvSpPr>
            <a:spLocks noChangeArrowheads="1"/>
          </p:cNvSpPr>
          <p:nvPr/>
        </p:nvSpPr>
        <p:spPr bwMode="auto">
          <a:xfrm>
            <a:off x="3352800" y="3276600"/>
            <a:ext cx="838200" cy="533400"/>
          </a:xfrm>
          <a:prstGeom prst="ellipse">
            <a:avLst/>
          </a:prstGeom>
          <a:noFill/>
          <a:ln w="28575">
            <a:solidFill>
              <a:srgbClr val="FF0000"/>
            </a:solidFill>
            <a:round/>
            <a:headEnd/>
            <a:tailEnd/>
          </a:ln>
          <a:effectLst/>
        </p:spPr>
        <p:txBody>
          <a:bodyPr wrap="none" anchor="ctr"/>
          <a:lstStyle/>
          <a:p>
            <a:endParaRPr lang="en-US"/>
          </a:p>
        </p:txBody>
      </p:sp>
      <p:sp>
        <p:nvSpPr>
          <p:cNvPr id="43" name="Oval 42"/>
          <p:cNvSpPr/>
          <p:nvPr/>
        </p:nvSpPr>
        <p:spPr bwMode="auto">
          <a:xfrm>
            <a:off x="3429000" y="3352800"/>
            <a:ext cx="685800" cy="381000"/>
          </a:xfrm>
          <a:prstGeom prst="ellipse">
            <a:avLst/>
          </a:prstGeom>
          <a:noFill/>
          <a:ln w="25400" cap="flat" cmpd="sng" algn="ctr">
            <a:solidFill>
              <a:srgbClr val="0000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2"/>
          <p:cNvSpPr>
            <a:spLocks noGrp="1" noChangeArrowheads="1"/>
          </p:cNvSpPr>
          <p:nvPr>
            <p:ph type="title"/>
          </p:nvPr>
        </p:nvSpPr>
        <p:spPr>
          <a:xfrm>
            <a:off x="914400" y="990600"/>
            <a:ext cx="7467600" cy="1333499"/>
          </a:xfrm>
        </p:spPr>
        <p:txBody>
          <a:bodyPr/>
          <a:lstStyle/>
          <a:p>
            <a:r>
              <a:rPr lang="en-US" sz="3200" b="1"/>
              <a:t>Product Rule for </a:t>
            </a:r>
            <a:r>
              <a:rPr lang="en-US" sz="3200" b="1">
                <a:solidFill>
                  <a:srgbClr val="0000FF"/>
                </a:solidFill>
              </a:rPr>
              <a:t>Independent Events</a:t>
            </a:r>
          </a:p>
        </p:txBody>
      </p:sp>
      <p:sp>
        <p:nvSpPr>
          <p:cNvPr id="252931" name="Rectangle 3"/>
          <p:cNvSpPr>
            <a:spLocks noGrp="1" noChangeArrowheads="1"/>
          </p:cNvSpPr>
          <p:nvPr>
            <p:ph idx="1"/>
          </p:nvPr>
        </p:nvSpPr>
        <p:spPr>
          <a:xfrm>
            <a:off x="533400" y="2895600"/>
            <a:ext cx="8305800" cy="1752600"/>
          </a:xfrm>
        </p:spPr>
        <p:txBody>
          <a:bodyPr/>
          <a:lstStyle/>
          <a:p>
            <a:pPr>
              <a:lnSpc>
                <a:spcPct val="80000"/>
              </a:lnSpc>
            </a:pPr>
            <a:r>
              <a:rPr lang="en-US" smtClean="0"/>
              <a:t>Events A and B both occur.</a:t>
            </a:r>
          </a:p>
          <a:p>
            <a:pPr>
              <a:lnSpc>
                <a:spcPct val="80000"/>
              </a:lnSpc>
            </a:pPr>
            <a:endParaRPr lang="en-US" sz="900" smtClean="0"/>
          </a:p>
          <a:p>
            <a:pPr>
              <a:lnSpc>
                <a:spcPct val="80000"/>
              </a:lnSpc>
            </a:pPr>
            <a:r>
              <a:rPr lang="en-US" smtClean="0"/>
              <a:t>Probability                         = P(A </a:t>
            </a:r>
            <a:r>
              <a:rPr lang="en-US" smtClean="0">
                <a:sym typeface="Symbol" pitchFamily="18" charset="2"/>
              </a:rPr>
              <a:t> B</a:t>
            </a:r>
            <a:r>
              <a:rPr lang="en-US">
                <a:sym typeface="Symbol" pitchFamily="18" charset="2"/>
              </a:rPr>
              <a:t>)</a:t>
            </a:r>
            <a:endParaRPr lang="en-US"/>
          </a:p>
          <a:p>
            <a:pPr>
              <a:lnSpc>
                <a:spcPct val="80000"/>
              </a:lnSpc>
            </a:pPr>
            <a:endParaRPr lang="en-US" sz="900" smtClean="0"/>
          </a:p>
          <a:p>
            <a:pPr>
              <a:lnSpc>
                <a:spcPct val="80000"/>
              </a:lnSpc>
            </a:pPr>
            <a:r>
              <a:rPr lang="en-US" smtClean="0"/>
              <a:t>If A </a:t>
            </a:r>
            <a:r>
              <a:rPr lang="en-US"/>
              <a:t>and B are independent, </a:t>
            </a:r>
            <a:r>
              <a:rPr lang="en-US" smtClean="0"/>
              <a:t>P(A </a:t>
            </a:r>
            <a:r>
              <a:rPr lang="en-US" smtClean="0">
                <a:sym typeface="Symbol" pitchFamily="18" charset="2"/>
              </a:rPr>
              <a:t> B</a:t>
            </a:r>
            <a:r>
              <a:rPr lang="en-US">
                <a:sym typeface="Symbol" pitchFamily="18" charset="2"/>
              </a:rPr>
              <a:t>) = P(A)P(B</a:t>
            </a:r>
            <a:r>
              <a:rPr lang="en-US" smtClean="0">
                <a:sym typeface="Symbol" pitchFamily="18" charset="2"/>
              </a:rPr>
              <a:t>)</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a:picLocks noChangeAspect="1" noChangeArrowheads="1"/>
          </p:cNvPicPr>
          <p:nvPr/>
        </p:nvPicPr>
        <p:blipFill>
          <a:blip r:embed="rId2"/>
          <a:srcRect/>
          <a:stretch>
            <a:fillRect/>
          </a:stretch>
        </p:blipFill>
        <p:spPr bwMode="auto">
          <a:xfrm>
            <a:off x="346841" y="914400"/>
            <a:ext cx="8797159" cy="2743200"/>
          </a:xfrm>
          <a:prstGeom prst="rect">
            <a:avLst/>
          </a:prstGeom>
          <a:noFill/>
          <a:ln w="9525">
            <a:noFill/>
            <a:miter lim="800000"/>
            <a:headEnd/>
            <a:tailEnd/>
          </a:ln>
          <a:effectLst/>
        </p:spPr>
      </p:pic>
      <p:sp>
        <p:nvSpPr>
          <p:cNvPr id="5" name="TextBox 4"/>
          <p:cNvSpPr txBox="1"/>
          <p:nvPr/>
        </p:nvSpPr>
        <p:spPr>
          <a:xfrm>
            <a:off x="381000" y="381000"/>
            <a:ext cx="8534400" cy="369332"/>
          </a:xfrm>
          <a:prstGeom prst="rect">
            <a:avLst/>
          </a:prstGeom>
          <a:noFill/>
        </p:spPr>
        <p:txBody>
          <a:bodyPr wrap="square" rtlCol="0">
            <a:spAutoFit/>
          </a:bodyPr>
          <a:lstStyle/>
          <a:p>
            <a:r>
              <a:rPr lang="en-US" smtClean="0"/>
              <a:t>Independent Events</a:t>
            </a:r>
            <a:endParaRPr lang="en-US"/>
          </a:p>
        </p:txBody>
      </p:sp>
      <p:sp>
        <p:nvSpPr>
          <p:cNvPr id="6" name="TextBox 5"/>
          <p:cNvSpPr txBox="1"/>
          <p:nvPr/>
        </p:nvSpPr>
        <p:spPr>
          <a:xfrm>
            <a:off x="381000" y="3886200"/>
            <a:ext cx="8534400" cy="1477328"/>
          </a:xfrm>
          <a:prstGeom prst="rect">
            <a:avLst/>
          </a:prstGeom>
          <a:noFill/>
        </p:spPr>
        <p:txBody>
          <a:bodyPr wrap="square" rtlCol="0">
            <a:spAutoFit/>
          </a:bodyPr>
          <a:lstStyle/>
          <a:p>
            <a:r>
              <a:rPr lang="en-US" smtClean="0"/>
              <a:t>If these probabilities are correct, </a:t>
            </a:r>
            <a:br>
              <a:rPr lang="en-US" smtClean="0"/>
            </a:br>
            <a:r>
              <a:rPr lang="en-US" smtClean="0"/>
              <a:t>P(hit by lightning) = 1/3,000 and P(hole in one) = 1/12,500, </a:t>
            </a:r>
            <a:br>
              <a:rPr lang="en-US" smtClean="0"/>
            </a:br>
            <a:r>
              <a:rPr lang="en-US" smtClean="0"/>
              <a:t>then the probability of  (Struck by lightning in your lifetime and hole-in-one) </a:t>
            </a:r>
            <a:br>
              <a:rPr lang="en-US" smtClean="0"/>
            </a:br>
            <a:r>
              <a:rPr lang="en-US" smtClean="0"/>
              <a:t>                   =  1/3,000 * 1/12500 = .00000003 or one in 37,500,500.  </a:t>
            </a:r>
            <a:br>
              <a:rPr lang="en-US" smtClean="0"/>
            </a:br>
            <a:r>
              <a:rPr lang="en-US" smtClean="0"/>
              <a:t>Has it ever happened?</a:t>
            </a:r>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2"/>
          <p:cNvSpPr>
            <a:spLocks noGrp="1" noChangeArrowheads="1"/>
          </p:cNvSpPr>
          <p:nvPr>
            <p:ph type="title"/>
          </p:nvPr>
        </p:nvSpPr>
        <p:spPr>
          <a:xfrm>
            <a:off x="1524000" y="190500"/>
            <a:ext cx="7467600" cy="1333499"/>
          </a:xfrm>
        </p:spPr>
        <p:txBody>
          <a:bodyPr/>
          <a:lstStyle/>
          <a:p>
            <a:r>
              <a:rPr lang="en-US" sz="3200" b="1"/>
              <a:t>Product Rule for </a:t>
            </a:r>
            <a:r>
              <a:rPr lang="en-US" sz="3200" b="1">
                <a:solidFill>
                  <a:srgbClr val="0000FF"/>
                </a:solidFill>
              </a:rPr>
              <a:t>Independent Events</a:t>
            </a:r>
          </a:p>
        </p:txBody>
      </p:sp>
      <p:sp>
        <p:nvSpPr>
          <p:cNvPr id="252931" name="Rectangle 3"/>
          <p:cNvSpPr>
            <a:spLocks noGrp="1" noChangeArrowheads="1"/>
          </p:cNvSpPr>
          <p:nvPr>
            <p:ph idx="1"/>
          </p:nvPr>
        </p:nvSpPr>
        <p:spPr>
          <a:xfrm>
            <a:off x="838200" y="1676400"/>
            <a:ext cx="8001000" cy="4114800"/>
          </a:xfrm>
        </p:spPr>
        <p:txBody>
          <a:bodyPr/>
          <a:lstStyle/>
          <a:p>
            <a:pPr>
              <a:lnSpc>
                <a:spcPct val="80000"/>
              </a:lnSpc>
            </a:pPr>
            <a:r>
              <a:rPr lang="en-US" sz="2000" smtClean="0">
                <a:latin typeface="Arial" pitchFamily="34" charset="0"/>
                <a:cs typeface="Arial" pitchFamily="34" charset="0"/>
                <a:sym typeface="Symbol" pitchFamily="18" charset="2"/>
              </a:rPr>
              <a:t>Example</a:t>
            </a:r>
            <a:r>
              <a:rPr lang="en-US" sz="2000">
                <a:latin typeface="Arial" pitchFamily="34" charset="0"/>
                <a:cs typeface="Arial" pitchFamily="34" charset="0"/>
                <a:sym typeface="Symbol" pitchFamily="18" charset="2"/>
              </a:rPr>
              <a:t>: </a:t>
            </a:r>
            <a:r>
              <a:rPr lang="en-US" sz="2000" smtClean="0">
                <a:latin typeface="Arial" pitchFamily="34" charset="0"/>
                <a:cs typeface="Arial" pitchFamily="34" charset="0"/>
                <a:sym typeface="Symbol" pitchFamily="18" charset="2"/>
              </a:rPr>
              <a:t/>
            </a:r>
            <a:br>
              <a:rPr lang="en-US" sz="2000" smtClean="0">
                <a:latin typeface="Arial" pitchFamily="34" charset="0"/>
                <a:cs typeface="Arial" pitchFamily="34" charset="0"/>
                <a:sym typeface="Symbol" pitchFamily="18" charset="2"/>
              </a:rPr>
            </a:br>
            <a:r>
              <a:rPr lang="en-US" sz="2000" smtClean="0">
                <a:latin typeface="Arial" pitchFamily="34" charset="0"/>
                <a:cs typeface="Arial" pitchFamily="34" charset="0"/>
                <a:sym typeface="Symbol" pitchFamily="18" charset="2"/>
              </a:rPr>
              <a:t>I </a:t>
            </a:r>
            <a:r>
              <a:rPr lang="en-US" sz="2000">
                <a:latin typeface="Arial" pitchFamily="34" charset="0"/>
                <a:cs typeface="Arial" pitchFamily="34" charset="0"/>
                <a:sym typeface="Symbol" pitchFamily="18" charset="2"/>
              </a:rPr>
              <a:t>will fly to Washington (and back) for a meeting on Monday</a:t>
            </a:r>
            <a:r>
              <a:rPr lang="en-US" sz="2000" smtClean="0">
                <a:latin typeface="Arial" pitchFamily="34" charset="0"/>
                <a:cs typeface="Arial" pitchFamily="34" charset="0"/>
                <a:sym typeface="Symbol" pitchFamily="18" charset="2"/>
              </a:rPr>
              <a:t>.  </a:t>
            </a:r>
            <a:br>
              <a:rPr lang="en-US" sz="2000" smtClean="0">
                <a:latin typeface="Arial" pitchFamily="34" charset="0"/>
                <a:cs typeface="Arial" pitchFamily="34" charset="0"/>
                <a:sym typeface="Symbol" pitchFamily="18" charset="2"/>
              </a:rPr>
            </a:br>
            <a:r>
              <a:rPr lang="en-US" sz="2000" smtClean="0">
                <a:latin typeface="Arial" pitchFamily="34" charset="0"/>
                <a:cs typeface="Arial" pitchFamily="34" charset="0"/>
                <a:sym typeface="Symbol" pitchFamily="18" charset="2"/>
              </a:rPr>
              <a:t>I </a:t>
            </a:r>
            <a:r>
              <a:rPr lang="en-US" sz="2000">
                <a:latin typeface="Arial" pitchFamily="34" charset="0"/>
                <a:cs typeface="Arial" pitchFamily="34" charset="0"/>
                <a:sym typeface="Symbol" pitchFamily="18" charset="2"/>
              </a:rPr>
              <a:t>will use the train on Tuesday. </a:t>
            </a:r>
            <a:endParaRPr lang="en-US" sz="2000" smtClean="0">
              <a:latin typeface="Arial" pitchFamily="34" charset="0"/>
              <a:cs typeface="Arial" pitchFamily="34" charset="0"/>
              <a:sym typeface="Symbol" pitchFamily="18" charset="2"/>
            </a:endParaRPr>
          </a:p>
          <a:p>
            <a:pPr marL="0" indent="0">
              <a:lnSpc>
                <a:spcPct val="80000"/>
              </a:lnSpc>
              <a:buNone/>
            </a:pPr>
            <a:r>
              <a:rPr lang="en-US" sz="2000" smtClean="0">
                <a:sym typeface="Symbol" pitchFamily="18" charset="2"/>
              </a:rPr>
              <a:t>     </a:t>
            </a:r>
            <a:r>
              <a:rPr lang="en-US" sz="2000" b="1" smtClean="0">
                <a:solidFill>
                  <a:srgbClr val="FF0000"/>
                </a:solidFill>
                <a:sym typeface="Symbol" pitchFamily="18" charset="2"/>
              </a:rPr>
              <a:t>Late or on time for the two days are independent.</a:t>
            </a:r>
          </a:p>
          <a:p>
            <a:pPr marL="0" indent="0">
              <a:lnSpc>
                <a:spcPct val="80000"/>
              </a:lnSpc>
              <a:spcAft>
                <a:spcPts val="600"/>
              </a:spcAft>
              <a:buNone/>
            </a:pPr>
            <a:r>
              <a:rPr lang="en-US" sz="2000">
                <a:latin typeface="Arial" pitchFamily="34" charset="0"/>
                <a:cs typeface="Arial" pitchFamily="34" charset="0"/>
                <a:sym typeface="Symbol" pitchFamily="18" charset="2"/>
              </a:rPr>
              <a:t/>
            </a:r>
            <a:br>
              <a:rPr lang="en-US" sz="2000">
                <a:latin typeface="Arial" pitchFamily="34" charset="0"/>
                <a:cs typeface="Arial" pitchFamily="34" charset="0"/>
                <a:sym typeface="Symbol" pitchFamily="18" charset="2"/>
              </a:rPr>
            </a:br>
            <a:r>
              <a:rPr lang="en-US" sz="2000">
                <a:latin typeface="Arial" pitchFamily="34" charset="0"/>
                <a:cs typeface="Arial" pitchFamily="34" charset="0"/>
                <a:sym typeface="Symbol" pitchFamily="18" charset="2"/>
              </a:rPr>
              <a:t>      </a:t>
            </a:r>
            <a:r>
              <a:rPr lang="en-US" sz="2000" smtClean="0">
                <a:latin typeface="Arial" pitchFamily="34" charset="0"/>
                <a:cs typeface="Arial" pitchFamily="34" charset="0"/>
                <a:sym typeface="Symbol" pitchFamily="18" charset="2"/>
              </a:rPr>
              <a:t>P(Late | </a:t>
            </a:r>
            <a:r>
              <a:rPr lang="en-US" sz="2000">
                <a:latin typeface="Arial" pitchFamily="34" charset="0"/>
                <a:cs typeface="Arial" pitchFamily="34" charset="0"/>
                <a:sym typeface="Symbol" pitchFamily="18" charset="2"/>
              </a:rPr>
              <a:t>I fly) </a:t>
            </a:r>
            <a:r>
              <a:rPr lang="en-US" sz="2000" smtClean="0">
                <a:latin typeface="Arial" pitchFamily="34" charset="0"/>
                <a:cs typeface="Arial" pitchFamily="34" charset="0"/>
                <a:sym typeface="Symbol" pitchFamily="18" charset="2"/>
              </a:rPr>
              <a:t>                 = </a:t>
            </a:r>
            <a:r>
              <a:rPr lang="en-US" sz="2000">
                <a:latin typeface="Arial" pitchFamily="34" charset="0"/>
                <a:cs typeface="Arial" pitchFamily="34" charset="0"/>
                <a:sym typeface="Symbol" pitchFamily="18" charset="2"/>
              </a:rPr>
              <a:t>.6</a:t>
            </a:r>
            <a:r>
              <a:rPr lang="en-US" sz="2000" smtClean="0">
                <a:latin typeface="Arial" pitchFamily="34" charset="0"/>
                <a:cs typeface="Arial" pitchFamily="34" charset="0"/>
                <a:sym typeface="Symbol" pitchFamily="18" charset="2"/>
              </a:rPr>
              <a:t>.  P(Not-Late|fly)      = 1 - .6  = .4</a:t>
            </a:r>
            <a:r>
              <a:rPr lang="en-US" sz="2000">
                <a:latin typeface="Arial" pitchFamily="34" charset="0"/>
                <a:cs typeface="Arial" pitchFamily="34" charset="0"/>
                <a:sym typeface="Symbol" pitchFamily="18" charset="2"/>
              </a:rPr>
              <a:t/>
            </a:r>
            <a:br>
              <a:rPr lang="en-US" sz="2000">
                <a:latin typeface="Arial" pitchFamily="34" charset="0"/>
                <a:cs typeface="Arial" pitchFamily="34" charset="0"/>
                <a:sym typeface="Symbol" pitchFamily="18" charset="2"/>
              </a:rPr>
            </a:br>
            <a:r>
              <a:rPr lang="en-US" sz="2000">
                <a:latin typeface="Arial" pitchFamily="34" charset="0"/>
                <a:cs typeface="Arial" pitchFamily="34" charset="0"/>
                <a:sym typeface="Symbol" pitchFamily="18" charset="2"/>
              </a:rPr>
              <a:t>      </a:t>
            </a:r>
            <a:r>
              <a:rPr lang="en-US" sz="2000" smtClean="0">
                <a:latin typeface="Arial" pitchFamily="34" charset="0"/>
                <a:cs typeface="Arial" pitchFamily="34" charset="0"/>
                <a:sym typeface="Symbol" pitchFamily="18" charset="2"/>
              </a:rPr>
              <a:t>P(Late | </a:t>
            </a:r>
            <a:r>
              <a:rPr lang="en-US" sz="2000">
                <a:latin typeface="Arial" pitchFamily="34" charset="0"/>
                <a:cs typeface="Arial" pitchFamily="34" charset="0"/>
                <a:sym typeface="Symbol" pitchFamily="18" charset="2"/>
              </a:rPr>
              <a:t>I take the train</a:t>
            </a:r>
            <a:r>
              <a:rPr lang="en-US" sz="2000" smtClean="0">
                <a:latin typeface="Arial" pitchFamily="34" charset="0"/>
                <a:cs typeface="Arial" pitchFamily="34" charset="0"/>
                <a:sym typeface="Symbol" pitchFamily="18" charset="2"/>
              </a:rPr>
              <a:t>) = .</a:t>
            </a:r>
            <a:r>
              <a:rPr lang="en-US" sz="2000">
                <a:latin typeface="Arial" pitchFamily="34" charset="0"/>
                <a:cs typeface="Arial" pitchFamily="34" charset="0"/>
                <a:sym typeface="Symbol" pitchFamily="18" charset="2"/>
              </a:rPr>
              <a:t>2.  </a:t>
            </a:r>
            <a:r>
              <a:rPr lang="en-US" sz="2000" smtClean="0">
                <a:latin typeface="Arial" pitchFamily="34" charset="0"/>
                <a:cs typeface="Arial" pitchFamily="34" charset="0"/>
                <a:sym typeface="Symbol" pitchFamily="18" charset="2"/>
              </a:rPr>
              <a:t>P(Not Late|Train) = 1 - .2  = .8</a:t>
            </a:r>
            <a:r>
              <a:rPr lang="en-US" sz="2000">
                <a:latin typeface="Arial" pitchFamily="34" charset="0"/>
                <a:cs typeface="Arial" pitchFamily="34" charset="0"/>
                <a:sym typeface="Symbol" pitchFamily="18" charset="2"/>
              </a:rPr>
              <a:t/>
            </a:r>
            <a:br>
              <a:rPr lang="en-US" sz="2000">
                <a:latin typeface="Arial" pitchFamily="34" charset="0"/>
                <a:cs typeface="Arial" pitchFamily="34" charset="0"/>
                <a:sym typeface="Symbol" pitchFamily="18" charset="2"/>
              </a:rPr>
            </a:br>
            <a:endParaRPr lang="en-US" sz="2000" smtClean="0">
              <a:latin typeface="Arial" pitchFamily="34" charset="0"/>
              <a:cs typeface="Arial" pitchFamily="34" charset="0"/>
              <a:sym typeface="Symbol" pitchFamily="18" charset="2"/>
            </a:endParaRPr>
          </a:p>
          <a:p>
            <a:pPr>
              <a:lnSpc>
                <a:spcPct val="80000"/>
              </a:lnSpc>
            </a:pPr>
            <a:r>
              <a:rPr lang="en-US" sz="2000" b="1" smtClean="0">
                <a:solidFill>
                  <a:srgbClr val="FF0000"/>
                </a:solidFill>
                <a:latin typeface="Arial" pitchFamily="34" charset="0"/>
                <a:cs typeface="Arial" pitchFamily="34" charset="0"/>
                <a:sym typeface="Symbol" pitchFamily="18" charset="2"/>
              </a:rPr>
              <a:t>What </a:t>
            </a:r>
            <a:r>
              <a:rPr lang="en-US" sz="2000" b="1">
                <a:solidFill>
                  <a:srgbClr val="FF0000"/>
                </a:solidFill>
                <a:latin typeface="Arial" pitchFamily="34" charset="0"/>
                <a:cs typeface="Arial" pitchFamily="34" charset="0"/>
                <a:sym typeface="Symbol" pitchFamily="18" charset="2"/>
              </a:rPr>
              <a:t>is the probability that I will miss at least one meeting</a:t>
            </a:r>
            <a:r>
              <a:rPr lang="en-US" sz="2000" b="1" smtClean="0">
                <a:solidFill>
                  <a:srgbClr val="FF0000"/>
                </a:solidFill>
                <a:latin typeface="Arial" pitchFamily="34" charset="0"/>
                <a:cs typeface="Arial" pitchFamily="34" charset="0"/>
                <a:sym typeface="Symbol" pitchFamily="18" charset="2"/>
              </a:rPr>
              <a:t>?</a:t>
            </a:r>
            <a:r>
              <a:rPr lang="en-US" sz="2000" smtClean="0">
                <a:latin typeface="Arial" pitchFamily="34" charset="0"/>
                <a:cs typeface="Arial" pitchFamily="34" charset="0"/>
                <a:sym typeface="Symbol" pitchFamily="18" charset="2"/>
              </a:rPr>
              <a:t/>
            </a:r>
            <a:br>
              <a:rPr lang="en-US" sz="2000" smtClean="0">
                <a:latin typeface="Arial" pitchFamily="34" charset="0"/>
                <a:cs typeface="Arial" pitchFamily="34" charset="0"/>
                <a:sym typeface="Symbol" pitchFamily="18" charset="2"/>
              </a:rPr>
            </a:br>
            <a:r>
              <a:rPr lang="en-US" sz="2000" smtClean="0">
                <a:latin typeface="Arial" pitchFamily="34" charset="0"/>
                <a:cs typeface="Arial" pitchFamily="34" charset="0"/>
                <a:sym typeface="Symbol" pitchFamily="18" charset="2"/>
              </a:rPr>
              <a:t>     </a:t>
            </a:r>
            <a:r>
              <a:rPr lang="en-US" sz="2000" u="sng" smtClean="0">
                <a:latin typeface="Arial" pitchFamily="34" charset="0"/>
                <a:cs typeface="Arial" pitchFamily="34" charset="0"/>
                <a:sym typeface="Symbol" pitchFamily="18" charset="2"/>
              </a:rPr>
              <a:t>Monday        Tuesday</a:t>
            </a:r>
            <a:endParaRPr lang="en-US" sz="2000" u="sng">
              <a:latin typeface="Arial" pitchFamily="34" charset="0"/>
              <a:cs typeface="Arial" pitchFamily="34" charset="0"/>
              <a:sym typeface="Symbol" pitchFamily="18" charset="2"/>
            </a:endParaRPr>
          </a:p>
          <a:p>
            <a:pPr lvl="1">
              <a:lnSpc>
                <a:spcPct val="80000"/>
              </a:lnSpc>
              <a:buNone/>
            </a:pPr>
            <a:r>
              <a:rPr lang="en-US" sz="1900" smtClean="0">
                <a:latin typeface="Arial" pitchFamily="34" charset="0"/>
                <a:cs typeface="Arial" pitchFamily="34" charset="0"/>
                <a:sym typeface="Symbol" pitchFamily="18" charset="2"/>
              </a:rPr>
              <a:t>P(Late, 	     Not late)  	=  (.6)(1-.2)       = </a:t>
            </a:r>
            <a:r>
              <a:rPr lang="en-US" sz="1900">
                <a:latin typeface="Arial" pitchFamily="34" charset="0"/>
                <a:cs typeface="Arial" pitchFamily="34" charset="0"/>
                <a:sym typeface="Symbol" pitchFamily="18" charset="2"/>
              </a:rPr>
              <a:t>.48</a:t>
            </a:r>
          </a:p>
          <a:p>
            <a:pPr lvl="1">
              <a:lnSpc>
                <a:spcPct val="80000"/>
              </a:lnSpc>
              <a:buNone/>
            </a:pPr>
            <a:r>
              <a:rPr lang="en-US" sz="1900">
                <a:latin typeface="Arial" pitchFamily="34" charset="0"/>
                <a:cs typeface="Arial" pitchFamily="34" charset="0"/>
                <a:sym typeface="Symbol" pitchFamily="18" charset="2"/>
              </a:rPr>
              <a:t>P(Not </a:t>
            </a:r>
            <a:r>
              <a:rPr lang="en-US" sz="1900" smtClean="0">
                <a:latin typeface="Arial" pitchFamily="34" charset="0"/>
                <a:cs typeface="Arial" pitchFamily="34" charset="0"/>
                <a:sym typeface="Symbol" pitchFamily="18" charset="2"/>
              </a:rPr>
              <a:t>late, 	     Late )       	=  (1-.6)(.</a:t>
            </a:r>
            <a:r>
              <a:rPr lang="en-US" sz="1900">
                <a:latin typeface="Arial" pitchFamily="34" charset="0"/>
                <a:cs typeface="Arial" pitchFamily="34" charset="0"/>
                <a:sym typeface="Symbol" pitchFamily="18" charset="2"/>
              </a:rPr>
              <a:t>2) </a:t>
            </a:r>
            <a:r>
              <a:rPr lang="en-US" sz="1900" smtClean="0">
                <a:latin typeface="Arial" pitchFamily="34" charset="0"/>
                <a:cs typeface="Arial" pitchFamily="34" charset="0"/>
                <a:sym typeface="Symbol" pitchFamily="18" charset="2"/>
              </a:rPr>
              <a:t>      = </a:t>
            </a:r>
            <a:r>
              <a:rPr lang="en-US" sz="1900">
                <a:latin typeface="Arial" pitchFamily="34" charset="0"/>
                <a:cs typeface="Arial" pitchFamily="34" charset="0"/>
                <a:sym typeface="Symbol" pitchFamily="18" charset="2"/>
              </a:rPr>
              <a:t>.08</a:t>
            </a:r>
          </a:p>
          <a:p>
            <a:pPr lvl="1">
              <a:lnSpc>
                <a:spcPct val="80000"/>
              </a:lnSpc>
              <a:buNone/>
            </a:pPr>
            <a:r>
              <a:rPr lang="en-US" sz="1900" smtClean="0">
                <a:latin typeface="Arial" pitchFamily="34" charset="0"/>
                <a:cs typeface="Arial" pitchFamily="34" charset="0"/>
                <a:sym typeface="Symbol" pitchFamily="18" charset="2"/>
              </a:rPr>
              <a:t>P(Late, 	     Late)	  	=  (.6)(.</a:t>
            </a:r>
            <a:r>
              <a:rPr lang="en-US" sz="1900">
                <a:latin typeface="Arial" pitchFamily="34" charset="0"/>
                <a:cs typeface="Arial" pitchFamily="34" charset="0"/>
                <a:sym typeface="Symbol" pitchFamily="18" charset="2"/>
              </a:rPr>
              <a:t>2) </a:t>
            </a:r>
            <a:r>
              <a:rPr lang="en-US" sz="1900" smtClean="0">
                <a:latin typeface="Arial" pitchFamily="34" charset="0"/>
                <a:cs typeface="Arial" pitchFamily="34" charset="0"/>
                <a:sym typeface="Symbol" pitchFamily="18" charset="2"/>
              </a:rPr>
              <a:t>         = </a:t>
            </a:r>
            <a:r>
              <a:rPr lang="en-US" sz="1900">
                <a:latin typeface="Arial" pitchFamily="34" charset="0"/>
                <a:cs typeface="Arial" pitchFamily="34" charset="0"/>
                <a:sym typeface="Symbol" pitchFamily="18" charset="2"/>
              </a:rPr>
              <a:t>.12</a:t>
            </a:r>
          </a:p>
          <a:p>
            <a:pPr lvl="1">
              <a:lnSpc>
                <a:spcPct val="80000"/>
              </a:lnSpc>
              <a:buNone/>
            </a:pPr>
            <a:r>
              <a:rPr lang="en-US" sz="1900">
                <a:solidFill>
                  <a:srgbClr val="0000FF"/>
                </a:solidFill>
                <a:latin typeface="Arial" pitchFamily="34" charset="0"/>
                <a:cs typeface="Arial" pitchFamily="34" charset="0"/>
                <a:sym typeface="Symbol" pitchFamily="18" charset="2"/>
              </a:rPr>
              <a:t>P(Late at least once) </a:t>
            </a:r>
            <a:r>
              <a:rPr lang="en-US" sz="1900" smtClean="0">
                <a:solidFill>
                  <a:srgbClr val="0000FF"/>
                </a:solidFill>
                <a:latin typeface="Arial" pitchFamily="34" charset="0"/>
                <a:cs typeface="Arial" pitchFamily="34" charset="0"/>
                <a:sym typeface="Symbol" pitchFamily="18" charset="2"/>
              </a:rPr>
              <a:t>      	=  .</a:t>
            </a:r>
            <a:r>
              <a:rPr lang="en-US" sz="1900">
                <a:solidFill>
                  <a:srgbClr val="0000FF"/>
                </a:solidFill>
                <a:latin typeface="Arial" pitchFamily="34" charset="0"/>
                <a:cs typeface="Arial" pitchFamily="34" charset="0"/>
                <a:sym typeface="Symbol" pitchFamily="18" charset="2"/>
              </a:rPr>
              <a:t>48+.08+.12 </a:t>
            </a:r>
            <a:r>
              <a:rPr lang="en-US" sz="1900" smtClean="0">
                <a:solidFill>
                  <a:srgbClr val="0000FF"/>
                </a:solidFill>
                <a:sym typeface="Symbol" pitchFamily="18" charset="2"/>
              </a:rPr>
              <a:t> </a:t>
            </a:r>
            <a:r>
              <a:rPr lang="en-US" sz="1900" smtClean="0">
                <a:solidFill>
                  <a:srgbClr val="0000FF"/>
                </a:solidFill>
                <a:latin typeface="Arial" pitchFamily="34" charset="0"/>
                <a:cs typeface="Arial" pitchFamily="34" charset="0"/>
                <a:sym typeface="Symbol" pitchFamily="18" charset="2"/>
              </a:rPr>
              <a:t>= </a:t>
            </a:r>
            <a:r>
              <a:rPr lang="en-US" sz="1900">
                <a:solidFill>
                  <a:srgbClr val="0000FF"/>
                </a:solidFill>
                <a:latin typeface="Arial" pitchFamily="34" charset="0"/>
                <a:cs typeface="Arial" pitchFamily="34" charset="0"/>
                <a:sym typeface="Symbol" pitchFamily="18" charset="2"/>
              </a:rPr>
              <a:t>.68</a:t>
            </a:r>
          </a:p>
        </p:txBody>
      </p:sp>
    </p:spTree>
    <p:extLst>
      <p:ext uri="{BB962C8B-B14F-4D97-AF65-F5344CB8AC3E}">
        <p14:creationId xmlns:p14="http://schemas.microsoft.com/office/powerpoint/2010/main" xmlns="" val="364381381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2"/>
          <p:cNvSpPr>
            <a:spLocks noGrp="1" noChangeArrowheads="1"/>
          </p:cNvSpPr>
          <p:nvPr>
            <p:ph type="title"/>
          </p:nvPr>
        </p:nvSpPr>
        <p:spPr>
          <a:xfrm>
            <a:off x="838200" y="685800"/>
            <a:ext cx="8001000" cy="1527175"/>
          </a:xfrm>
        </p:spPr>
        <p:txBody>
          <a:bodyPr/>
          <a:lstStyle/>
          <a:p>
            <a:r>
              <a:rPr lang="en-US" sz="3600" b="1"/>
              <a:t>Joint Events and Joint Probabilities</a:t>
            </a:r>
          </a:p>
        </p:txBody>
      </p:sp>
      <p:sp>
        <p:nvSpPr>
          <p:cNvPr id="204803" name="Rectangle 3"/>
          <p:cNvSpPr>
            <a:spLocks noGrp="1" noChangeArrowheads="1"/>
          </p:cNvSpPr>
          <p:nvPr>
            <p:ph idx="1"/>
          </p:nvPr>
        </p:nvSpPr>
        <p:spPr>
          <a:xfrm>
            <a:off x="1219200" y="2514600"/>
            <a:ext cx="7010400" cy="2514600"/>
          </a:xfrm>
        </p:spPr>
        <p:txBody>
          <a:bodyPr/>
          <a:lstStyle/>
          <a:p>
            <a:r>
              <a:rPr lang="en-US" b="1">
                <a:solidFill>
                  <a:srgbClr val="0000FF"/>
                </a:solidFill>
              </a:rPr>
              <a:t>Marginal probability</a:t>
            </a:r>
            <a:r>
              <a:rPr lang="en-US"/>
              <a:t> = Probability for each event, without considering the other.</a:t>
            </a:r>
          </a:p>
          <a:p>
            <a:r>
              <a:rPr lang="en-US" b="1">
                <a:solidFill>
                  <a:srgbClr val="0000FF"/>
                </a:solidFill>
              </a:rPr>
              <a:t>Joint probability</a:t>
            </a:r>
            <a:r>
              <a:rPr lang="en-US"/>
              <a:t> </a:t>
            </a:r>
            <a:r>
              <a:rPr lang="en-US" smtClean="0"/>
              <a:t>      = </a:t>
            </a:r>
            <a:r>
              <a:rPr lang="en-US"/>
              <a:t>Probability that two </a:t>
            </a:r>
            <a:r>
              <a:rPr lang="en-US" smtClean="0"/>
              <a:t>events </a:t>
            </a:r>
            <a:r>
              <a:rPr lang="en-US"/>
              <a:t>happen at the same time</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2"/>
          <p:cNvSpPr>
            <a:spLocks noGrp="1" noChangeArrowheads="1"/>
          </p:cNvSpPr>
          <p:nvPr>
            <p:ph type="title"/>
          </p:nvPr>
        </p:nvSpPr>
        <p:spPr>
          <a:xfrm>
            <a:off x="1524000" y="419100"/>
            <a:ext cx="7010400" cy="1104900"/>
          </a:xfrm>
        </p:spPr>
        <p:txBody>
          <a:bodyPr/>
          <a:lstStyle/>
          <a:p>
            <a:r>
              <a:rPr lang="en-US" sz="2800"/>
              <a:t>Marginal and Joint Probabilities</a:t>
            </a:r>
          </a:p>
        </p:txBody>
      </p:sp>
      <p:graphicFrame>
        <p:nvGraphicFramePr>
          <p:cNvPr id="39" name="Group 4"/>
          <p:cNvGraphicFramePr>
            <a:graphicFrameLocks noGrp="1"/>
          </p:cNvGraphicFramePr>
          <p:nvPr>
            <p:ph type="tbl" idx="1"/>
            <p:extLst>
              <p:ext uri="{D42A27DB-BD31-4B8C-83A1-F6EECF244321}">
                <p14:modId xmlns:p14="http://schemas.microsoft.com/office/powerpoint/2010/main" xmlns="" val="3017730160"/>
              </p:ext>
            </p:extLst>
          </p:nvPr>
        </p:nvGraphicFramePr>
        <p:xfrm>
          <a:off x="2438400" y="2438401"/>
          <a:ext cx="4480560" cy="2472659"/>
        </p:xfrm>
        <a:graphic>
          <a:graphicData uri="http://schemas.openxmlformats.org/drawingml/2006/table">
            <a:tbl>
              <a:tblPr/>
              <a:tblGrid>
                <a:gridCol w="1158766"/>
                <a:gridCol w="927013"/>
                <a:gridCol w="1004263"/>
                <a:gridCol w="1390518"/>
              </a:tblGrid>
              <a:tr h="552419">
                <a:tc>
                  <a:txBody>
                    <a:bodyPr/>
                    <a:lstStyle/>
                    <a:p>
                      <a:pPr marL="0" marR="0" lvl="0" indent="0" algn="ctr" defTabSz="914400" rtl="0" eaLnBrk="1" fontAlgn="base" latinLnBrk="0" hangingPunct="1">
                        <a:lnSpc>
                          <a:spcPct val="100000"/>
                        </a:lnSpc>
                        <a:spcBef>
                          <a:spcPct val="45000"/>
                        </a:spcBef>
                        <a:spcAft>
                          <a:spcPct val="0"/>
                        </a:spcAft>
                        <a:buClr>
                          <a:schemeClr val="tx1"/>
                        </a:buClr>
                        <a:buSzPct val="70000"/>
                        <a:buFont typeface="Wingdings" pitchFamily="2" charset="2"/>
                        <a:buNone/>
                        <a:tabLst/>
                      </a:pPr>
                      <a:endParaRPr kumimoji="0" lang="en-US" sz="1200" b="1" i="0" u="none" strike="noStrike" cap="none" normalizeH="0" baseline="0" dirty="0" smtClean="0">
                        <a:ln>
                          <a:noFill/>
                        </a:ln>
                        <a:solidFill>
                          <a:schemeClr val="tx2"/>
                        </a:solidFill>
                        <a:effectLst/>
                        <a:latin typeface="Courier New" pitchFamily="49"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75000"/>
                        </a:lnSpc>
                        <a:spcBef>
                          <a:spcPct val="45000"/>
                        </a:spcBef>
                        <a:spcAft>
                          <a:spcPct val="0"/>
                        </a:spcAft>
                        <a:buClr>
                          <a:schemeClr val="tx1"/>
                        </a:buClr>
                        <a:buSzPct val="70000"/>
                        <a:buFont typeface="Wingdings" pitchFamily="2" charset="2"/>
                        <a:buNone/>
                        <a:tabLst/>
                      </a:pPr>
                      <a:r>
                        <a:rPr kumimoji="0" lang="en-US" sz="1200" b="1" i="0" u="none" strike="noStrike" cap="none" normalizeH="0" baseline="0" smtClean="0">
                          <a:ln>
                            <a:noFill/>
                          </a:ln>
                          <a:solidFill>
                            <a:schemeClr val="tx1"/>
                          </a:solidFill>
                          <a:effectLst/>
                          <a:latin typeface="Arial" charset="0"/>
                        </a:rPr>
                        <a:t>Female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75000"/>
                        </a:lnSpc>
                        <a:spcBef>
                          <a:spcPct val="45000"/>
                        </a:spcBef>
                        <a:spcAft>
                          <a:spcPct val="0"/>
                        </a:spcAft>
                        <a:buClr>
                          <a:schemeClr val="tx1"/>
                        </a:buClr>
                        <a:buSzPct val="70000"/>
                        <a:buFont typeface="Wingdings" pitchFamily="2" charset="2"/>
                        <a:buNone/>
                        <a:tabLst/>
                      </a:pPr>
                      <a:r>
                        <a:rPr kumimoji="0" lang="en-US" sz="1200" b="1" i="0" u="none" strike="noStrike" cap="none" normalizeH="0" baseline="0" smtClean="0">
                          <a:ln>
                            <a:noFill/>
                          </a:ln>
                          <a:solidFill>
                            <a:schemeClr val="tx1"/>
                          </a:solidFill>
                          <a:effectLst/>
                          <a:latin typeface="Arial" charset="0"/>
                        </a:rPr>
                        <a:t>Male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75000"/>
                        </a:lnSpc>
                        <a:spcBef>
                          <a:spcPct val="45000"/>
                        </a:spcBef>
                        <a:spcAft>
                          <a:spcPct val="0"/>
                        </a:spcAft>
                        <a:buClr>
                          <a:schemeClr val="tx1"/>
                        </a:buClr>
                        <a:buSzPct val="70000"/>
                        <a:buFont typeface="Wingdings" pitchFamily="2" charset="2"/>
                        <a:buNone/>
                        <a:tabLst/>
                      </a:pPr>
                      <a:r>
                        <a:rPr kumimoji="0" lang="en-US" sz="1200" b="1" i="0" u="none" strike="noStrike" cap="none" normalizeH="0" baseline="0" smtClean="0">
                          <a:ln>
                            <a:noFill/>
                          </a:ln>
                          <a:solidFill>
                            <a:schemeClr val="tx1"/>
                          </a:solidFill>
                          <a:effectLst/>
                          <a:latin typeface="Arial" charset="0"/>
                        </a:rPr>
                        <a:t>Total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40080">
                <a:tc>
                  <a:txBody>
                    <a:bodyPr/>
                    <a:lstStyle/>
                    <a:p>
                      <a:pPr marL="0" marR="0" lvl="0" indent="0" algn="ctr" defTabSz="914400" rtl="0" eaLnBrk="1" fontAlgn="base" latinLnBrk="0" hangingPunct="1">
                        <a:lnSpc>
                          <a:spcPct val="175000"/>
                        </a:lnSpc>
                        <a:spcBef>
                          <a:spcPct val="45000"/>
                        </a:spcBef>
                        <a:spcAft>
                          <a:spcPct val="0"/>
                        </a:spcAft>
                        <a:buClr>
                          <a:schemeClr val="tx1"/>
                        </a:buClr>
                        <a:buSzPct val="70000"/>
                        <a:buFont typeface="Wingdings" pitchFamily="2" charset="2"/>
                        <a:buNone/>
                        <a:tabLst/>
                      </a:pPr>
                      <a:r>
                        <a:rPr kumimoji="0" lang="en-US" sz="1200" b="1" i="0" u="none" strike="noStrike" cap="none" normalizeH="0" baseline="0" dirty="0" smtClean="0">
                          <a:ln>
                            <a:noFill/>
                          </a:ln>
                          <a:solidFill>
                            <a:schemeClr val="tx1"/>
                          </a:solidFill>
                          <a:effectLst/>
                          <a:latin typeface="Arial" charset="0"/>
                        </a:rPr>
                        <a:t>Uninsured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1200"/>
                        </a:spcBef>
                        <a:spcAft>
                          <a:spcPct val="0"/>
                        </a:spcAft>
                        <a:buClr>
                          <a:schemeClr val="tx1"/>
                        </a:buClr>
                        <a:buSzPct val="70000"/>
                        <a:buFont typeface="Wingdings" pitchFamily="2" charset="2"/>
                        <a:buNone/>
                        <a:tabLst/>
                      </a:pPr>
                      <a:r>
                        <a:rPr kumimoji="0" lang="en-US" sz="1200" b="1" i="0" u="none" strike="noStrike" cap="none" normalizeH="0" baseline="0" smtClean="0">
                          <a:ln>
                            <a:noFill/>
                          </a:ln>
                          <a:solidFill>
                            <a:srgbClr val="0000FF"/>
                          </a:solidFill>
                          <a:effectLst/>
                          <a:latin typeface="Arial" charset="0"/>
                        </a:rPr>
                        <a:t/>
                      </a:r>
                      <a:br>
                        <a:rPr kumimoji="0" lang="en-US" sz="1200" b="1" i="0" u="none" strike="noStrike" cap="none" normalizeH="0" baseline="0" smtClean="0">
                          <a:ln>
                            <a:noFill/>
                          </a:ln>
                          <a:solidFill>
                            <a:srgbClr val="0000FF"/>
                          </a:solidFill>
                          <a:effectLst/>
                          <a:latin typeface="Arial" charset="0"/>
                        </a:rPr>
                      </a:br>
                      <a:r>
                        <a:rPr kumimoji="0" lang="en-US" sz="1200" b="1" i="0" u="none" strike="noStrike" cap="none" normalizeH="0" baseline="0" smtClean="0">
                          <a:ln>
                            <a:noFill/>
                          </a:ln>
                          <a:solidFill>
                            <a:srgbClr val="0000FF"/>
                          </a:solidFill>
                          <a:effectLst/>
                          <a:latin typeface="Arial" charset="0"/>
                        </a:rPr>
                        <a:t>.</a:t>
                      </a:r>
                      <a:r>
                        <a:rPr kumimoji="0" lang="en-US" sz="1200" b="1" i="0" u="none" strike="noStrike" cap="none" normalizeH="0" baseline="0" dirty="0" smtClean="0">
                          <a:ln>
                            <a:noFill/>
                          </a:ln>
                          <a:solidFill>
                            <a:srgbClr val="0000FF"/>
                          </a:solidFill>
                          <a:effectLst/>
                          <a:latin typeface="Arial" charset="0"/>
                        </a:rPr>
                        <a:t>04186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1200"/>
                        </a:spcBef>
                        <a:spcAft>
                          <a:spcPct val="0"/>
                        </a:spcAft>
                        <a:buClr>
                          <a:schemeClr val="tx1"/>
                        </a:buClr>
                        <a:buSzPct val="70000"/>
                        <a:buFont typeface="Wingdings" pitchFamily="2" charset="2"/>
                        <a:buNone/>
                        <a:tabLst/>
                      </a:pPr>
                      <a:r>
                        <a:rPr kumimoji="0" lang="en-US" sz="1200" b="1" i="0" u="none" strike="noStrike" cap="none" normalizeH="0" baseline="0" smtClean="0">
                          <a:ln>
                            <a:noFill/>
                          </a:ln>
                          <a:solidFill>
                            <a:srgbClr val="0000FF"/>
                          </a:solidFill>
                          <a:effectLst/>
                          <a:latin typeface="Arial" charset="0"/>
                        </a:rPr>
                        <a:t/>
                      </a:r>
                      <a:br>
                        <a:rPr kumimoji="0" lang="en-US" sz="1200" b="1" i="0" u="none" strike="noStrike" cap="none" normalizeH="0" baseline="0" smtClean="0">
                          <a:ln>
                            <a:noFill/>
                          </a:ln>
                          <a:solidFill>
                            <a:srgbClr val="0000FF"/>
                          </a:solidFill>
                          <a:effectLst/>
                          <a:latin typeface="Arial" charset="0"/>
                        </a:rPr>
                      </a:br>
                      <a:r>
                        <a:rPr kumimoji="0" lang="en-US" sz="1200" b="1" i="0" u="none" strike="noStrike" cap="none" normalizeH="0" baseline="0" smtClean="0">
                          <a:ln>
                            <a:noFill/>
                          </a:ln>
                          <a:solidFill>
                            <a:srgbClr val="0000FF"/>
                          </a:solidFill>
                          <a:effectLst/>
                          <a:latin typeface="Arial" charset="0"/>
                        </a:rPr>
                        <a:t>.</a:t>
                      </a:r>
                      <a:r>
                        <a:rPr kumimoji="0" lang="en-US" sz="1200" b="1" i="0" u="none" strike="noStrike" cap="none" normalizeH="0" baseline="0" dirty="0" smtClean="0">
                          <a:ln>
                            <a:noFill/>
                          </a:ln>
                          <a:solidFill>
                            <a:srgbClr val="0000FF"/>
                          </a:solidFill>
                          <a:effectLst/>
                          <a:latin typeface="Arial" charset="0"/>
                        </a:rPr>
                        <a:t>07242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45000"/>
                        </a:spcBef>
                        <a:spcAft>
                          <a:spcPct val="0"/>
                        </a:spcAft>
                        <a:buClr>
                          <a:schemeClr val="tx1"/>
                        </a:buClr>
                        <a:buSzPct val="70000"/>
                        <a:buFont typeface="Wingdings" pitchFamily="2" charset="2"/>
                        <a:buNone/>
                        <a:tabLst/>
                      </a:pPr>
                      <a:r>
                        <a:rPr kumimoji="0" lang="en-US" sz="1200" b="1" i="0" u="none" strike="noStrike" cap="none" normalizeH="0" baseline="0" smtClean="0">
                          <a:ln>
                            <a:noFill/>
                          </a:ln>
                          <a:solidFill>
                            <a:srgbClr val="FF0000"/>
                          </a:solidFill>
                          <a:effectLst/>
                          <a:latin typeface="Arial" charset="0"/>
                        </a:rPr>
                        <a:t/>
                      </a:r>
                      <a:br>
                        <a:rPr kumimoji="0" lang="en-US" sz="1200" b="1" i="0" u="none" strike="noStrike" cap="none" normalizeH="0" baseline="0" smtClean="0">
                          <a:ln>
                            <a:noFill/>
                          </a:ln>
                          <a:solidFill>
                            <a:srgbClr val="FF0000"/>
                          </a:solidFill>
                          <a:effectLst/>
                          <a:latin typeface="Arial" charset="0"/>
                        </a:rPr>
                      </a:br>
                      <a:r>
                        <a:rPr kumimoji="0" lang="en-US" sz="1200" b="1" i="0" u="none" strike="noStrike" cap="none" normalizeH="0" baseline="0" smtClean="0">
                          <a:ln>
                            <a:noFill/>
                          </a:ln>
                          <a:solidFill>
                            <a:srgbClr val="FF0000"/>
                          </a:solidFill>
                          <a:effectLst/>
                          <a:latin typeface="Arial" charset="0"/>
                        </a:rPr>
                        <a:t>.</a:t>
                      </a:r>
                      <a:r>
                        <a:rPr kumimoji="0" lang="en-US" sz="1200" b="1" i="0" u="none" strike="noStrike" cap="none" normalizeH="0" baseline="0" dirty="0" smtClean="0">
                          <a:ln>
                            <a:noFill/>
                          </a:ln>
                          <a:solidFill>
                            <a:srgbClr val="FF0000"/>
                          </a:solidFill>
                          <a:effectLst/>
                          <a:latin typeface="Arial" charset="0"/>
                        </a:rPr>
                        <a:t>11429</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40080">
                <a:tc>
                  <a:txBody>
                    <a:bodyPr/>
                    <a:lstStyle/>
                    <a:p>
                      <a:pPr marL="0" marR="0" lvl="0" indent="0" algn="ctr" defTabSz="914400" rtl="0" eaLnBrk="1" fontAlgn="base" latinLnBrk="0" hangingPunct="1">
                        <a:lnSpc>
                          <a:spcPct val="175000"/>
                        </a:lnSpc>
                        <a:spcBef>
                          <a:spcPct val="45000"/>
                        </a:spcBef>
                        <a:spcAft>
                          <a:spcPct val="0"/>
                        </a:spcAft>
                        <a:buClr>
                          <a:schemeClr val="tx1"/>
                        </a:buClr>
                        <a:buSzPct val="70000"/>
                        <a:buFont typeface="Wingdings" pitchFamily="2" charset="2"/>
                        <a:buNone/>
                        <a:tabLst/>
                      </a:pPr>
                      <a:r>
                        <a:rPr kumimoji="0" lang="en-US" sz="1200" b="1" i="0" u="none" strike="noStrike" cap="none" normalizeH="0" baseline="0" smtClean="0">
                          <a:ln>
                            <a:noFill/>
                          </a:ln>
                          <a:solidFill>
                            <a:schemeClr val="tx1"/>
                          </a:solidFill>
                          <a:effectLst/>
                          <a:latin typeface="Arial" charset="0"/>
                        </a:rPr>
                        <a:t>Insured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1200"/>
                        </a:spcBef>
                        <a:spcAft>
                          <a:spcPct val="0"/>
                        </a:spcAft>
                        <a:buClr>
                          <a:schemeClr val="tx1"/>
                        </a:buClr>
                        <a:buSzPct val="70000"/>
                        <a:buFont typeface="Wingdings" pitchFamily="2" charset="2"/>
                        <a:buNone/>
                        <a:tabLst/>
                      </a:pPr>
                      <a:r>
                        <a:rPr kumimoji="0" lang="en-US" sz="1200" b="1" i="0" u="none" strike="noStrike" cap="none" normalizeH="0" baseline="0" smtClean="0">
                          <a:ln>
                            <a:noFill/>
                          </a:ln>
                          <a:solidFill>
                            <a:srgbClr val="0000FF"/>
                          </a:solidFill>
                          <a:effectLst/>
                          <a:latin typeface="Arial" charset="0"/>
                        </a:rPr>
                        <a:t/>
                      </a:r>
                      <a:br>
                        <a:rPr kumimoji="0" lang="en-US" sz="1200" b="1" i="0" u="none" strike="noStrike" cap="none" normalizeH="0" baseline="0" smtClean="0">
                          <a:ln>
                            <a:noFill/>
                          </a:ln>
                          <a:solidFill>
                            <a:srgbClr val="0000FF"/>
                          </a:solidFill>
                          <a:effectLst/>
                          <a:latin typeface="Arial" charset="0"/>
                        </a:rPr>
                      </a:br>
                      <a:r>
                        <a:rPr kumimoji="0" lang="en-US" sz="1200" b="1" i="0" u="none" strike="noStrike" cap="none" normalizeH="0" baseline="0" smtClean="0">
                          <a:ln>
                            <a:noFill/>
                          </a:ln>
                          <a:solidFill>
                            <a:srgbClr val="0000FF"/>
                          </a:solidFill>
                          <a:effectLst/>
                          <a:latin typeface="Arial" charset="0"/>
                        </a:rPr>
                        <a:t>.</a:t>
                      </a:r>
                      <a:r>
                        <a:rPr kumimoji="0" lang="en-US" sz="1200" b="1" i="0" u="none" strike="noStrike" cap="none" normalizeH="0" baseline="0" dirty="0" smtClean="0">
                          <a:ln>
                            <a:noFill/>
                          </a:ln>
                          <a:solidFill>
                            <a:srgbClr val="0000FF"/>
                          </a:solidFill>
                          <a:effectLst/>
                          <a:latin typeface="Arial" charset="0"/>
                        </a:rPr>
                        <a:t>43691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1200"/>
                        </a:spcBef>
                        <a:spcAft>
                          <a:spcPct val="0"/>
                        </a:spcAft>
                        <a:buClr>
                          <a:schemeClr val="tx1"/>
                        </a:buClr>
                        <a:buSzPct val="70000"/>
                        <a:buFont typeface="Wingdings" pitchFamily="2" charset="2"/>
                        <a:buNone/>
                        <a:tabLst/>
                      </a:pPr>
                      <a:r>
                        <a:rPr kumimoji="0" lang="en-US" sz="1200" b="1" i="0" u="none" strike="noStrike" cap="none" normalizeH="0" baseline="0" smtClean="0">
                          <a:ln>
                            <a:noFill/>
                          </a:ln>
                          <a:solidFill>
                            <a:srgbClr val="0000FF"/>
                          </a:solidFill>
                          <a:effectLst/>
                          <a:latin typeface="Arial" charset="0"/>
                        </a:rPr>
                        <a:t/>
                      </a:r>
                      <a:br>
                        <a:rPr kumimoji="0" lang="en-US" sz="1200" b="1" i="0" u="none" strike="noStrike" cap="none" normalizeH="0" baseline="0" smtClean="0">
                          <a:ln>
                            <a:noFill/>
                          </a:ln>
                          <a:solidFill>
                            <a:srgbClr val="0000FF"/>
                          </a:solidFill>
                          <a:effectLst/>
                          <a:latin typeface="Arial" charset="0"/>
                        </a:rPr>
                      </a:br>
                      <a:r>
                        <a:rPr kumimoji="0" lang="en-US" sz="1200" b="1" i="0" u="none" strike="noStrike" cap="none" normalizeH="0" baseline="0" smtClean="0">
                          <a:ln>
                            <a:noFill/>
                          </a:ln>
                          <a:solidFill>
                            <a:srgbClr val="0000FF"/>
                          </a:solidFill>
                          <a:effectLst/>
                          <a:latin typeface="Arial" charset="0"/>
                        </a:rPr>
                        <a:t>.</a:t>
                      </a:r>
                      <a:r>
                        <a:rPr kumimoji="0" lang="en-US" sz="1200" b="1" i="0" u="none" strike="noStrike" cap="none" normalizeH="0" baseline="0" dirty="0" smtClean="0">
                          <a:ln>
                            <a:noFill/>
                          </a:ln>
                          <a:solidFill>
                            <a:srgbClr val="0000FF"/>
                          </a:solidFill>
                          <a:effectLst/>
                          <a:latin typeface="Arial" charset="0"/>
                        </a:rPr>
                        <a:t>44880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45000"/>
                        </a:spcBef>
                        <a:spcAft>
                          <a:spcPct val="0"/>
                        </a:spcAft>
                        <a:buClr>
                          <a:schemeClr val="tx1"/>
                        </a:buClr>
                        <a:buSzPct val="70000"/>
                        <a:buFont typeface="Wingdings" pitchFamily="2" charset="2"/>
                        <a:buNone/>
                        <a:tabLst/>
                      </a:pPr>
                      <a:r>
                        <a:rPr kumimoji="0" lang="en-US" sz="1200" b="1" i="0" u="none" strike="noStrike" cap="none" normalizeH="0" baseline="0" smtClean="0">
                          <a:ln>
                            <a:noFill/>
                          </a:ln>
                          <a:solidFill>
                            <a:srgbClr val="FF0000"/>
                          </a:solidFill>
                          <a:effectLst/>
                          <a:latin typeface="Arial" charset="0"/>
                        </a:rPr>
                        <a:t/>
                      </a:r>
                      <a:br>
                        <a:rPr kumimoji="0" lang="en-US" sz="1200" b="1" i="0" u="none" strike="noStrike" cap="none" normalizeH="0" baseline="0" smtClean="0">
                          <a:ln>
                            <a:noFill/>
                          </a:ln>
                          <a:solidFill>
                            <a:srgbClr val="FF0000"/>
                          </a:solidFill>
                          <a:effectLst/>
                          <a:latin typeface="Arial" charset="0"/>
                        </a:rPr>
                      </a:br>
                      <a:r>
                        <a:rPr kumimoji="0" lang="en-US" sz="1200" b="1" i="0" u="none" strike="noStrike" cap="none" normalizeH="0" baseline="0" smtClean="0">
                          <a:ln>
                            <a:noFill/>
                          </a:ln>
                          <a:solidFill>
                            <a:srgbClr val="FF0000"/>
                          </a:solidFill>
                          <a:effectLst/>
                          <a:latin typeface="Arial" charset="0"/>
                        </a:rPr>
                        <a:t>.</a:t>
                      </a:r>
                      <a:r>
                        <a:rPr kumimoji="0" lang="en-US" sz="1200" b="1" i="0" u="none" strike="noStrike" cap="none" normalizeH="0" baseline="0" dirty="0" smtClean="0">
                          <a:ln>
                            <a:noFill/>
                          </a:ln>
                          <a:solidFill>
                            <a:srgbClr val="FF0000"/>
                          </a:solidFill>
                          <a:effectLst/>
                          <a:latin typeface="Arial" charset="0"/>
                        </a:rPr>
                        <a:t>88571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40080">
                <a:tc>
                  <a:txBody>
                    <a:bodyPr/>
                    <a:lstStyle/>
                    <a:p>
                      <a:pPr marL="0" marR="0" lvl="0" indent="0" algn="ctr" defTabSz="914400" rtl="0" eaLnBrk="1" fontAlgn="base" latinLnBrk="0" hangingPunct="1">
                        <a:lnSpc>
                          <a:spcPct val="175000"/>
                        </a:lnSpc>
                        <a:spcBef>
                          <a:spcPct val="45000"/>
                        </a:spcBef>
                        <a:spcAft>
                          <a:spcPct val="0"/>
                        </a:spcAft>
                        <a:buClr>
                          <a:schemeClr val="tx1"/>
                        </a:buClr>
                        <a:buSzPct val="70000"/>
                        <a:buFont typeface="Wingdings" pitchFamily="2" charset="2"/>
                        <a:buNone/>
                        <a:tabLst/>
                      </a:pPr>
                      <a:r>
                        <a:rPr kumimoji="0" lang="en-US" sz="1200" b="1" i="0" u="none" strike="noStrike" cap="none" normalizeH="0" baseline="0" dirty="0" smtClean="0">
                          <a:ln>
                            <a:noFill/>
                          </a:ln>
                          <a:solidFill>
                            <a:schemeClr val="tx1"/>
                          </a:solidFill>
                          <a:effectLst/>
                          <a:latin typeface="Arial" charset="0"/>
                        </a:rPr>
                        <a:t>Total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1200"/>
                        </a:spcBef>
                        <a:spcAft>
                          <a:spcPct val="0"/>
                        </a:spcAft>
                        <a:buClr>
                          <a:schemeClr val="tx1"/>
                        </a:buClr>
                        <a:buSzPct val="70000"/>
                        <a:buFont typeface="Wingdings" pitchFamily="2" charset="2"/>
                        <a:buNone/>
                        <a:tabLst/>
                      </a:pPr>
                      <a:r>
                        <a:rPr kumimoji="0" lang="en-US" sz="1200" b="1" i="0" u="none" strike="noStrike" cap="none" normalizeH="0" baseline="0" smtClean="0">
                          <a:ln>
                            <a:noFill/>
                          </a:ln>
                          <a:solidFill>
                            <a:srgbClr val="FF0000"/>
                          </a:solidFill>
                          <a:effectLst/>
                          <a:latin typeface="Arial" charset="0"/>
                        </a:rPr>
                        <a:t/>
                      </a:r>
                      <a:br>
                        <a:rPr kumimoji="0" lang="en-US" sz="1200" b="1" i="0" u="none" strike="noStrike" cap="none" normalizeH="0" baseline="0" smtClean="0">
                          <a:ln>
                            <a:noFill/>
                          </a:ln>
                          <a:solidFill>
                            <a:srgbClr val="FF0000"/>
                          </a:solidFill>
                          <a:effectLst/>
                          <a:latin typeface="Arial" charset="0"/>
                        </a:rPr>
                      </a:br>
                      <a:r>
                        <a:rPr kumimoji="0" lang="en-US" sz="1200" b="1" i="0" u="none" strike="noStrike" cap="none" normalizeH="0" baseline="0" smtClean="0">
                          <a:ln>
                            <a:noFill/>
                          </a:ln>
                          <a:solidFill>
                            <a:srgbClr val="FF0000"/>
                          </a:solidFill>
                          <a:effectLst/>
                          <a:latin typeface="Arial" charset="0"/>
                        </a:rPr>
                        <a:t>.</a:t>
                      </a:r>
                      <a:r>
                        <a:rPr kumimoji="0" lang="en-US" sz="1200" b="1" i="0" u="none" strike="noStrike" cap="none" normalizeH="0" baseline="0" dirty="0" smtClean="0">
                          <a:ln>
                            <a:noFill/>
                          </a:ln>
                          <a:solidFill>
                            <a:srgbClr val="FF0000"/>
                          </a:solidFill>
                          <a:effectLst/>
                          <a:latin typeface="Arial" charset="0"/>
                        </a:rPr>
                        <a:t>47877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1200"/>
                        </a:spcBef>
                        <a:spcAft>
                          <a:spcPct val="0"/>
                        </a:spcAft>
                        <a:buClr>
                          <a:schemeClr val="tx1"/>
                        </a:buClr>
                        <a:buSzPct val="70000"/>
                        <a:buFont typeface="Wingdings" pitchFamily="2" charset="2"/>
                        <a:buNone/>
                        <a:tabLst/>
                      </a:pPr>
                      <a:r>
                        <a:rPr kumimoji="0" lang="en-US" sz="1200" b="1" i="0" u="none" strike="noStrike" cap="none" normalizeH="0" baseline="0" smtClean="0">
                          <a:ln>
                            <a:noFill/>
                          </a:ln>
                          <a:solidFill>
                            <a:srgbClr val="FF0000"/>
                          </a:solidFill>
                          <a:effectLst/>
                          <a:latin typeface="Arial" charset="0"/>
                        </a:rPr>
                        <a:t/>
                      </a:r>
                      <a:br>
                        <a:rPr kumimoji="0" lang="en-US" sz="1200" b="1" i="0" u="none" strike="noStrike" cap="none" normalizeH="0" baseline="0" smtClean="0">
                          <a:ln>
                            <a:noFill/>
                          </a:ln>
                          <a:solidFill>
                            <a:srgbClr val="FF0000"/>
                          </a:solidFill>
                          <a:effectLst/>
                          <a:latin typeface="Arial" charset="0"/>
                        </a:rPr>
                      </a:br>
                      <a:r>
                        <a:rPr kumimoji="0" lang="en-US" sz="1200" b="1" i="0" u="none" strike="noStrike" cap="none" normalizeH="0" baseline="0" smtClean="0">
                          <a:ln>
                            <a:noFill/>
                          </a:ln>
                          <a:solidFill>
                            <a:srgbClr val="FF0000"/>
                          </a:solidFill>
                          <a:effectLst/>
                          <a:latin typeface="Arial" charset="0"/>
                        </a:rPr>
                        <a:t>.</a:t>
                      </a:r>
                      <a:r>
                        <a:rPr kumimoji="0" lang="en-US" sz="1200" b="1" i="0" u="none" strike="noStrike" cap="none" normalizeH="0" baseline="0" dirty="0" smtClean="0">
                          <a:ln>
                            <a:noFill/>
                          </a:ln>
                          <a:solidFill>
                            <a:srgbClr val="FF0000"/>
                          </a:solidFill>
                          <a:effectLst/>
                          <a:latin typeface="Arial" charset="0"/>
                        </a:rPr>
                        <a:t>52123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45000"/>
                        </a:spcBef>
                        <a:spcAft>
                          <a:spcPct val="0"/>
                        </a:spcAft>
                        <a:buClr>
                          <a:schemeClr val="tx1"/>
                        </a:buClr>
                        <a:buSzPct val="70000"/>
                        <a:buFont typeface="Wingdings" pitchFamily="2" charset="2"/>
                        <a:buNone/>
                        <a:tabLst/>
                      </a:pPr>
                      <a:r>
                        <a:rPr kumimoji="0" lang="en-US" sz="1200" b="1" i="0" u="none" strike="noStrike" cap="none" normalizeH="0" baseline="0" smtClean="0">
                          <a:ln>
                            <a:noFill/>
                          </a:ln>
                          <a:solidFill>
                            <a:schemeClr val="tx1"/>
                          </a:solidFill>
                          <a:effectLst/>
                          <a:latin typeface="Arial" charset="0"/>
                        </a:rPr>
                        <a:t/>
                      </a:r>
                      <a:br>
                        <a:rPr kumimoji="0" lang="en-US" sz="1200" b="1" i="0" u="none" strike="noStrike" cap="none" normalizeH="0" baseline="0" smtClean="0">
                          <a:ln>
                            <a:noFill/>
                          </a:ln>
                          <a:solidFill>
                            <a:schemeClr val="tx1"/>
                          </a:solidFill>
                          <a:effectLst/>
                          <a:latin typeface="Arial" charset="0"/>
                        </a:rPr>
                      </a:br>
                      <a:r>
                        <a:rPr kumimoji="0" lang="en-US" sz="1200" b="1" i="0" u="none" strike="noStrike" cap="none" normalizeH="0" baseline="0" smtClean="0">
                          <a:ln>
                            <a:noFill/>
                          </a:ln>
                          <a:solidFill>
                            <a:schemeClr val="tx1"/>
                          </a:solidFill>
                          <a:effectLst/>
                          <a:latin typeface="Arial" charset="0"/>
                        </a:rPr>
                        <a:t>1.00000</a:t>
                      </a:r>
                      <a:endParaRPr kumimoji="0" lang="en-US" sz="1200" b="1"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38623" name="Text Box 31"/>
          <p:cNvSpPr txBox="1">
            <a:spLocks noChangeArrowheads="1"/>
          </p:cNvSpPr>
          <p:nvPr/>
        </p:nvSpPr>
        <p:spPr bwMode="auto">
          <a:xfrm>
            <a:off x="1447800" y="1635125"/>
            <a:ext cx="6858000" cy="650875"/>
          </a:xfrm>
          <a:prstGeom prst="rect">
            <a:avLst/>
          </a:prstGeom>
          <a:noFill/>
          <a:ln w="9525">
            <a:solidFill>
              <a:schemeClr val="tx1"/>
            </a:solidFill>
            <a:miter lim="800000"/>
            <a:headEnd/>
            <a:tailEnd/>
          </a:ln>
          <a:effectLst/>
        </p:spPr>
        <p:txBody>
          <a:bodyPr wrap="square">
            <a:spAutoFit/>
          </a:bodyPr>
          <a:lstStyle/>
          <a:p>
            <a:pPr>
              <a:spcBef>
                <a:spcPct val="50000"/>
              </a:spcBef>
            </a:pPr>
            <a:r>
              <a:rPr lang="en-US"/>
              <a:t>Survey of 27326 German </a:t>
            </a:r>
            <a:r>
              <a:rPr lang="en-US" smtClean="0"/>
              <a:t>Individuals</a:t>
            </a:r>
            <a:r>
              <a:rPr lang="en-US"/>
              <a:t/>
            </a:r>
            <a:br>
              <a:rPr lang="en-US"/>
            </a:br>
            <a:r>
              <a:rPr lang="en-US"/>
              <a:t>Consider drawing an individual at random from the sample.</a:t>
            </a:r>
          </a:p>
        </p:txBody>
      </p:sp>
      <p:sp>
        <p:nvSpPr>
          <p:cNvPr id="238627" name="Rectangle 35"/>
          <p:cNvSpPr>
            <a:spLocks noChangeArrowheads="1"/>
          </p:cNvSpPr>
          <p:nvPr/>
        </p:nvSpPr>
        <p:spPr bwMode="auto">
          <a:xfrm>
            <a:off x="5562600" y="3022600"/>
            <a:ext cx="1371600" cy="1261692"/>
          </a:xfrm>
          <a:prstGeom prst="rect">
            <a:avLst/>
          </a:prstGeom>
          <a:noFill/>
          <a:ln w="57150">
            <a:solidFill>
              <a:srgbClr val="FF0000"/>
            </a:solidFill>
            <a:miter lim="800000"/>
            <a:headEnd/>
            <a:tailEnd/>
          </a:ln>
          <a:effectLst/>
        </p:spPr>
        <p:txBody>
          <a:bodyPr wrap="none" anchor="ctr"/>
          <a:lstStyle/>
          <a:p>
            <a:endParaRPr lang="en-US"/>
          </a:p>
        </p:txBody>
      </p:sp>
      <p:sp>
        <p:nvSpPr>
          <p:cNvPr id="238628" name="Rectangle 36"/>
          <p:cNvSpPr>
            <a:spLocks noChangeArrowheads="1"/>
          </p:cNvSpPr>
          <p:nvPr/>
        </p:nvSpPr>
        <p:spPr bwMode="auto">
          <a:xfrm>
            <a:off x="3564308" y="4284292"/>
            <a:ext cx="1981200" cy="609600"/>
          </a:xfrm>
          <a:prstGeom prst="rect">
            <a:avLst/>
          </a:prstGeom>
          <a:noFill/>
          <a:ln w="57150">
            <a:solidFill>
              <a:srgbClr val="FF0000"/>
            </a:solidFill>
            <a:miter lim="800000"/>
            <a:headEnd/>
            <a:tailEnd/>
          </a:ln>
          <a:effectLst/>
        </p:spPr>
        <p:txBody>
          <a:bodyPr wrap="none" anchor="ctr"/>
          <a:lstStyle/>
          <a:p>
            <a:endParaRPr lang="en-US"/>
          </a:p>
        </p:txBody>
      </p:sp>
      <p:sp>
        <p:nvSpPr>
          <p:cNvPr id="238629" name="Rectangle 37"/>
          <p:cNvSpPr>
            <a:spLocks noChangeArrowheads="1"/>
          </p:cNvSpPr>
          <p:nvPr/>
        </p:nvSpPr>
        <p:spPr bwMode="auto">
          <a:xfrm>
            <a:off x="3581400" y="3022600"/>
            <a:ext cx="1964108" cy="1261692"/>
          </a:xfrm>
          <a:prstGeom prst="rect">
            <a:avLst/>
          </a:prstGeom>
          <a:noFill/>
          <a:ln w="57150">
            <a:solidFill>
              <a:srgbClr val="0000FF"/>
            </a:solidFill>
            <a:miter lim="800000"/>
            <a:headEnd/>
            <a:tailEnd/>
          </a:ln>
          <a:effectLst/>
        </p:spPr>
        <p:txBody>
          <a:bodyPr wrap="none" anchor="ctr"/>
          <a:lstStyle/>
          <a:p>
            <a:endParaRPr lang="en-US"/>
          </a:p>
        </p:txBody>
      </p:sp>
      <p:sp>
        <p:nvSpPr>
          <p:cNvPr id="238630" name="Text Box 38"/>
          <p:cNvSpPr txBox="1">
            <a:spLocks noChangeArrowheads="1"/>
          </p:cNvSpPr>
          <p:nvPr/>
        </p:nvSpPr>
        <p:spPr bwMode="auto">
          <a:xfrm>
            <a:off x="1447800" y="5110162"/>
            <a:ext cx="7010400" cy="376238"/>
          </a:xfrm>
          <a:prstGeom prst="rect">
            <a:avLst/>
          </a:prstGeom>
          <a:noFill/>
          <a:ln w="9525">
            <a:solidFill>
              <a:srgbClr val="FF0000"/>
            </a:solidFill>
            <a:miter lim="800000"/>
            <a:headEnd/>
            <a:tailEnd/>
          </a:ln>
          <a:effectLst/>
        </p:spPr>
        <p:txBody>
          <a:bodyPr>
            <a:spAutoFit/>
          </a:bodyPr>
          <a:lstStyle/>
          <a:p>
            <a:pPr>
              <a:spcBef>
                <a:spcPct val="50000"/>
              </a:spcBef>
            </a:pPr>
            <a:r>
              <a:rPr lang="en-US" b="1">
                <a:solidFill>
                  <a:srgbClr val="FF0000"/>
                </a:solidFill>
              </a:rPr>
              <a:t>Marginal Probabilities;  P(Male)=.52123, P(Insured) = .88571</a:t>
            </a:r>
          </a:p>
        </p:txBody>
      </p:sp>
      <p:sp>
        <p:nvSpPr>
          <p:cNvPr id="238631" name="Text Box 39"/>
          <p:cNvSpPr txBox="1">
            <a:spLocks noChangeArrowheads="1"/>
          </p:cNvSpPr>
          <p:nvPr/>
        </p:nvSpPr>
        <p:spPr bwMode="auto">
          <a:xfrm>
            <a:off x="1447800" y="5567363"/>
            <a:ext cx="5638800" cy="376237"/>
          </a:xfrm>
          <a:prstGeom prst="rect">
            <a:avLst/>
          </a:prstGeom>
          <a:noFill/>
          <a:ln w="9525">
            <a:solidFill>
              <a:srgbClr val="0000FF"/>
            </a:solidFill>
            <a:miter lim="800000"/>
            <a:headEnd/>
            <a:tailEnd/>
          </a:ln>
          <a:effectLst/>
        </p:spPr>
        <p:txBody>
          <a:bodyPr>
            <a:spAutoFit/>
          </a:bodyPr>
          <a:lstStyle/>
          <a:p>
            <a:pPr>
              <a:spcBef>
                <a:spcPct val="50000"/>
              </a:spcBef>
            </a:pPr>
            <a:r>
              <a:rPr lang="en-US" b="1">
                <a:solidFill>
                  <a:srgbClr val="0000FF"/>
                </a:solidFill>
              </a:rPr>
              <a:t>Joint Probabilities; P(Male </a:t>
            </a:r>
            <a:r>
              <a:rPr lang="en-US" b="1" u="sng">
                <a:solidFill>
                  <a:srgbClr val="FF0000"/>
                </a:solidFill>
              </a:rPr>
              <a:t>and</a:t>
            </a:r>
            <a:r>
              <a:rPr lang="en-US" b="1">
                <a:solidFill>
                  <a:srgbClr val="0000FF"/>
                </a:solidFill>
              </a:rPr>
              <a:t> Insured) = </a:t>
            </a:r>
            <a:r>
              <a:rPr lang="en-US" b="1">
                <a:solidFill>
                  <a:srgbClr val="00B050"/>
                </a:solidFill>
              </a:rPr>
              <a:t>.44880</a:t>
            </a:r>
          </a:p>
        </p:txBody>
      </p:sp>
      <p:sp>
        <p:nvSpPr>
          <p:cNvPr id="10" name="Oval 9"/>
          <p:cNvSpPr/>
          <p:nvPr/>
        </p:nvSpPr>
        <p:spPr bwMode="auto">
          <a:xfrm>
            <a:off x="4667656" y="3714344"/>
            <a:ext cx="762000" cy="457200"/>
          </a:xfrm>
          <a:prstGeom prst="ellipse">
            <a:avLst/>
          </a:prstGeom>
          <a:noFill/>
          <a:ln w="38100" cap="flat" cmpd="sng" algn="ctr">
            <a:solidFill>
              <a:srgbClr val="00B05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90" name="Rectangle 2"/>
          <p:cNvSpPr>
            <a:spLocks noGrp="1" noChangeArrowheads="1"/>
          </p:cNvSpPr>
          <p:nvPr>
            <p:ph type="title"/>
          </p:nvPr>
        </p:nvSpPr>
        <p:spPr>
          <a:xfrm>
            <a:off x="685800" y="1295400"/>
            <a:ext cx="6172200" cy="530225"/>
          </a:xfrm>
        </p:spPr>
        <p:txBody>
          <a:bodyPr/>
          <a:lstStyle/>
          <a:p>
            <a:r>
              <a:rPr lang="en-US" b="1"/>
              <a:t>Conditional Probability</a:t>
            </a:r>
          </a:p>
        </p:txBody>
      </p:sp>
      <p:sp>
        <p:nvSpPr>
          <p:cNvPr id="345091" name="Rectangle 3"/>
          <p:cNvSpPr>
            <a:spLocks noGrp="1" noChangeArrowheads="1"/>
          </p:cNvSpPr>
          <p:nvPr>
            <p:ph idx="1"/>
          </p:nvPr>
        </p:nvSpPr>
        <p:spPr>
          <a:xfrm>
            <a:off x="1143000" y="1981200"/>
            <a:ext cx="7010400" cy="3886200"/>
          </a:xfrm>
        </p:spPr>
        <p:txBody>
          <a:bodyPr/>
          <a:lstStyle/>
          <a:p>
            <a:pPr>
              <a:lnSpc>
                <a:spcPct val="90000"/>
              </a:lnSpc>
            </a:pPr>
            <a:r>
              <a:rPr lang="en-US"/>
              <a:t>“Conditional event” = occurrence of an event given that some other event has occurred.</a:t>
            </a:r>
          </a:p>
          <a:p>
            <a:pPr>
              <a:lnSpc>
                <a:spcPct val="90000"/>
              </a:lnSpc>
            </a:pPr>
            <a:r>
              <a:rPr lang="en-US"/>
              <a:t>Conditional probability = Probability of an event given that some other event is certain to occur. </a:t>
            </a:r>
            <a:r>
              <a:rPr lang="en-US" b="1">
                <a:solidFill>
                  <a:srgbClr val="0000FF"/>
                </a:solidFill>
              </a:rPr>
              <a:t>Denoted P(A|B) = Probability </a:t>
            </a:r>
            <a:r>
              <a:rPr lang="en-US" b="1" smtClean="0">
                <a:solidFill>
                  <a:srgbClr val="0000FF"/>
                </a:solidFill>
              </a:rPr>
              <a:t>that </a:t>
            </a:r>
            <a:r>
              <a:rPr lang="en-US" b="1">
                <a:solidFill>
                  <a:srgbClr val="0000FF"/>
                </a:solidFill>
              </a:rPr>
              <a:t>A will occur given B </a:t>
            </a:r>
            <a:r>
              <a:rPr lang="en-US" b="1" smtClean="0">
                <a:solidFill>
                  <a:srgbClr val="0000FF"/>
                </a:solidFill>
              </a:rPr>
              <a:t>occurs.</a:t>
            </a:r>
            <a:endParaRPr lang="en-US" b="1">
              <a:solidFill>
                <a:srgbClr val="0000FF"/>
              </a:solidFill>
            </a:endParaRPr>
          </a:p>
          <a:p>
            <a:pPr lvl="1">
              <a:lnSpc>
                <a:spcPct val="90000"/>
              </a:lnSpc>
            </a:pPr>
            <a:r>
              <a:rPr lang="en-US"/>
              <a:t>Prob(A|B) = Prob(A and B) / Prob(B)</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4038600" y="2438400"/>
            <a:ext cx="4724400" cy="2862322"/>
          </a:xfrm>
          <a:prstGeom prst="rect">
            <a:avLst/>
          </a:prstGeom>
          <a:noFill/>
        </p:spPr>
        <p:txBody>
          <a:bodyPr wrap="square" rtlCol="0">
            <a:spAutoFit/>
          </a:bodyPr>
          <a:lstStyle/>
          <a:p>
            <a:r>
              <a:rPr lang="en-US" smtClean="0"/>
              <a:t>210 Travelers between Sydney and Melbourne.  </a:t>
            </a:r>
            <a:r>
              <a:rPr lang="en-US" smtClean="0">
                <a:solidFill>
                  <a:srgbClr val="FF0000"/>
                </a:solidFill>
              </a:rPr>
              <a:t>One of the </a:t>
            </a:r>
            <a:r>
              <a:rPr lang="en-US" smtClean="0">
                <a:solidFill>
                  <a:srgbClr val="0000FF"/>
                </a:solidFill>
              </a:rPr>
              <a:t>ground</a:t>
            </a:r>
            <a:r>
              <a:rPr lang="en-US" smtClean="0">
                <a:solidFill>
                  <a:srgbClr val="FF0000"/>
                </a:solidFill>
              </a:rPr>
              <a:t> travelers is picked at random. What is the probability they are a car driver?</a:t>
            </a:r>
            <a:endParaRPr lang="en-US" smtClean="0"/>
          </a:p>
          <a:p>
            <a:endParaRPr lang="en-US" smtClean="0"/>
          </a:p>
          <a:p>
            <a:r>
              <a:rPr lang="en-US" smtClean="0"/>
              <a:t>P(Ground) = (63+30+59) / 210   =  .7238</a:t>
            </a:r>
          </a:p>
          <a:p>
            <a:endParaRPr lang="en-US" smtClean="0"/>
          </a:p>
          <a:p>
            <a:r>
              <a:rPr lang="en-US" smtClean="0"/>
              <a:t>P(Car)       =  59/210                   =  .2810</a:t>
            </a:r>
          </a:p>
          <a:p>
            <a:endParaRPr lang="en-US" smtClean="0"/>
          </a:p>
          <a:p>
            <a:r>
              <a:rPr lang="en-US" smtClean="0">
                <a:solidFill>
                  <a:srgbClr val="FF0000"/>
                </a:solidFill>
              </a:rPr>
              <a:t>P(Car|Ground)</a:t>
            </a:r>
            <a:r>
              <a:rPr lang="en-US" smtClean="0"/>
              <a:t> = 59/(63+30+59) = .3882</a:t>
            </a:r>
          </a:p>
        </p:txBody>
      </p:sp>
      <p:pic>
        <p:nvPicPr>
          <p:cNvPr id="427010" name="Picture 2"/>
          <p:cNvPicPr>
            <a:picLocks noChangeAspect="1" noChangeArrowheads="1"/>
          </p:cNvPicPr>
          <p:nvPr/>
        </p:nvPicPr>
        <p:blipFill>
          <a:blip r:embed="rId2"/>
          <a:srcRect/>
          <a:stretch>
            <a:fillRect/>
          </a:stretch>
        </p:blipFill>
        <p:spPr bwMode="auto">
          <a:xfrm>
            <a:off x="381000" y="2667000"/>
            <a:ext cx="3581400" cy="2387600"/>
          </a:xfrm>
          <a:prstGeom prst="rect">
            <a:avLst/>
          </a:prstGeom>
          <a:noFill/>
          <a:ln w="9525">
            <a:noFill/>
            <a:miter lim="800000"/>
            <a:headEnd/>
            <a:tailEnd/>
          </a:ln>
          <a:effectLst/>
        </p:spPr>
      </p:pic>
      <p:sp>
        <p:nvSpPr>
          <p:cNvPr id="9" name="Title 8"/>
          <p:cNvSpPr>
            <a:spLocks noGrp="1"/>
          </p:cNvSpPr>
          <p:nvPr>
            <p:ph type="title"/>
          </p:nvPr>
        </p:nvSpPr>
        <p:spPr>
          <a:xfrm>
            <a:off x="457200" y="762000"/>
            <a:ext cx="8229600" cy="1139825"/>
          </a:xfrm>
        </p:spPr>
        <p:txBody>
          <a:bodyPr/>
          <a:lstStyle/>
          <a:p>
            <a:r>
              <a:rPr lang="en-US" smtClean="0"/>
              <a:t>Conditional Probability</a:t>
            </a:r>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2"/>
          <p:cNvSpPr>
            <a:spLocks noGrp="1" noChangeArrowheads="1"/>
          </p:cNvSpPr>
          <p:nvPr>
            <p:ph type="title"/>
          </p:nvPr>
        </p:nvSpPr>
        <p:spPr>
          <a:xfrm>
            <a:off x="381000" y="152400"/>
            <a:ext cx="8534400" cy="457200"/>
          </a:xfrm>
        </p:spPr>
        <p:txBody>
          <a:bodyPr/>
          <a:lstStyle/>
          <a:p>
            <a:r>
              <a:rPr lang="en-US" b="1" smtClean="0"/>
              <a:t>Buying a BMW*</a:t>
            </a:r>
            <a:endParaRPr lang="en-US" b="1" dirty="0"/>
          </a:p>
        </p:txBody>
      </p:sp>
      <p:sp>
        <p:nvSpPr>
          <p:cNvPr id="221189" name="Text Box 5"/>
          <p:cNvSpPr txBox="1">
            <a:spLocks noChangeArrowheads="1"/>
          </p:cNvSpPr>
          <p:nvPr/>
        </p:nvSpPr>
        <p:spPr bwMode="auto">
          <a:xfrm>
            <a:off x="533400" y="3815477"/>
            <a:ext cx="8305800" cy="2585323"/>
          </a:xfrm>
          <a:prstGeom prst="rect">
            <a:avLst/>
          </a:prstGeom>
          <a:noFill/>
          <a:ln w="9525">
            <a:noFill/>
            <a:miter lim="800000"/>
            <a:headEnd/>
            <a:tailEnd/>
          </a:ln>
          <a:effectLst/>
        </p:spPr>
        <p:txBody>
          <a:bodyPr>
            <a:spAutoFit/>
          </a:bodyPr>
          <a:lstStyle/>
          <a:p>
            <a:pPr>
              <a:spcBef>
                <a:spcPct val="50000"/>
              </a:spcBef>
            </a:pPr>
            <a:r>
              <a:rPr lang="en-US" b="1" smtClean="0"/>
              <a:t>A random buyer of one of these models (conditioning on these 10 models) is chosen.   </a:t>
            </a:r>
            <a:r>
              <a:rPr lang="en-US" b="1"/>
              <a:t/>
            </a:r>
            <a:br>
              <a:rPr lang="en-US" b="1"/>
            </a:br>
            <a:r>
              <a:rPr lang="en-US" b="1" smtClean="0"/>
              <a:t>(1)  What is the probability that they buy an X5?    1/10</a:t>
            </a:r>
            <a:r>
              <a:rPr lang="en-US" b="1" smtClean="0"/>
              <a:t/>
            </a:r>
            <a:br>
              <a:rPr lang="en-US" b="1" smtClean="0"/>
            </a:br>
            <a:r>
              <a:rPr lang="en-US" b="1" smtClean="0"/>
              <a:t>(2)  Given that they will buy an X series, what is the probability that they buy an X5?  Prob(X5|Xseries) = Prob(X5 and Xseries)/P(Xseries) </a:t>
            </a:r>
            <a:br>
              <a:rPr lang="en-US" b="1" smtClean="0"/>
            </a:br>
            <a:r>
              <a:rPr lang="en-US" b="1" smtClean="0"/>
              <a:t>                                                   = (1/10) / (4/10) </a:t>
            </a:r>
            <a:br>
              <a:rPr lang="en-US" b="1" smtClean="0"/>
            </a:br>
            <a:r>
              <a:rPr lang="en-US" b="1" smtClean="0"/>
              <a:t>                                                   = 1/4</a:t>
            </a:r>
            <a:br>
              <a:rPr lang="en-US" b="1" smtClean="0"/>
            </a:br>
            <a:r>
              <a:rPr lang="en-US" b="1" smtClean="0"/>
              <a:t>(Individual probabilities are surely not all 1/10.  Market shares of these models differ)</a:t>
            </a:r>
          </a:p>
        </p:txBody>
      </p:sp>
      <p:sp>
        <p:nvSpPr>
          <p:cNvPr id="6" name="TextBox 5"/>
          <p:cNvSpPr txBox="1"/>
          <p:nvPr/>
        </p:nvSpPr>
        <p:spPr>
          <a:xfrm>
            <a:off x="1828800" y="6477000"/>
            <a:ext cx="2286000" cy="276999"/>
          </a:xfrm>
          <a:prstGeom prst="rect">
            <a:avLst/>
          </a:prstGeom>
          <a:noFill/>
        </p:spPr>
        <p:txBody>
          <a:bodyPr wrap="square" rtlCol="0">
            <a:spAutoFit/>
          </a:bodyPr>
          <a:lstStyle/>
          <a:p>
            <a:r>
              <a:rPr lang="en-US" sz="1200" b="1" smtClean="0"/>
              <a:t>*This is not the entire line.</a:t>
            </a:r>
            <a:endParaRPr lang="en-US" sz="1200" b="1"/>
          </a:p>
        </p:txBody>
      </p:sp>
      <p:pic>
        <p:nvPicPr>
          <p:cNvPr id="362498" name="Picture 2"/>
          <p:cNvPicPr>
            <a:picLocks noChangeAspect="1" noChangeArrowheads="1"/>
          </p:cNvPicPr>
          <p:nvPr/>
        </p:nvPicPr>
        <p:blipFill>
          <a:blip r:embed="rId3"/>
          <a:srcRect/>
          <a:stretch>
            <a:fillRect/>
          </a:stretch>
        </p:blipFill>
        <p:spPr bwMode="auto">
          <a:xfrm>
            <a:off x="466161" y="685800"/>
            <a:ext cx="7915839" cy="1438275"/>
          </a:xfrm>
          <a:prstGeom prst="rect">
            <a:avLst/>
          </a:prstGeom>
          <a:noFill/>
          <a:ln w="9525">
            <a:noFill/>
            <a:miter lim="800000"/>
            <a:headEnd/>
            <a:tailEnd/>
          </a:ln>
          <a:effectLst/>
        </p:spPr>
      </p:pic>
      <p:pic>
        <p:nvPicPr>
          <p:cNvPr id="362499" name="Picture 3"/>
          <p:cNvPicPr>
            <a:picLocks noChangeAspect="1" noChangeArrowheads="1"/>
          </p:cNvPicPr>
          <p:nvPr/>
        </p:nvPicPr>
        <p:blipFill>
          <a:blip r:embed="rId4"/>
          <a:srcRect/>
          <a:stretch>
            <a:fillRect/>
          </a:stretch>
        </p:blipFill>
        <p:spPr bwMode="auto">
          <a:xfrm>
            <a:off x="482599" y="2120900"/>
            <a:ext cx="7899401" cy="14605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2546" name="Picture 2"/>
          <p:cNvPicPr>
            <a:picLocks noChangeAspect="1" noChangeArrowheads="1"/>
          </p:cNvPicPr>
          <p:nvPr/>
        </p:nvPicPr>
        <p:blipFill>
          <a:blip r:embed="rId2"/>
          <a:srcRect/>
          <a:stretch>
            <a:fillRect/>
          </a:stretch>
        </p:blipFill>
        <p:spPr bwMode="auto">
          <a:xfrm>
            <a:off x="254000" y="228600"/>
            <a:ext cx="4863142" cy="3124200"/>
          </a:xfrm>
          <a:prstGeom prst="rect">
            <a:avLst/>
          </a:prstGeom>
          <a:noFill/>
          <a:ln w="9525">
            <a:noFill/>
            <a:miter lim="800000"/>
            <a:headEnd/>
            <a:tailEnd/>
          </a:ln>
          <a:effectLst/>
        </p:spPr>
      </p:pic>
      <p:pic>
        <p:nvPicPr>
          <p:cNvPr id="5" name="Picture 2"/>
          <p:cNvPicPr>
            <a:picLocks noChangeAspect="1" noChangeArrowheads="1"/>
          </p:cNvPicPr>
          <p:nvPr/>
        </p:nvPicPr>
        <p:blipFill>
          <a:blip r:embed="rId3"/>
          <a:srcRect/>
          <a:stretch>
            <a:fillRect/>
          </a:stretch>
        </p:blipFill>
        <p:spPr bwMode="auto">
          <a:xfrm>
            <a:off x="530575" y="3505200"/>
            <a:ext cx="4193825" cy="762000"/>
          </a:xfrm>
          <a:prstGeom prst="rect">
            <a:avLst/>
          </a:prstGeom>
          <a:noFill/>
          <a:ln w="9525">
            <a:noFill/>
            <a:miter lim="800000"/>
            <a:headEnd/>
            <a:tailEnd/>
          </a:ln>
          <a:effectLst/>
        </p:spPr>
      </p:pic>
      <p:pic>
        <p:nvPicPr>
          <p:cNvPr id="6" name="Picture 3"/>
          <p:cNvPicPr>
            <a:picLocks noChangeAspect="1" noChangeArrowheads="1"/>
          </p:cNvPicPr>
          <p:nvPr/>
        </p:nvPicPr>
        <p:blipFill>
          <a:blip r:embed="rId4"/>
          <a:srcRect/>
          <a:stretch>
            <a:fillRect/>
          </a:stretch>
        </p:blipFill>
        <p:spPr bwMode="auto">
          <a:xfrm>
            <a:off x="4711700" y="3505200"/>
            <a:ext cx="4121426" cy="762000"/>
          </a:xfrm>
          <a:prstGeom prst="rect">
            <a:avLst/>
          </a:prstGeom>
          <a:noFill/>
          <a:ln w="9525">
            <a:noFill/>
            <a:miter lim="800000"/>
            <a:headEnd/>
            <a:tailEnd/>
          </a:ln>
          <a:effectLst/>
        </p:spPr>
      </p:pic>
      <p:sp>
        <p:nvSpPr>
          <p:cNvPr id="7" name="TextBox 6"/>
          <p:cNvSpPr txBox="1"/>
          <p:nvPr/>
        </p:nvSpPr>
        <p:spPr>
          <a:xfrm>
            <a:off x="5067300" y="723900"/>
            <a:ext cx="762000" cy="2585323"/>
          </a:xfrm>
          <a:prstGeom prst="rect">
            <a:avLst/>
          </a:prstGeom>
          <a:noFill/>
        </p:spPr>
        <p:txBody>
          <a:bodyPr wrap="square" rtlCol="0">
            <a:spAutoFit/>
          </a:bodyPr>
          <a:lstStyle/>
          <a:p>
            <a:r>
              <a:rPr lang="en-US" sz="1600" b="1" smtClean="0"/>
              <a:t>.40</a:t>
            </a:r>
          </a:p>
          <a:p>
            <a:r>
              <a:rPr lang="en-US" sz="1600" b="1" smtClean="0"/>
              <a:t>.10</a:t>
            </a:r>
          </a:p>
          <a:p>
            <a:r>
              <a:rPr lang="en-US" sz="1600" b="1" smtClean="0"/>
              <a:t>.05</a:t>
            </a:r>
          </a:p>
          <a:p>
            <a:r>
              <a:rPr lang="en-US" sz="1600" b="1" smtClean="0"/>
              <a:t>.02</a:t>
            </a:r>
          </a:p>
          <a:p>
            <a:r>
              <a:rPr lang="en-US" sz="1600" b="1" smtClean="0"/>
              <a:t>.07</a:t>
            </a:r>
          </a:p>
          <a:p>
            <a:r>
              <a:rPr lang="en-US" sz="1600" b="1" smtClean="0"/>
              <a:t>.06</a:t>
            </a:r>
          </a:p>
          <a:p>
            <a:r>
              <a:rPr lang="en-US" sz="1600" b="1" smtClean="0"/>
              <a:t>.04</a:t>
            </a:r>
          </a:p>
          <a:p>
            <a:r>
              <a:rPr lang="en-US" sz="1600" b="1" smtClean="0"/>
              <a:t>.03</a:t>
            </a:r>
          </a:p>
          <a:p>
            <a:r>
              <a:rPr lang="en-US" sz="1600" b="1" smtClean="0"/>
              <a:t>.02</a:t>
            </a:r>
          </a:p>
          <a:p>
            <a:r>
              <a:rPr lang="en-US" sz="1600" b="1" smtClean="0"/>
              <a:t>.01</a:t>
            </a:r>
          </a:p>
        </p:txBody>
      </p:sp>
      <p:sp>
        <p:nvSpPr>
          <p:cNvPr id="8" name="TextBox 7"/>
          <p:cNvSpPr txBox="1"/>
          <p:nvPr/>
        </p:nvSpPr>
        <p:spPr>
          <a:xfrm>
            <a:off x="5715000" y="940475"/>
            <a:ext cx="2895600" cy="2031325"/>
          </a:xfrm>
          <a:prstGeom prst="rect">
            <a:avLst/>
          </a:prstGeom>
          <a:noFill/>
        </p:spPr>
        <p:txBody>
          <a:bodyPr wrap="square" rtlCol="0">
            <a:spAutoFit/>
          </a:bodyPr>
          <a:lstStyle/>
          <a:p>
            <a:r>
              <a:rPr lang="en-US" smtClean="0"/>
              <a:t>BMW has a 10% total market share in the car market.*</a:t>
            </a:r>
          </a:p>
          <a:p>
            <a:endParaRPr lang="en-US" smtClean="0"/>
          </a:p>
          <a:p>
            <a:r>
              <a:rPr lang="en-US" smtClean="0"/>
              <a:t>The 10 models shown are 80% of BMW’s sales</a:t>
            </a:r>
          </a:p>
          <a:p>
            <a:endParaRPr lang="en-US"/>
          </a:p>
        </p:txBody>
      </p:sp>
      <p:sp>
        <p:nvSpPr>
          <p:cNvPr id="9" name="TextBox 8"/>
          <p:cNvSpPr txBox="1"/>
          <p:nvPr/>
        </p:nvSpPr>
        <p:spPr>
          <a:xfrm>
            <a:off x="1828800" y="6400800"/>
            <a:ext cx="6096000" cy="307777"/>
          </a:xfrm>
          <a:prstGeom prst="rect">
            <a:avLst/>
          </a:prstGeom>
          <a:noFill/>
        </p:spPr>
        <p:txBody>
          <a:bodyPr wrap="square" rtlCol="0">
            <a:spAutoFit/>
          </a:bodyPr>
          <a:lstStyle/>
          <a:p>
            <a:r>
              <a:rPr lang="en-US" sz="1400" b="1" smtClean="0"/>
              <a:t>All of the numbers in this example are completely fictitious.</a:t>
            </a:r>
            <a:endParaRPr lang="en-US" sz="1400" b="1"/>
          </a:p>
        </p:txBody>
      </p:sp>
      <p:sp>
        <p:nvSpPr>
          <p:cNvPr id="10" name="TextBox 9"/>
          <p:cNvSpPr txBox="1"/>
          <p:nvPr/>
        </p:nvSpPr>
        <p:spPr>
          <a:xfrm>
            <a:off x="1371600" y="4495800"/>
            <a:ext cx="6934200" cy="1754326"/>
          </a:xfrm>
          <a:prstGeom prst="rect">
            <a:avLst/>
          </a:prstGeom>
          <a:noFill/>
        </p:spPr>
        <p:txBody>
          <a:bodyPr wrap="square" rtlCol="0">
            <a:spAutoFit/>
          </a:bodyPr>
          <a:lstStyle/>
          <a:p>
            <a:r>
              <a:rPr lang="en-US" smtClean="0"/>
              <a:t>P(random car buyer buys a BMW)</a:t>
            </a:r>
            <a:br>
              <a:rPr lang="en-US" smtClean="0"/>
            </a:br>
            <a:r>
              <a:rPr lang="en-US" smtClean="0"/>
              <a:t>P(random car buyer buys one of these 10 models)</a:t>
            </a:r>
            <a:br>
              <a:rPr lang="en-US" smtClean="0"/>
            </a:br>
            <a:r>
              <a:rPr lang="en-US" smtClean="0"/>
              <a:t>P(random BMW buyer buys one of these 10 models)</a:t>
            </a:r>
            <a:br>
              <a:rPr lang="en-US" smtClean="0"/>
            </a:br>
            <a:r>
              <a:rPr lang="en-US" smtClean="0"/>
              <a:t>P(random car buyer buys an X series BMW)</a:t>
            </a:r>
          </a:p>
          <a:p>
            <a:r>
              <a:rPr lang="en-US" smtClean="0"/>
              <a:t>P(random BMW buyer buys an X series BMW)</a:t>
            </a:r>
          </a:p>
          <a:p>
            <a:r>
              <a:rPr lang="en-US" smtClean="0"/>
              <a:t>P(random car buyer buys a BMW not one of these 10 models)</a:t>
            </a:r>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4" name="Rectangle 2"/>
          <p:cNvSpPr>
            <a:spLocks noGrp="1" noChangeArrowheads="1"/>
          </p:cNvSpPr>
          <p:nvPr>
            <p:ph type="title"/>
          </p:nvPr>
        </p:nvSpPr>
        <p:spPr/>
        <p:txBody>
          <a:bodyPr/>
          <a:lstStyle/>
          <a:p>
            <a:r>
              <a:rPr lang="en-US" b="1"/>
              <a:t>Conditional Probabilities</a:t>
            </a:r>
          </a:p>
        </p:txBody>
      </p:sp>
      <p:sp>
        <p:nvSpPr>
          <p:cNvPr id="346115" name="Rectangle 3"/>
          <p:cNvSpPr>
            <a:spLocks noGrp="1" noChangeArrowheads="1"/>
          </p:cNvSpPr>
          <p:nvPr>
            <p:ph idx="1"/>
          </p:nvPr>
        </p:nvSpPr>
        <p:spPr>
          <a:xfrm>
            <a:off x="1143000" y="1676400"/>
            <a:ext cx="7010400" cy="4114800"/>
          </a:xfrm>
        </p:spPr>
        <p:txBody>
          <a:bodyPr/>
          <a:lstStyle/>
          <a:p>
            <a:pPr>
              <a:buFont typeface="Wingdings" pitchFamily="2" charset="2"/>
              <a:buNone/>
            </a:pPr>
            <a:r>
              <a:rPr lang="en-US"/>
              <a:t>   </a:t>
            </a:r>
            <a:r>
              <a:rPr lang="en-US" sz="2000"/>
              <a:t>Company ESI sells two types of software, Basic and Advanced, to two markets, Government and Academic.</a:t>
            </a:r>
            <a:br>
              <a:rPr lang="en-US" sz="2000"/>
            </a:br>
            <a:r>
              <a:rPr lang="en-US" sz="2000" smtClean="0"/>
              <a:t>Orders arrive </a:t>
            </a:r>
            <a:r>
              <a:rPr lang="en-US" sz="2000"/>
              <a:t>with the following probabilities:</a:t>
            </a:r>
          </a:p>
          <a:p>
            <a:pPr>
              <a:buFont typeface="Wingdings" pitchFamily="2" charset="2"/>
              <a:buNone/>
            </a:pPr>
            <a:endParaRPr lang="en-US" sz="2000"/>
          </a:p>
          <a:p>
            <a:pPr>
              <a:buFont typeface="Wingdings" pitchFamily="2" charset="2"/>
              <a:buNone/>
            </a:pPr>
            <a:r>
              <a:rPr lang="en-US" sz="2000"/>
              <a:t>                            Academic	Government	Total</a:t>
            </a:r>
          </a:p>
          <a:p>
            <a:pPr>
              <a:buFont typeface="Wingdings" pitchFamily="2" charset="2"/>
              <a:buNone/>
            </a:pPr>
            <a:r>
              <a:rPr lang="en-US" sz="2000"/>
              <a:t>	Basic	     .4		     .2		  .6</a:t>
            </a:r>
          </a:p>
          <a:p>
            <a:pPr>
              <a:buFont typeface="Wingdings" pitchFamily="2" charset="2"/>
              <a:buNone/>
            </a:pPr>
            <a:r>
              <a:rPr lang="en-US" sz="2000"/>
              <a:t>	Advanced	     .3		     .1		  .4</a:t>
            </a:r>
          </a:p>
          <a:p>
            <a:pPr>
              <a:buFont typeface="Wingdings" pitchFamily="2" charset="2"/>
              <a:buNone/>
            </a:pPr>
            <a:r>
              <a:rPr lang="en-US" sz="2000"/>
              <a:t>	Total		     .7		     .3		1.0</a:t>
            </a:r>
          </a:p>
          <a:p>
            <a:pPr>
              <a:buFont typeface="Wingdings" pitchFamily="2" charset="2"/>
              <a:buNone/>
            </a:pPr>
            <a:r>
              <a:rPr lang="en-US" sz="2000"/>
              <a:t/>
            </a:r>
            <a:br>
              <a:rPr lang="en-US" sz="2000"/>
            </a:br>
            <a:r>
              <a:rPr lang="en-US" sz="2000" smtClean="0"/>
              <a:t>P(Basic)                                =  .60</a:t>
            </a:r>
          </a:p>
          <a:p>
            <a:pPr>
              <a:buFont typeface="Wingdings" pitchFamily="2" charset="2"/>
              <a:buNone/>
            </a:pPr>
            <a:r>
              <a:rPr lang="en-US" sz="2000" smtClean="0"/>
              <a:t>     P(Basic </a:t>
            </a:r>
            <a:r>
              <a:rPr lang="en-US" sz="2000"/>
              <a:t>| Academic)             =  .4 / .7 = .</a:t>
            </a:r>
            <a:r>
              <a:rPr lang="en-US" sz="2000" smtClean="0"/>
              <a:t>571</a:t>
            </a:r>
          </a:p>
          <a:p>
            <a:pPr>
              <a:buFont typeface="Wingdings" pitchFamily="2" charset="2"/>
              <a:buNone/>
            </a:pPr>
            <a:r>
              <a:rPr lang="en-US" sz="2000" smtClean="0"/>
              <a:t>     P(Government)                     =  .30</a:t>
            </a:r>
            <a:endParaRPr lang="en-US" sz="2000"/>
          </a:p>
          <a:p>
            <a:pPr>
              <a:buFont typeface="Wingdings" pitchFamily="2" charset="2"/>
              <a:buNone/>
            </a:pPr>
            <a:r>
              <a:rPr lang="en-US" sz="2000"/>
              <a:t>	P(Government | Advanced)  =  .1 / .4 = .25</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2"/>
          <p:cNvSpPr>
            <a:spLocks noGrp="1" noChangeArrowheads="1"/>
          </p:cNvSpPr>
          <p:nvPr>
            <p:ph type="title"/>
          </p:nvPr>
        </p:nvSpPr>
        <p:spPr>
          <a:xfrm>
            <a:off x="533400" y="838201"/>
            <a:ext cx="8229600" cy="381000"/>
          </a:xfrm>
        </p:spPr>
        <p:txBody>
          <a:bodyPr/>
          <a:lstStyle/>
          <a:p>
            <a:r>
              <a:rPr lang="en-US" b="1"/>
              <a:t>Conditional Probabilities</a:t>
            </a:r>
          </a:p>
        </p:txBody>
      </p:sp>
      <p:sp>
        <p:nvSpPr>
          <p:cNvPr id="239621" name="Text Box 5"/>
          <p:cNvSpPr txBox="1">
            <a:spLocks noChangeArrowheads="1"/>
          </p:cNvSpPr>
          <p:nvPr/>
        </p:nvSpPr>
        <p:spPr bwMode="auto">
          <a:xfrm>
            <a:off x="4953000" y="2539186"/>
            <a:ext cx="4038600" cy="2185214"/>
          </a:xfrm>
          <a:prstGeom prst="rect">
            <a:avLst/>
          </a:prstGeom>
          <a:noFill/>
          <a:ln w="9525">
            <a:solidFill>
              <a:schemeClr val="tx1"/>
            </a:solidFill>
            <a:miter lim="800000"/>
            <a:headEnd/>
            <a:tailEnd/>
          </a:ln>
          <a:effectLst/>
        </p:spPr>
        <p:txBody>
          <a:bodyPr wrap="square">
            <a:spAutoFit/>
          </a:bodyPr>
          <a:lstStyle/>
          <a:p>
            <a:pPr>
              <a:spcBef>
                <a:spcPct val="50000"/>
              </a:spcBef>
            </a:pPr>
            <a:r>
              <a:rPr lang="en-US" sz="1600" b="1" smtClean="0">
                <a:solidFill>
                  <a:srgbClr val="0070C0"/>
                </a:solidFill>
              </a:rPr>
              <a:t>P(Insured|Female</a:t>
            </a:r>
            <a:r>
              <a:rPr lang="en-US" sz="1600" b="1" dirty="0">
                <a:solidFill>
                  <a:srgbClr val="0070C0"/>
                </a:solidFill>
              </a:rPr>
              <a:t>)</a:t>
            </a:r>
            <a:r>
              <a:rPr lang="en-US" sz="1600" b="1" dirty="0"/>
              <a:t>  </a:t>
            </a:r>
          </a:p>
          <a:p>
            <a:pPr>
              <a:spcBef>
                <a:spcPct val="50000"/>
              </a:spcBef>
            </a:pPr>
            <a:r>
              <a:rPr lang="en-US" sz="1600" b="1" dirty="0"/>
              <a:t>  </a:t>
            </a:r>
            <a:r>
              <a:rPr lang="en-US" sz="1600" b="1"/>
              <a:t>=</a:t>
            </a:r>
            <a:r>
              <a:rPr lang="en-US" sz="1600" b="1" smtClean="0"/>
              <a:t>P(Insured </a:t>
            </a:r>
            <a:r>
              <a:rPr lang="en-US" sz="1600" b="1" dirty="0"/>
              <a:t>and Female)/P(Female)</a:t>
            </a:r>
          </a:p>
          <a:p>
            <a:pPr>
              <a:spcBef>
                <a:spcPct val="50000"/>
              </a:spcBef>
            </a:pPr>
            <a:r>
              <a:rPr lang="en-US" sz="1600" b="1"/>
              <a:t>  </a:t>
            </a:r>
            <a:r>
              <a:rPr lang="en-US" sz="1600" b="1" smtClean="0"/>
              <a:t>=.43691/.47877 = .91257</a:t>
            </a:r>
            <a:endParaRPr lang="en-US" sz="1600" b="1" dirty="0"/>
          </a:p>
          <a:p>
            <a:pPr>
              <a:spcBef>
                <a:spcPct val="50000"/>
              </a:spcBef>
            </a:pPr>
            <a:r>
              <a:rPr lang="en-US" sz="1600" b="1" smtClean="0">
                <a:solidFill>
                  <a:srgbClr val="00B050"/>
                </a:solidFill>
              </a:rPr>
              <a:t>P(Insured|Male)</a:t>
            </a:r>
            <a:endParaRPr lang="en-US" sz="1600" b="1" dirty="0">
              <a:solidFill>
                <a:srgbClr val="00B050"/>
              </a:solidFill>
            </a:endParaRPr>
          </a:p>
          <a:p>
            <a:pPr>
              <a:spcBef>
                <a:spcPct val="50000"/>
              </a:spcBef>
            </a:pPr>
            <a:r>
              <a:rPr lang="en-US" sz="1600" b="1" dirty="0"/>
              <a:t>  </a:t>
            </a:r>
            <a:r>
              <a:rPr lang="en-US" sz="1600" b="1"/>
              <a:t>=  </a:t>
            </a:r>
            <a:r>
              <a:rPr lang="en-US" sz="1600" b="1" smtClean="0"/>
              <a:t>P(Insured and Male)/P(Male)</a:t>
            </a:r>
            <a:endParaRPr lang="en-US" sz="1600" b="1" dirty="0"/>
          </a:p>
          <a:p>
            <a:pPr>
              <a:spcBef>
                <a:spcPct val="50000"/>
              </a:spcBef>
            </a:pPr>
            <a:r>
              <a:rPr lang="en-US" sz="1600" b="1" dirty="0"/>
              <a:t>  = .</a:t>
            </a:r>
            <a:r>
              <a:rPr lang="en-US" sz="1600" b="1"/>
              <a:t>44880</a:t>
            </a:r>
            <a:r>
              <a:rPr lang="en-US" sz="1600" b="1" smtClean="0"/>
              <a:t>/.52123 = .86104</a:t>
            </a:r>
            <a:endParaRPr lang="en-US" sz="1600" b="1" dirty="0"/>
          </a:p>
        </p:txBody>
      </p:sp>
      <p:sp>
        <p:nvSpPr>
          <p:cNvPr id="239623" name="Text Box 7"/>
          <p:cNvSpPr txBox="1">
            <a:spLocks noChangeArrowheads="1"/>
          </p:cNvSpPr>
          <p:nvPr/>
        </p:nvSpPr>
        <p:spPr bwMode="auto">
          <a:xfrm>
            <a:off x="1219200" y="1535668"/>
            <a:ext cx="6705600" cy="369332"/>
          </a:xfrm>
          <a:prstGeom prst="rect">
            <a:avLst/>
          </a:prstGeom>
          <a:noFill/>
          <a:ln w="19050">
            <a:solidFill>
              <a:schemeClr val="tx1"/>
            </a:solidFill>
            <a:miter lim="800000"/>
            <a:headEnd/>
            <a:tailEnd/>
          </a:ln>
          <a:effectLst/>
        </p:spPr>
        <p:txBody>
          <a:bodyPr wrap="square">
            <a:spAutoFit/>
          </a:bodyPr>
          <a:lstStyle/>
          <a:p>
            <a:pPr>
              <a:spcBef>
                <a:spcPct val="50000"/>
              </a:spcBef>
            </a:pPr>
            <a:r>
              <a:rPr lang="en-US" b="1" smtClean="0"/>
              <a:t>Do women take up public health insurance more than men?</a:t>
            </a:r>
            <a:endParaRPr lang="en-US" b="1"/>
          </a:p>
        </p:txBody>
      </p:sp>
      <p:graphicFrame>
        <p:nvGraphicFramePr>
          <p:cNvPr id="8" name="Group 4"/>
          <p:cNvGraphicFramePr>
            <a:graphicFrameLocks/>
          </p:cNvGraphicFramePr>
          <p:nvPr>
            <p:extLst>
              <p:ext uri="{D42A27DB-BD31-4B8C-83A1-F6EECF244321}">
                <p14:modId xmlns:p14="http://schemas.microsoft.com/office/powerpoint/2010/main" xmlns="" val="2187795495"/>
              </p:ext>
            </p:extLst>
          </p:nvPr>
        </p:nvGraphicFramePr>
        <p:xfrm>
          <a:off x="381000" y="2362201"/>
          <a:ext cx="4495800" cy="2362199"/>
        </p:xfrm>
        <a:graphic>
          <a:graphicData uri="http://schemas.openxmlformats.org/drawingml/2006/table">
            <a:tbl>
              <a:tblPr/>
              <a:tblGrid>
                <a:gridCol w="1162707"/>
                <a:gridCol w="930166"/>
                <a:gridCol w="1007679"/>
                <a:gridCol w="1395248"/>
              </a:tblGrid>
              <a:tr h="553508">
                <a:tc>
                  <a:txBody>
                    <a:bodyPr/>
                    <a:lstStyle/>
                    <a:p>
                      <a:pPr marL="0" marR="0" lvl="0" indent="0" algn="ctr" defTabSz="914400" rtl="0" eaLnBrk="1" fontAlgn="base" latinLnBrk="0" hangingPunct="1">
                        <a:lnSpc>
                          <a:spcPct val="100000"/>
                        </a:lnSpc>
                        <a:spcBef>
                          <a:spcPct val="45000"/>
                        </a:spcBef>
                        <a:spcAft>
                          <a:spcPct val="0"/>
                        </a:spcAft>
                        <a:buClr>
                          <a:schemeClr val="tx1"/>
                        </a:buClr>
                        <a:buSzPct val="70000"/>
                        <a:buFont typeface="Wingdings" pitchFamily="2" charset="2"/>
                        <a:buNone/>
                        <a:tabLst/>
                      </a:pPr>
                      <a:endParaRPr kumimoji="0" lang="en-US" sz="1200" b="1" i="0" u="none" strike="noStrike" cap="none" normalizeH="0" baseline="0" dirty="0" smtClean="0">
                        <a:ln>
                          <a:noFill/>
                        </a:ln>
                        <a:solidFill>
                          <a:schemeClr val="tx2"/>
                        </a:solidFill>
                        <a:effectLst/>
                        <a:latin typeface="Courier New" pitchFamily="49"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75000"/>
                        </a:lnSpc>
                        <a:spcBef>
                          <a:spcPct val="45000"/>
                        </a:spcBef>
                        <a:spcAft>
                          <a:spcPct val="0"/>
                        </a:spcAft>
                        <a:buClr>
                          <a:schemeClr val="tx1"/>
                        </a:buClr>
                        <a:buSzPct val="70000"/>
                        <a:buFont typeface="Wingdings" pitchFamily="2" charset="2"/>
                        <a:buNone/>
                        <a:tabLst/>
                      </a:pPr>
                      <a:r>
                        <a:rPr kumimoji="0" lang="en-US" sz="1200" b="1" i="0" u="none" strike="noStrike" cap="none" normalizeH="0" baseline="0" smtClean="0">
                          <a:ln>
                            <a:noFill/>
                          </a:ln>
                          <a:solidFill>
                            <a:schemeClr val="tx1"/>
                          </a:solidFill>
                          <a:effectLst/>
                          <a:latin typeface="Arial" charset="0"/>
                        </a:rPr>
                        <a:t>Female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75000"/>
                        </a:lnSpc>
                        <a:spcBef>
                          <a:spcPct val="45000"/>
                        </a:spcBef>
                        <a:spcAft>
                          <a:spcPct val="0"/>
                        </a:spcAft>
                        <a:buClr>
                          <a:schemeClr val="tx1"/>
                        </a:buClr>
                        <a:buSzPct val="70000"/>
                        <a:buFont typeface="Wingdings" pitchFamily="2" charset="2"/>
                        <a:buNone/>
                        <a:tabLst/>
                      </a:pPr>
                      <a:r>
                        <a:rPr kumimoji="0" lang="en-US" sz="1200" b="1" i="0" u="none" strike="noStrike" cap="none" normalizeH="0" baseline="0" smtClean="0">
                          <a:ln>
                            <a:noFill/>
                          </a:ln>
                          <a:solidFill>
                            <a:schemeClr val="tx1"/>
                          </a:solidFill>
                          <a:effectLst/>
                          <a:latin typeface="Arial" charset="0"/>
                        </a:rPr>
                        <a:t>Male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75000"/>
                        </a:lnSpc>
                        <a:spcBef>
                          <a:spcPct val="45000"/>
                        </a:spcBef>
                        <a:spcAft>
                          <a:spcPct val="0"/>
                        </a:spcAft>
                        <a:buClr>
                          <a:schemeClr val="tx1"/>
                        </a:buClr>
                        <a:buSzPct val="70000"/>
                        <a:buFont typeface="Wingdings" pitchFamily="2" charset="2"/>
                        <a:buNone/>
                        <a:tabLst/>
                      </a:pPr>
                      <a:r>
                        <a:rPr kumimoji="0" lang="en-US" sz="1200" b="1" i="0" u="none" strike="noStrike" cap="none" normalizeH="0" baseline="0" smtClean="0">
                          <a:ln>
                            <a:noFill/>
                          </a:ln>
                          <a:solidFill>
                            <a:schemeClr val="tx1"/>
                          </a:solidFill>
                          <a:effectLst/>
                          <a:latin typeface="Arial" charset="0"/>
                        </a:rPr>
                        <a:t>Total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02897">
                <a:tc>
                  <a:txBody>
                    <a:bodyPr/>
                    <a:lstStyle/>
                    <a:p>
                      <a:pPr marL="0" marR="0" lvl="0" indent="0" algn="ctr" defTabSz="914400" rtl="0" eaLnBrk="1" fontAlgn="base" latinLnBrk="0" hangingPunct="1">
                        <a:lnSpc>
                          <a:spcPct val="175000"/>
                        </a:lnSpc>
                        <a:spcBef>
                          <a:spcPct val="45000"/>
                        </a:spcBef>
                        <a:spcAft>
                          <a:spcPct val="0"/>
                        </a:spcAft>
                        <a:buClr>
                          <a:schemeClr val="tx1"/>
                        </a:buClr>
                        <a:buSzPct val="70000"/>
                        <a:buFont typeface="Wingdings" pitchFamily="2" charset="2"/>
                        <a:buNone/>
                        <a:tabLst/>
                      </a:pPr>
                      <a:r>
                        <a:rPr kumimoji="0" lang="en-US" sz="1200" b="1" i="0" u="none" strike="noStrike" cap="none" normalizeH="0" baseline="0" dirty="0" smtClean="0">
                          <a:ln>
                            <a:noFill/>
                          </a:ln>
                          <a:solidFill>
                            <a:schemeClr val="tx1"/>
                          </a:solidFill>
                          <a:effectLst/>
                          <a:latin typeface="Arial" charset="0"/>
                        </a:rPr>
                        <a:t>Uninsured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45000"/>
                        </a:spcBef>
                        <a:spcAft>
                          <a:spcPct val="0"/>
                        </a:spcAft>
                        <a:buClr>
                          <a:schemeClr val="tx1"/>
                        </a:buClr>
                        <a:buSzPct val="70000"/>
                        <a:buFont typeface="Wingdings" pitchFamily="2" charset="2"/>
                        <a:buNone/>
                        <a:tabLst/>
                      </a:pPr>
                      <a:r>
                        <a:rPr kumimoji="0" lang="en-US" sz="1200" b="1" i="0" u="none" strike="noStrike" cap="none" normalizeH="0" baseline="0" smtClean="0">
                          <a:ln>
                            <a:noFill/>
                          </a:ln>
                          <a:solidFill>
                            <a:srgbClr val="FF0000"/>
                          </a:solidFill>
                          <a:effectLst/>
                          <a:latin typeface="Arial" charset="0"/>
                        </a:rPr>
                        <a:t/>
                      </a:r>
                      <a:br>
                        <a:rPr kumimoji="0" lang="en-US" sz="1200" b="1" i="0" u="none" strike="noStrike" cap="none" normalizeH="0" baseline="0" smtClean="0">
                          <a:ln>
                            <a:noFill/>
                          </a:ln>
                          <a:solidFill>
                            <a:srgbClr val="FF0000"/>
                          </a:solidFill>
                          <a:effectLst/>
                          <a:latin typeface="Arial" charset="0"/>
                        </a:rPr>
                      </a:br>
                      <a:r>
                        <a:rPr kumimoji="0" lang="en-US" sz="1200" b="1" i="0" u="none" strike="noStrike" cap="none" normalizeH="0" baseline="0" smtClean="0">
                          <a:ln>
                            <a:noFill/>
                          </a:ln>
                          <a:solidFill>
                            <a:srgbClr val="FF0000"/>
                          </a:solidFill>
                          <a:effectLst/>
                          <a:latin typeface="Arial" charset="0"/>
                        </a:rPr>
                        <a:t>.</a:t>
                      </a:r>
                      <a:r>
                        <a:rPr kumimoji="0" lang="en-US" sz="1200" b="1" i="0" u="none" strike="noStrike" cap="none" normalizeH="0" baseline="0" dirty="0" smtClean="0">
                          <a:ln>
                            <a:noFill/>
                          </a:ln>
                          <a:solidFill>
                            <a:srgbClr val="FF0000"/>
                          </a:solidFill>
                          <a:effectLst/>
                          <a:latin typeface="Arial" charset="0"/>
                        </a:rPr>
                        <a:t>04186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45000"/>
                        </a:spcBef>
                        <a:spcAft>
                          <a:spcPct val="0"/>
                        </a:spcAft>
                        <a:buClr>
                          <a:schemeClr val="tx1"/>
                        </a:buClr>
                        <a:buSzPct val="70000"/>
                        <a:buFont typeface="Wingdings" pitchFamily="2" charset="2"/>
                        <a:buNone/>
                        <a:tabLst/>
                      </a:pPr>
                      <a:r>
                        <a:rPr kumimoji="0" lang="en-US" sz="1200" b="1" i="0" u="none" strike="noStrike" cap="none" normalizeH="0" baseline="0" smtClean="0">
                          <a:ln>
                            <a:noFill/>
                          </a:ln>
                          <a:solidFill>
                            <a:srgbClr val="FF0000"/>
                          </a:solidFill>
                          <a:effectLst/>
                          <a:latin typeface="Arial" charset="0"/>
                        </a:rPr>
                        <a:t/>
                      </a:r>
                      <a:br>
                        <a:rPr kumimoji="0" lang="en-US" sz="1200" b="1" i="0" u="none" strike="noStrike" cap="none" normalizeH="0" baseline="0" smtClean="0">
                          <a:ln>
                            <a:noFill/>
                          </a:ln>
                          <a:solidFill>
                            <a:srgbClr val="FF0000"/>
                          </a:solidFill>
                          <a:effectLst/>
                          <a:latin typeface="Arial" charset="0"/>
                        </a:rPr>
                      </a:br>
                      <a:r>
                        <a:rPr kumimoji="0" lang="en-US" sz="1200" b="1" i="0" u="none" strike="noStrike" cap="none" normalizeH="0" baseline="0" smtClean="0">
                          <a:ln>
                            <a:noFill/>
                          </a:ln>
                          <a:solidFill>
                            <a:srgbClr val="FF0000"/>
                          </a:solidFill>
                          <a:effectLst/>
                          <a:latin typeface="Arial" charset="0"/>
                        </a:rPr>
                        <a:t>.</a:t>
                      </a:r>
                      <a:r>
                        <a:rPr kumimoji="0" lang="en-US" sz="1200" b="1" i="0" u="none" strike="noStrike" cap="none" normalizeH="0" baseline="0" dirty="0" smtClean="0">
                          <a:ln>
                            <a:noFill/>
                          </a:ln>
                          <a:solidFill>
                            <a:srgbClr val="FF0000"/>
                          </a:solidFill>
                          <a:effectLst/>
                          <a:latin typeface="Arial" charset="0"/>
                        </a:rPr>
                        <a:t>07242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45000"/>
                        </a:spcBef>
                        <a:spcAft>
                          <a:spcPct val="0"/>
                        </a:spcAft>
                        <a:buClr>
                          <a:schemeClr val="tx1"/>
                        </a:buClr>
                        <a:buSzPct val="70000"/>
                        <a:buFont typeface="Wingdings" pitchFamily="2" charset="2"/>
                        <a:buNone/>
                        <a:tabLst/>
                      </a:pPr>
                      <a:r>
                        <a:rPr kumimoji="0" lang="en-US" sz="1200" b="1" i="0" u="none" strike="noStrike" cap="none" normalizeH="0" baseline="0" smtClean="0">
                          <a:ln>
                            <a:noFill/>
                          </a:ln>
                          <a:solidFill>
                            <a:srgbClr val="FF0000"/>
                          </a:solidFill>
                          <a:effectLst/>
                          <a:latin typeface="Arial" charset="0"/>
                        </a:rPr>
                        <a:t/>
                      </a:r>
                      <a:br>
                        <a:rPr kumimoji="0" lang="en-US" sz="1200" b="1" i="0" u="none" strike="noStrike" cap="none" normalizeH="0" baseline="0" smtClean="0">
                          <a:ln>
                            <a:noFill/>
                          </a:ln>
                          <a:solidFill>
                            <a:srgbClr val="FF0000"/>
                          </a:solidFill>
                          <a:effectLst/>
                          <a:latin typeface="Arial" charset="0"/>
                        </a:rPr>
                      </a:br>
                      <a:r>
                        <a:rPr kumimoji="0" lang="en-US" sz="1200" b="1" i="0" u="none" strike="noStrike" cap="none" normalizeH="0" baseline="0" smtClean="0">
                          <a:ln>
                            <a:noFill/>
                          </a:ln>
                          <a:solidFill>
                            <a:srgbClr val="FF0000"/>
                          </a:solidFill>
                          <a:effectLst/>
                          <a:latin typeface="Arial" charset="0"/>
                        </a:rPr>
                        <a:t>.</a:t>
                      </a:r>
                      <a:r>
                        <a:rPr kumimoji="0" lang="en-US" sz="1200" b="1" i="0" u="none" strike="noStrike" cap="none" normalizeH="0" baseline="0" dirty="0" smtClean="0">
                          <a:ln>
                            <a:noFill/>
                          </a:ln>
                          <a:solidFill>
                            <a:srgbClr val="FF0000"/>
                          </a:solidFill>
                          <a:effectLst/>
                          <a:latin typeface="Arial" charset="0"/>
                        </a:rPr>
                        <a:t>11429</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02897">
                <a:tc>
                  <a:txBody>
                    <a:bodyPr/>
                    <a:lstStyle/>
                    <a:p>
                      <a:pPr marL="0" marR="0" lvl="0" indent="0" algn="ctr" defTabSz="914400" rtl="0" eaLnBrk="1" fontAlgn="base" latinLnBrk="0" hangingPunct="1">
                        <a:lnSpc>
                          <a:spcPct val="175000"/>
                        </a:lnSpc>
                        <a:spcBef>
                          <a:spcPct val="45000"/>
                        </a:spcBef>
                        <a:spcAft>
                          <a:spcPct val="0"/>
                        </a:spcAft>
                        <a:buClr>
                          <a:schemeClr val="tx1"/>
                        </a:buClr>
                        <a:buSzPct val="70000"/>
                        <a:buFont typeface="Wingdings" pitchFamily="2" charset="2"/>
                        <a:buNone/>
                        <a:tabLst/>
                      </a:pPr>
                      <a:r>
                        <a:rPr kumimoji="0" lang="en-US" sz="1200" b="1" i="0" u="none" strike="noStrike" cap="none" normalizeH="0" baseline="0" smtClean="0">
                          <a:ln>
                            <a:noFill/>
                          </a:ln>
                          <a:solidFill>
                            <a:schemeClr val="tx1"/>
                          </a:solidFill>
                          <a:effectLst/>
                          <a:latin typeface="Arial" charset="0"/>
                        </a:rPr>
                        <a:t>Insured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45000"/>
                        </a:spcBef>
                        <a:spcAft>
                          <a:spcPct val="0"/>
                        </a:spcAft>
                        <a:buClr>
                          <a:schemeClr val="tx1"/>
                        </a:buClr>
                        <a:buSzPct val="70000"/>
                        <a:buFont typeface="Wingdings" pitchFamily="2" charset="2"/>
                        <a:buNone/>
                        <a:tabLst/>
                      </a:pPr>
                      <a:r>
                        <a:rPr kumimoji="0" lang="en-US" sz="1200" b="1" i="0" u="none" strike="noStrike" cap="none" normalizeH="0" baseline="0" smtClean="0">
                          <a:ln>
                            <a:noFill/>
                          </a:ln>
                          <a:solidFill>
                            <a:srgbClr val="FF0000"/>
                          </a:solidFill>
                          <a:effectLst/>
                          <a:latin typeface="Arial" charset="0"/>
                        </a:rPr>
                        <a:t/>
                      </a:r>
                      <a:br>
                        <a:rPr kumimoji="0" lang="en-US" sz="1200" b="1" i="0" u="none" strike="noStrike" cap="none" normalizeH="0" baseline="0" smtClean="0">
                          <a:ln>
                            <a:noFill/>
                          </a:ln>
                          <a:solidFill>
                            <a:srgbClr val="FF0000"/>
                          </a:solidFill>
                          <a:effectLst/>
                          <a:latin typeface="Arial" charset="0"/>
                        </a:rPr>
                      </a:br>
                      <a:r>
                        <a:rPr kumimoji="0" lang="en-US" sz="1200" b="1" i="0" u="none" strike="noStrike" cap="none" normalizeH="0" baseline="0" smtClean="0">
                          <a:ln>
                            <a:noFill/>
                          </a:ln>
                          <a:solidFill>
                            <a:srgbClr val="0070C0"/>
                          </a:solidFill>
                          <a:effectLst/>
                          <a:latin typeface="Arial" charset="0"/>
                        </a:rPr>
                        <a:t>.</a:t>
                      </a:r>
                      <a:r>
                        <a:rPr kumimoji="0" lang="en-US" sz="1200" b="1" i="0" u="none" strike="noStrike" cap="none" normalizeH="0" baseline="0" dirty="0" smtClean="0">
                          <a:ln>
                            <a:noFill/>
                          </a:ln>
                          <a:solidFill>
                            <a:srgbClr val="0070C0"/>
                          </a:solidFill>
                          <a:effectLst/>
                          <a:latin typeface="Arial" charset="0"/>
                        </a:rPr>
                        <a:t>43691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45000"/>
                        </a:spcBef>
                        <a:spcAft>
                          <a:spcPct val="0"/>
                        </a:spcAft>
                        <a:buClr>
                          <a:schemeClr val="tx1"/>
                        </a:buClr>
                        <a:buSzPct val="70000"/>
                        <a:buFont typeface="Wingdings" pitchFamily="2" charset="2"/>
                        <a:buNone/>
                        <a:tabLst/>
                      </a:pPr>
                      <a:r>
                        <a:rPr kumimoji="0" lang="en-US" sz="1200" b="1" i="0" u="none" strike="noStrike" cap="none" normalizeH="0" baseline="0" smtClean="0">
                          <a:ln>
                            <a:noFill/>
                          </a:ln>
                          <a:solidFill>
                            <a:srgbClr val="FF0000"/>
                          </a:solidFill>
                          <a:effectLst/>
                          <a:latin typeface="Arial" charset="0"/>
                        </a:rPr>
                        <a:t/>
                      </a:r>
                      <a:br>
                        <a:rPr kumimoji="0" lang="en-US" sz="1200" b="1" i="0" u="none" strike="noStrike" cap="none" normalizeH="0" baseline="0" smtClean="0">
                          <a:ln>
                            <a:noFill/>
                          </a:ln>
                          <a:solidFill>
                            <a:srgbClr val="FF0000"/>
                          </a:solidFill>
                          <a:effectLst/>
                          <a:latin typeface="Arial" charset="0"/>
                        </a:rPr>
                      </a:br>
                      <a:r>
                        <a:rPr kumimoji="0" lang="en-US" sz="1200" b="1" i="0" u="none" strike="noStrike" cap="none" normalizeH="0" baseline="0" smtClean="0">
                          <a:ln>
                            <a:noFill/>
                          </a:ln>
                          <a:solidFill>
                            <a:srgbClr val="00B050"/>
                          </a:solidFill>
                          <a:effectLst/>
                          <a:latin typeface="Arial" charset="0"/>
                        </a:rPr>
                        <a:t>.</a:t>
                      </a:r>
                      <a:r>
                        <a:rPr kumimoji="0" lang="en-US" sz="1200" b="1" i="0" u="none" strike="noStrike" cap="none" normalizeH="0" baseline="0" dirty="0" smtClean="0">
                          <a:ln>
                            <a:noFill/>
                          </a:ln>
                          <a:solidFill>
                            <a:srgbClr val="00B050"/>
                          </a:solidFill>
                          <a:effectLst/>
                          <a:latin typeface="Arial" charset="0"/>
                        </a:rPr>
                        <a:t>44880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45000"/>
                        </a:spcBef>
                        <a:spcAft>
                          <a:spcPct val="0"/>
                        </a:spcAft>
                        <a:buClr>
                          <a:schemeClr val="tx1"/>
                        </a:buClr>
                        <a:buSzPct val="70000"/>
                        <a:buFont typeface="Wingdings" pitchFamily="2" charset="2"/>
                        <a:buNone/>
                        <a:tabLst/>
                      </a:pPr>
                      <a:r>
                        <a:rPr kumimoji="0" lang="en-US" sz="1200" b="1" i="0" u="none" strike="noStrike" cap="none" normalizeH="0" baseline="0" smtClean="0">
                          <a:ln>
                            <a:noFill/>
                          </a:ln>
                          <a:solidFill>
                            <a:srgbClr val="FF0000"/>
                          </a:solidFill>
                          <a:effectLst/>
                          <a:latin typeface="Arial" charset="0"/>
                        </a:rPr>
                        <a:t/>
                      </a:r>
                      <a:br>
                        <a:rPr kumimoji="0" lang="en-US" sz="1200" b="1" i="0" u="none" strike="noStrike" cap="none" normalizeH="0" baseline="0" smtClean="0">
                          <a:ln>
                            <a:noFill/>
                          </a:ln>
                          <a:solidFill>
                            <a:srgbClr val="FF0000"/>
                          </a:solidFill>
                          <a:effectLst/>
                          <a:latin typeface="Arial" charset="0"/>
                        </a:rPr>
                      </a:br>
                      <a:r>
                        <a:rPr kumimoji="0" lang="en-US" sz="1200" b="1" i="0" u="none" strike="noStrike" cap="none" normalizeH="0" baseline="0" smtClean="0">
                          <a:ln>
                            <a:noFill/>
                          </a:ln>
                          <a:solidFill>
                            <a:srgbClr val="FF0000"/>
                          </a:solidFill>
                          <a:effectLst/>
                          <a:latin typeface="Arial" charset="0"/>
                        </a:rPr>
                        <a:t>.</a:t>
                      </a:r>
                      <a:r>
                        <a:rPr kumimoji="0" lang="en-US" sz="1200" b="1" i="0" u="none" strike="noStrike" cap="none" normalizeH="0" baseline="0" dirty="0" smtClean="0">
                          <a:ln>
                            <a:noFill/>
                          </a:ln>
                          <a:solidFill>
                            <a:srgbClr val="FF0000"/>
                          </a:solidFill>
                          <a:effectLst/>
                          <a:latin typeface="Arial" charset="0"/>
                        </a:rPr>
                        <a:t>88571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02897">
                <a:tc>
                  <a:txBody>
                    <a:bodyPr/>
                    <a:lstStyle/>
                    <a:p>
                      <a:pPr marL="0" marR="0" lvl="0" indent="0" algn="ctr" defTabSz="914400" rtl="0" eaLnBrk="1" fontAlgn="base" latinLnBrk="0" hangingPunct="1">
                        <a:lnSpc>
                          <a:spcPct val="175000"/>
                        </a:lnSpc>
                        <a:spcBef>
                          <a:spcPct val="45000"/>
                        </a:spcBef>
                        <a:spcAft>
                          <a:spcPct val="0"/>
                        </a:spcAft>
                        <a:buClr>
                          <a:schemeClr val="tx1"/>
                        </a:buClr>
                        <a:buSzPct val="70000"/>
                        <a:buFont typeface="Wingdings" pitchFamily="2" charset="2"/>
                        <a:buNone/>
                        <a:tabLst/>
                      </a:pPr>
                      <a:r>
                        <a:rPr kumimoji="0" lang="en-US" sz="1200" b="1" i="0" u="none" strike="noStrike" cap="none" normalizeH="0" baseline="0" dirty="0" smtClean="0">
                          <a:ln>
                            <a:noFill/>
                          </a:ln>
                          <a:solidFill>
                            <a:schemeClr val="tx1"/>
                          </a:solidFill>
                          <a:effectLst/>
                          <a:latin typeface="Arial" charset="0"/>
                        </a:rPr>
                        <a:t>Total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45000"/>
                        </a:spcBef>
                        <a:spcAft>
                          <a:spcPct val="0"/>
                        </a:spcAft>
                        <a:buClr>
                          <a:schemeClr val="tx1"/>
                        </a:buClr>
                        <a:buSzPct val="70000"/>
                        <a:buFont typeface="Wingdings" pitchFamily="2" charset="2"/>
                        <a:buNone/>
                        <a:tabLst/>
                      </a:pPr>
                      <a:r>
                        <a:rPr kumimoji="0" lang="en-US" sz="1200" b="1" i="0" u="none" strike="noStrike" cap="none" normalizeH="0" baseline="0" smtClean="0">
                          <a:ln>
                            <a:noFill/>
                          </a:ln>
                          <a:solidFill>
                            <a:srgbClr val="FF0000"/>
                          </a:solidFill>
                          <a:effectLst/>
                          <a:latin typeface="Arial" charset="0"/>
                        </a:rPr>
                        <a:t/>
                      </a:r>
                      <a:br>
                        <a:rPr kumimoji="0" lang="en-US" sz="1200" b="1" i="0" u="none" strike="noStrike" cap="none" normalizeH="0" baseline="0" smtClean="0">
                          <a:ln>
                            <a:noFill/>
                          </a:ln>
                          <a:solidFill>
                            <a:srgbClr val="FF0000"/>
                          </a:solidFill>
                          <a:effectLst/>
                          <a:latin typeface="Arial" charset="0"/>
                        </a:rPr>
                      </a:br>
                      <a:r>
                        <a:rPr kumimoji="0" lang="en-US" sz="1200" b="1" i="0" u="none" strike="noStrike" cap="none" normalizeH="0" baseline="0" smtClean="0">
                          <a:ln>
                            <a:noFill/>
                          </a:ln>
                          <a:solidFill>
                            <a:srgbClr val="0070C0"/>
                          </a:solidFill>
                          <a:effectLst/>
                          <a:latin typeface="Arial" charset="0"/>
                        </a:rPr>
                        <a:t>.</a:t>
                      </a:r>
                      <a:r>
                        <a:rPr kumimoji="0" lang="en-US" sz="1200" b="1" i="0" u="none" strike="noStrike" cap="none" normalizeH="0" baseline="0" dirty="0" smtClean="0">
                          <a:ln>
                            <a:noFill/>
                          </a:ln>
                          <a:solidFill>
                            <a:srgbClr val="0070C0"/>
                          </a:solidFill>
                          <a:effectLst/>
                          <a:latin typeface="Arial" charset="0"/>
                        </a:rPr>
                        <a:t>47877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45000"/>
                        </a:spcBef>
                        <a:spcAft>
                          <a:spcPct val="0"/>
                        </a:spcAft>
                        <a:buClr>
                          <a:schemeClr val="tx1"/>
                        </a:buClr>
                        <a:buSzPct val="70000"/>
                        <a:buFont typeface="Wingdings" pitchFamily="2" charset="2"/>
                        <a:buNone/>
                        <a:tabLst/>
                      </a:pPr>
                      <a:r>
                        <a:rPr kumimoji="0" lang="en-US" sz="1200" b="1" i="0" u="none" strike="noStrike" cap="none" normalizeH="0" baseline="0" smtClean="0">
                          <a:ln>
                            <a:noFill/>
                          </a:ln>
                          <a:solidFill>
                            <a:srgbClr val="FF0000"/>
                          </a:solidFill>
                          <a:effectLst/>
                          <a:latin typeface="Arial" charset="0"/>
                        </a:rPr>
                        <a:t/>
                      </a:r>
                      <a:br>
                        <a:rPr kumimoji="0" lang="en-US" sz="1200" b="1" i="0" u="none" strike="noStrike" cap="none" normalizeH="0" baseline="0" smtClean="0">
                          <a:ln>
                            <a:noFill/>
                          </a:ln>
                          <a:solidFill>
                            <a:srgbClr val="FF0000"/>
                          </a:solidFill>
                          <a:effectLst/>
                          <a:latin typeface="Arial" charset="0"/>
                        </a:rPr>
                      </a:br>
                      <a:r>
                        <a:rPr kumimoji="0" lang="en-US" sz="1200" b="1" i="0" u="none" strike="noStrike" cap="none" normalizeH="0" baseline="0" smtClean="0">
                          <a:ln>
                            <a:noFill/>
                          </a:ln>
                          <a:solidFill>
                            <a:srgbClr val="00B050"/>
                          </a:solidFill>
                          <a:effectLst/>
                          <a:latin typeface="Arial" charset="0"/>
                        </a:rPr>
                        <a:t>.</a:t>
                      </a:r>
                      <a:r>
                        <a:rPr kumimoji="0" lang="en-US" sz="1200" b="1" i="0" u="none" strike="noStrike" cap="none" normalizeH="0" baseline="0" dirty="0" smtClean="0">
                          <a:ln>
                            <a:noFill/>
                          </a:ln>
                          <a:solidFill>
                            <a:srgbClr val="00B050"/>
                          </a:solidFill>
                          <a:effectLst/>
                          <a:latin typeface="Arial" charset="0"/>
                        </a:rPr>
                        <a:t>52123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45000"/>
                        </a:spcBef>
                        <a:spcAft>
                          <a:spcPct val="0"/>
                        </a:spcAft>
                        <a:buClr>
                          <a:schemeClr val="tx1"/>
                        </a:buClr>
                        <a:buSzPct val="70000"/>
                        <a:buFont typeface="Wingdings" pitchFamily="2" charset="2"/>
                        <a:buNone/>
                        <a:tabLst/>
                      </a:pPr>
                      <a:r>
                        <a:rPr kumimoji="0" lang="en-US" sz="1200" b="1" i="0" u="none" strike="noStrike" cap="none" normalizeH="0" baseline="0" smtClean="0">
                          <a:ln>
                            <a:noFill/>
                          </a:ln>
                          <a:solidFill>
                            <a:srgbClr val="FF0000"/>
                          </a:solidFill>
                          <a:effectLst/>
                          <a:latin typeface="Arial" charset="0"/>
                        </a:rPr>
                        <a:t/>
                      </a:r>
                      <a:br>
                        <a:rPr kumimoji="0" lang="en-US" sz="1200" b="1" i="0" u="none" strike="noStrike" cap="none" normalizeH="0" baseline="0" smtClean="0">
                          <a:ln>
                            <a:noFill/>
                          </a:ln>
                          <a:solidFill>
                            <a:srgbClr val="FF0000"/>
                          </a:solidFill>
                          <a:effectLst/>
                          <a:latin typeface="Arial" charset="0"/>
                        </a:rPr>
                      </a:br>
                      <a:r>
                        <a:rPr kumimoji="0" lang="en-US" sz="1200" b="1" i="0" u="none" strike="noStrike" cap="none" normalizeH="0" baseline="0" smtClean="0">
                          <a:ln>
                            <a:noFill/>
                          </a:ln>
                          <a:solidFill>
                            <a:srgbClr val="FF0000"/>
                          </a:solidFill>
                          <a:effectLst/>
                          <a:latin typeface="Arial" charset="0"/>
                        </a:rPr>
                        <a:t>1.00000</a:t>
                      </a:r>
                      <a:endParaRPr kumimoji="0" lang="en-US" sz="1200" b="1" i="0" u="none" strike="noStrike" cap="none" normalizeH="0" baseline="0" dirty="0" smtClean="0">
                        <a:ln>
                          <a:noFill/>
                        </a:ln>
                        <a:solidFill>
                          <a:srgbClr val="FF0000"/>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6" name="TextBox 5"/>
          <p:cNvSpPr txBox="1"/>
          <p:nvPr/>
        </p:nvSpPr>
        <p:spPr>
          <a:xfrm>
            <a:off x="685800" y="5029200"/>
            <a:ext cx="7848600" cy="646331"/>
          </a:xfrm>
          <a:prstGeom prst="rect">
            <a:avLst/>
          </a:prstGeom>
          <a:noFill/>
        </p:spPr>
        <p:txBody>
          <a:bodyPr wrap="square" rtlCol="0">
            <a:spAutoFit/>
          </a:bodyPr>
          <a:lstStyle/>
          <a:p>
            <a:r>
              <a:rPr lang="en-US" smtClean="0"/>
              <a:t>Yes, they do.  Notice that the joint probabilities might suggest otherwise, but they are the wrong probabilities to look at.</a:t>
            </a:r>
            <a:endParaRPr lang="en-U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2"/>
          <p:cNvSpPr>
            <a:spLocks noGrp="1" noChangeArrowheads="1"/>
          </p:cNvSpPr>
          <p:nvPr>
            <p:ph type="title"/>
          </p:nvPr>
        </p:nvSpPr>
        <p:spPr>
          <a:xfrm>
            <a:off x="762000" y="1066800"/>
            <a:ext cx="8229600" cy="685800"/>
          </a:xfrm>
        </p:spPr>
        <p:txBody>
          <a:bodyPr/>
          <a:lstStyle/>
          <a:p>
            <a:r>
              <a:rPr lang="en-US" sz="2800" b="1"/>
              <a:t>The Product Rule for Conditional Probabilities</a:t>
            </a:r>
          </a:p>
        </p:txBody>
      </p:sp>
      <p:sp>
        <p:nvSpPr>
          <p:cNvPr id="251907" name="Rectangle 3"/>
          <p:cNvSpPr>
            <a:spLocks noGrp="1" noChangeArrowheads="1"/>
          </p:cNvSpPr>
          <p:nvPr>
            <p:ph idx="1"/>
          </p:nvPr>
        </p:nvSpPr>
        <p:spPr>
          <a:xfrm>
            <a:off x="762000" y="2057400"/>
            <a:ext cx="8229600" cy="3581400"/>
          </a:xfrm>
        </p:spPr>
        <p:txBody>
          <a:bodyPr/>
          <a:lstStyle/>
          <a:p>
            <a:pPr>
              <a:lnSpc>
                <a:spcPct val="90000"/>
              </a:lnSpc>
            </a:pPr>
            <a:r>
              <a:rPr lang="en-US" sz="2400" dirty="0">
                <a:latin typeface="Arial" pitchFamily="34" charset="0"/>
                <a:cs typeface="Arial" pitchFamily="34" charset="0"/>
              </a:rPr>
              <a:t>For events A and B, </a:t>
            </a:r>
            <a:r>
              <a:rPr lang="en-US" sz="2400">
                <a:latin typeface="Arial" pitchFamily="34" charset="0"/>
                <a:cs typeface="Arial" pitchFamily="34" charset="0"/>
              </a:rPr>
              <a:t>P(A </a:t>
            </a:r>
            <a:r>
              <a:rPr lang="en-US" sz="2400" smtClean="0">
                <a:latin typeface="Arial" pitchFamily="34" charset="0"/>
                <a:cs typeface="Arial" pitchFamily="34" charset="0"/>
                <a:sym typeface="Symbol" pitchFamily="18" charset="2"/>
              </a:rPr>
              <a:t> B) = P(A|B)P(B</a:t>
            </a:r>
            <a:r>
              <a:rPr lang="en-US" sz="2400" dirty="0">
                <a:latin typeface="Arial" pitchFamily="34" charset="0"/>
                <a:cs typeface="Arial" pitchFamily="34" charset="0"/>
                <a:sym typeface="Symbol" pitchFamily="18" charset="2"/>
              </a:rPr>
              <a:t>)</a:t>
            </a:r>
            <a:endParaRPr lang="en-US" sz="2400" dirty="0">
              <a:latin typeface="Arial" pitchFamily="34" charset="0"/>
              <a:cs typeface="Arial" pitchFamily="34" charset="0"/>
            </a:endParaRPr>
          </a:p>
          <a:p>
            <a:pPr>
              <a:lnSpc>
                <a:spcPct val="90000"/>
              </a:lnSpc>
            </a:pPr>
            <a:r>
              <a:rPr lang="en-US" sz="2400" dirty="0">
                <a:latin typeface="Arial" pitchFamily="34" charset="0"/>
                <a:cs typeface="Arial" pitchFamily="34" charset="0"/>
              </a:rPr>
              <a:t>Example: You draw a card from a well shuffled deck of cards, then a </a:t>
            </a:r>
            <a:r>
              <a:rPr lang="en-US" sz="2400">
                <a:latin typeface="Arial" pitchFamily="34" charset="0"/>
                <a:cs typeface="Arial" pitchFamily="34" charset="0"/>
              </a:rPr>
              <a:t>second </a:t>
            </a:r>
            <a:r>
              <a:rPr lang="en-US" sz="2400" smtClean="0">
                <a:latin typeface="Arial" pitchFamily="34" charset="0"/>
                <a:cs typeface="Arial" pitchFamily="34" charset="0"/>
              </a:rPr>
              <a:t>one without replacing the first one.  </a:t>
            </a:r>
            <a:r>
              <a:rPr lang="en-US" sz="2400" dirty="0">
                <a:latin typeface="Arial" pitchFamily="34" charset="0"/>
                <a:cs typeface="Arial" pitchFamily="34" charset="0"/>
              </a:rPr>
              <a:t>What is the probability that the two cards will be a pair?  </a:t>
            </a:r>
          </a:p>
          <a:p>
            <a:pPr lvl="1">
              <a:lnSpc>
                <a:spcPct val="90000"/>
              </a:lnSpc>
            </a:pPr>
            <a:r>
              <a:rPr lang="en-US" sz="2000" dirty="0">
                <a:latin typeface="Arial" pitchFamily="34" charset="0"/>
                <a:cs typeface="Arial" pitchFamily="34" charset="0"/>
              </a:rPr>
              <a:t>There are 13 cards.  </a:t>
            </a:r>
            <a:br>
              <a:rPr lang="en-US" sz="2000" dirty="0">
                <a:latin typeface="Arial" pitchFamily="34" charset="0"/>
                <a:cs typeface="Arial" pitchFamily="34" charset="0"/>
              </a:rPr>
            </a:br>
            <a:r>
              <a:rPr lang="en-US" sz="2000">
                <a:latin typeface="Arial" pitchFamily="34" charset="0"/>
                <a:cs typeface="Arial" pitchFamily="34" charset="0"/>
              </a:rPr>
              <a:t>Let </a:t>
            </a:r>
            <a:r>
              <a:rPr lang="en-US" sz="2000" smtClean="0">
                <a:latin typeface="Arial" pitchFamily="34" charset="0"/>
                <a:cs typeface="Arial" pitchFamily="34" charset="0"/>
              </a:rPr>
              <a:t>A </a:t>
            </a:r>
            <a:r>
              <a:rPr lang="en-US" sz="2000" dirty="0">
                <a:latin typeface="Arial" pitchFamily="34" charset="0"/>
                <a:cs typeface="Arial" pitchFamily="34" charset="0"/>
              </a:rPr>
              <a:t>be the card on the first draw </a:t>
            </a:r>
            <a:r>
              <a:rPr lang="en-US" sz="2000">
                <a:latin typeface="Arial" pitchFamily="34" charset="0"/>
                <a:cs typeface="Arial" pitchFamily="34" charset="0"/>
              </a:rPr>
              <a:t>and </a:t>
            </a:r>
            <a:r>
              <a:rPr lang="en-US" sz="2000" smtClean="0">
                <a:latin typeface="Arial" pitchFamily="34" charset="0"/>
                <a:cs typeface="Arial" pitchFamily="34" charset="0"/>
              </a:rPr>
              <a:t>B </a:t>
            </a:r>
            <a:r>
              <a:rPr lang="en-US" sz="2000" dirty="0">
                <a:latin typeface="Arial" pitchFamily="34" charset="0"/>
                <a:cs typeface="Arial" pitchFamily="34" charset="0"/>
              </a:rPr>
              <a:t>be the second one. Then</a:t>
            </a:r>
            <a:r>
              <a:rPr lang="en-US" sz="2000">
                <a:latin typeface="Arial" pitchFamily="34" charset="0"/>
                <a:cs typeface="Arial" pitchFamily="34" charset="0"/>
              </a:rPr>
              <a:t>, </a:t>
            </a:r>
            <a:r>
              <a:rPr lang="en-US" sz="2000" smtClean="0">
                <a:latin typeface="Arial" pitchFamily="34" charset="0"/>
                <a:cs typeface="Arial" pitchFamily="34" charset="0"/>
              </a:rPr>
              <a:t>P(A </a:t>
            </a:r>
            <a:r>
              <a:rPr lang="en-US" sz="2000" smtClean="0">
                <a:latin typeface="Arial" pitchFamily="34" charset="0"/>
                <a:cs typeface="Arial" pitchFamily="34" charset="0"/>
                <a:sym typeface="Symbol" pitchFamily="18" charset="2"/>
              </a:rPr>
              <a:t> B</a:t>
            </a:r>
            <a:r>
              <a:rPr lang="en-US" sz="2000" smtClean="0">
                <a:latin typeface="Arial" pitchFamily="34" charset="0"/>
                <a:cs typeface="Arial" pitchFamily="34" charset="0"/>
              </a:rPr>
              <a:t>) </a:t>
            </a:r>
            <a:r>
              <a:rPr lang="en-US" sz="2000">
                <a:latin typeface="Arial" pitchFamily="34" charset="0"/>
                <a:cs typeface="Arial" pitchFamily="34" charset="0"/>
              </a:rPr>
              <a:t>= </a:t>
            </a:r>
            <a:r>
              <a:rPr lang="en-US" sz="2000" smtClean="0">
                <a:latin typeface="Arial" pitchFamily="34" charset="0"/>
                <a:cs typeface="Arial" pitchFamily="34" charset="0"/>
              </a:rPr>
              <a:t>P(A)P(B|A). </a:t>
            </a:r>
            <a:endParaRPr lang="en-US" sz="2000" dirty="0">
              <a:latin typeface="Arial" pitchFamily="34" charset="0"/>
              <a:cs typeface="Arial" pitchFamily="34" charset="0"/>
            </a:endParaRPr>
          </a:p>
          <a:p>
            <a:pPr lvl="1">
              <a:lnSpc>
                <a:spcPct val="90000"/>
              </a:lnSpc>
            </a:pPr>
            <a:r>
              <a:rPr lang="en-US" sz="2000" b="1" dirty="0">
                <a:solidFill>
                  <a:srgbClr val="FF0000"/>
                </a:solidFill>
                <a:latin typeface="Arial" pitchFamily="34" charset="0"/>
                <a:cs typeface="Arial" pitchFamily="34" charset="0"/>
              </a:rPr>
              <a:t>For a pair of kings</a:t>
            </a:r>
            <a:r>
              <a:rPr lang="en-US" sz="2000" dirty="0">
                <a:latin typeface="Arial" pitchFamily="34" charset="0"/>
                <a:cs typeface="Arial" pitchFamily="34" charset="0"/>
              </a:rPr>
              <a:t>, P(K</a:t>
            </a:r>
            <a:r>
              <a:rPr lang="en-US" sz="2000" baseline="-25000" dirty="0">
                <a:latin typeface="Arial" pitchFamily="34" charset="0"/>
                <a:cs typeface="Arial" pitchFamily="34" charset="0"/>
              </a:rPr>
              <a:t>1</a:t>
            </a:r>
            <a:r>
              <a:rPr lang="en-US" sz="2000" dirty="0">
                <a:latin typeface="Arial" pitchFamily="34" charset="0"/>
                <a:cs typeface="Arial" pitchFamily="34" charset="0"/>
              </a:rPr>
              <a:t>) = 1/13. P(K</a:t>
            </a:r>
            <a:r>
              <a:rPr lang="en-US" sz="2000" baseline="-25000" dirty="0">
                <a:latin typeface="Arial" pitchFamily="34" charset="0"/>
                <a:cs typeface="Arial" pitchFamily="34" charset="0"/>
              </a:rPr>
              <a:t>2</a:t>
            </a:r>
            <a:r>
              <a:rPr lang="en-US" sz="2000" dirty="0">
                <a:latin typeface="Arial" pitchFamily="34" charset="0"/>
                <a:cs typeface="Arial" pitchFamily="34" charset="0"/>
              </a:rPr>
              <a:t>|K</a:t>
            </a:r>
            <a:r>
              <a:rPr lang="en-US" sz="2000" baseline="-25000" dirty="0">
                <a:latin typeface="Arial" pitchFamily="34" charset="0"/>
                <a:cs typeface="Arial" pitchFamily="34" charset="0"/>
              </a:rPr>
              <a:t>1</a:t>
            </a:r>
            <a:r>
              <a:rPr lang="en-US" sz="2000" dirty="0">
                <a:latin typeface="Arial" pitchFamily="34" charset="0"/>
                <a:cs typeface="Arial" pitchFamily="34" charset="0"/>
              </a:rPr>
              <a:t>) = 3/51.</a:t>
            </a:r>
          </a:p>
          <a:p>
            <a:pPr lvl="1">
              <a:lnSpc>
                <a:spcPct val="90000"/>
              </a:lnSpc>
            </a:pPr>
            <a:r>
              <a:rPr lang="en-US" sz="2000" b="1">
                <a:solidFill>
                  <a:srgbClr val="FF0000"/>
                </a:solidFill>
                <a:latin typeface="Arial" pitchFamily="34" charset="0"/>
                <a:cs typeface="Arial" pitchFamily="34" charset="0"/>
              </a:rPr>
              <a:t>P(K</a:t>
            </a:r>
            <a:r>
              <a:rPr lang="en-US" sz="2000" b="1" baseline="-25000">
                <a:solidFill>
                  <a:srgbClr val="FF0000"/>
                </a:solidFill>
                <a:latin typeface="Arial" pitchFamily="34" charset="0"/>
                <a:cs typeface="Arial" pitchFamily="34" charset="0"/>
              </a:rPr>
              <a:t>1</a:t>
            </a:r>
            <a:r>
              <a:rPr lang="en-US" sz="2000">
                <a:latin typeface="Arial" pitchFamily="34" charset="0"/>
                <a:cs typeface="Arial" pitchFamily="34" charset="0"/>
              </a:rPr>
              <a:t> </a:t>
            </a:r>
            <a:r>
              <a:rPr lang="en-US" sz="2000" smtClean="0">
                <a:latin typeface="Arial" pitchFamily="34" charset="0"/>
                <a:cs typeface="Arial" pitchFamily="34" charset="0"/>
                <a:sym typeface="Symbol" pitchFamily="18" charset="2"/>
              </a:rPr>
              <a:t> </a:t>
            </a:r>
            <a:r>
              <a:rPr lang="en-US" sz="2000" b="1" smtClean="0">
                <a:solidFill>
                  <a:srgbClr val="FF0000"/>
                </a:solidFill>
                <a:latin typeface="Arial" pitchFamily="34" charset="0"/>
                <a:cs typeface="Arial" pitchFamily="34" charset="0"/>
              </a:rPr>
              <a:t>K</a:t>
            </a:r>
            <a:r>
              <a:rPr lang="en-US" sz="2000" b="1" baseline="-25000" smtClean="0">
                <a:solidFill>
                  <a:srgbClr val="FF0000"/>
                </a:solidFill>
                <a:latin typeface="Arial" pitchFamily="34" charset="0"/>
                <a:cs typeface="Arial" pitchFamily="34" charset="0"/>
              </a:rPr>
              <a:t>2</a:t>
            </a:r>
            <a:r>
              <a:rPr lang="en-US" sz="2000" b="1" dirty="0">
                <a:solidFill>
                  <a:srgbClr val="FF0000"/>
                </a:solidFill>
                <a:latin typeface="Arial" pitchFamily="34" charset="0"/>
                <a:cs typeface="Arial" pitchFamily="34" charset="0"/>
              </a:rPr>
              <a:t>) = (1/13)(</a:t>
            </a:r>
            <a:r>
              <a:rPr lang="en-US" sz="2000" b="1">
                <a:solidFill>
                  <a:srgbClr val="FF0000"/>
                </a:solidFill>
                <a:latin typeface="Arial" pitchFamily="34" charset="0"/>
                <a:cs typeface="Arial" pitchFamily="34" charset="0"/>
              </a:rPr>
              <a:t>3/51</a:t>
            </a:r>
            <a:r>
              <a:rPr lang="en-US" sz="2000" b="1" smtClean="0">
                <a:solidFill>
                  <a:srgbClr val="FF0000"/>
                </a:solidFill>
                <a:latin typeface="Arial" pitchFamily="34" charset="0"/>
                <a:cs typeface="Arial" pitchFamily="34" charset="0"/>
              </a:rPr>
              <a:t>) = 1/(13x17)</a:t>
            </a:r>
            <a:r>
              <a:rPr lang="en-US" sz="2000" smtClean="0">
                <a:latin typeface="Arial" pitchFamily="34" charset="0"/>
                <a:cs typeface="Arial" pitchFamily="34" charset="0"/>
              </a:rPr>
              <a:t>.  </a:t>
            </a:r>
            <a:endParaRPr lang="en-US" sz="2000" smtClean="0">
              <a:latin typeface="Arial" pitchFamily="34" charset="0"/>
              <a:cs typeface="Arial" pitchFamily="34" charset="0"/>
            </a:endParaRPr>
          </a:p>
          <a:p>
            <a:pPr lvl="1">
              <a:lnSpc>
                <a:spcPct val="90000"/>
              </a:lnSpc>
            </a:pPr>
            <a:r>
              <a:rPr lang="en-US" sz="2000" smtClean="0">
                <a:latin typeface="Arial" pitchFamily="34" charset="0"/>
                <a:cs typeface="Arial" pitchFamily="34" charset="0"/>
              </a:rPr>
              <a:t>There </a:t>
            </a:r>
            <a:r>
              <a:rPr lang="en-US" sz="2000" dirty="0">
                <a:latin typeface="Arial" pitchFamily="34" charset="0"/>
                <a:cs typeface="Arial" pitchFamily="34" charset="0"/>
              </a:rPr>
              <a:t>are 13 possible pairs, </a:t>
            </a:r>
            <a:r>
              <a:rPr lang="en-US" sz="2000">
                <a:latin typeface="Arial" pitchFamily="34" charset="0"/>
                <a:cs typeface="Arial" pitchFamily="34" charset="0"/>
              </a:rPr>
              <a:t>so </a:t>
            </a:r>
            <a:r>
              <a:rPr lang="en-US" sz="2000" smtClean="0">
                <a:latin typeface="Arial" pitchFamily="34" charset="0"/>
                <a:cs typeface="Arial" pitchFamily="34" charset="0"/>
              </a:rPr>
              <a:t>P(Pair</a:t>
            </a:r>
            <a:r>
              <a:rPr lang="en-US" sz="2000" dirty="0">
                <a:latin typeface="Arial" pitchFamily="34" charset="0"/>
                <a:cs typeface="Arial" pitchFamily="34" charset="0"/>
              </a:rPr>
              <a:t>) = 13(1/13)(3/51) = 1/17.</a:t>
            </a:r>
          </a:p>
        </p:txBody>
      </p:sp>
      <p:sp>
        <p:nvSpPr>
          <p:cNvPr id="4" name="Rectangle 3"/>
          <p:cNvSpPr/>
          <p:nvPr/>
        </p:nvSpPr>
        <p:spPr bwMode="auto">
          <a:xfrm>
            <a:off x="990600" y="1295400"/>
            <a:ext cx="7924800" cy="381000"/>
          </a:xfrm>
          <a:prstGeom prst="rect">
            <a:avLst/>
          </a:prstGeom>
          <a:solidFill>
            <a:srgbClr val="99CC00">
              <a:alpha val="21176"/>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Text Box 2"/>
          <p:cNvSpPr txBox="1">
            <a:spLocks noChangeArrowheads="1"/>
          </p:cNvSpPr>
          <p:nvPr/>
        </p:nvSpPr>
        <p:spPr bwMode="auto">
          <a:xfrm>
            <a:off x="2438400" y="816114"/>
            <a:ext cx="5410200" cy="707886"/>
          </a:xfrm>
          <a:prstGeom prst="rect">
            <a:avLst/>
          </a:prstGeom>
          <a:noFill/>
          <a:ln w="9525">
            <a:noFill/>
            <a:miter lim="800000"/>
            <a:headEnd/>
            <a:tailEnd/>
          </a:ln>
          <a:effectLst/>
        </p:spPr>
        <p:txBody>
          <a:bodyPr wrap="square">
            <a:spAutoFit/>
          </a:bodyPr>
          <a:lstStyle/>
          <a:p>
            <a:pPr>
              <a:spcBef>
                <a:spcPct val="50000"/>
              </a:spcBef>
            </a:pPr>
            <a:r>
              <a:rPr lang="en-US" sz="2000" b="1" dirty="0"/>
              <a:t>Litigation Risk Analysis:  Using Probabilities to Determine a Strategy</a:t>
            </a:r>
          </a:p>
        </p:txBody>
      </p:sp>
      <p:sp>
        <p:nvSpPr>
          <p:cNvPr id="247811" name="Rectangle 3"/>
          <p:cNvSpPr>
            <a:spLocks noChangeArrowheads="1"/>
          </p:cNvSpPr>
          <p:nvPr/>
        </p:nvSpPr>
        <p:spPr bwMode="auto">
          <a:xfrm>
            <a:off x="2362200" y="4495800"/>
            <a:ext cx="5715000" cy="381000"/>
          </a:xfrm>
          <a:prstGeom prst="rect">
            <a:avLst/>
          </a:prstGeom>
          <a:solidFill>
            <a:schemeClr val="bg1"/>
          </a:solidFill>
          <a:ln w="9525">
            <a:noFill/>
            <a:miter lim="800000"/>
            <a:headEnd/>
            <a:tailEnd/>
          </a:ln>
          <a:effectLst/>
        </p:spPr>
        <p:txBody>
          <a:bodyPr wrap="none" anchor="ctr"/>
          <a:lstStyle/>
          <a:p>
            <a:endParaRPr lang="en-US"/>
          </a:p>
        </p:txBody>
      </p:sp>
      <p:sp>
        <p:nvSpPr>
          <p:cNvPr id="247828" name="Text Box 20"/>
          <p:cNvSpPr txBox="1">
            <a:spLocks noChangeArrowheads="1"/>
          </p:cNvSpPr>
          <p:nvPr/>
        </p:nvSpPr>
        <p:spPr bwMode="auto">
          <a:xfrm>
            <a:off x="1981200" y="5791200"/>
            <a:ext cx="4648200" cy="846386"/>
          </a:xfrm>
          <a:prstGeom prst="rect">
            <a:avLst/>
          </a:prstGeom>
          <a:noFill/>
          <a:ln w="28575">
            <a:solidFill>
              <a:schemeClr val="tx1"/>
            </a:solidFill>
            <a:miter lim="800000"/>
            <a:headEnd/>
            <a:tailEnd/>
          </a:ln>
          <a:effectLst/>
        </p:spPr>
        <p:txBody>
          <a:bodyPr wrap="square">
            <a:spAutoFit/>
          </a:bodyPr>
          <a:lstStyle/>
          <a:p>
            <a:pPr>
              <a:spcBef>
                <a:spcPct val="50000"/>
              </a:spcBef>
            </a:pPr>
            <a:r>
              <a:rPr lang="en-US" sz="1400"/>
              <a:t>Two paths to a favorable outcome. Probability =</a:t>
            </a:r>
            <a:br>
              <a:rPr lang="en-US" sz="1400"/>
            </a:br>
            <a:r>
              <a:rPr lang="en-US" sz="1400"/>
              <a:t>(upper) .7(.6)(.4) + (lower) .5(.3)(.6) = .168 + .09 = .258.</a:t>
            </a:r>
          </a:p>
          <a:p>
            <a:pPr>
              <a:spcBef>
                <a:spcPct val="50000"/>
              </a:spcBef>
            </a:pPr>
            <a:r>
              <a:rPr lang="en-US" sz="1400">
                <a:solidFill>
                  <a:srgbClr val="FF0000"/>
                </a:solidFill>
              </a:rPr>
              <a:t>How can I use this to decide whether to litigate or not?</a:t>
            </a:r>
          </a:p>
        </p:txBody>
      </p:sp>
      <p:pic>
        <p:nvPicPr>
          <p:cNvPr id="155650"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41802" y="1507545"/>
            <a:ext cx="7968798" cy="306445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TextBox 1"/>
          <p:cNvSpPr txBox="1"/>
          <p:nvPr/>
        </p:nvSpPr>
        <p:spPr>
          <a:xfrm>
            <a:off x="609600" y="4572000"/>
            <a:ext cx="8101012" cy="954107"/>
          </a:xfrm>
          <a:prstGeom prst="rect">
            <a:avLst/>
          </a:prstGeom>
          <a:noFill/>
          <a:ln w="3175">
            <a:solidFill>
              <a:schemeClr val="tx1"/>
            </a:solidFill>
          </a:ln>
        </p:spPr>
        <p:txBody>
          <a:bodyPr wrap="square" rtlCol="0">
            <a:spAutoFit/>
          </a:bodyPr>
          <a:lstStyle/>
          <a:p>
            <a:r>
              <a:rPr lang="en-US" sz="1400" smtClean="0"/>
              <a:t>P(Upper path) = P(Causation|Liability,Document)P(Liability|Document)P(Document)</a:t>
            </a:r>
            <a:br>
              <a:rPr lang="en-US" sz="1400" smtClean="0"/>
            </a:br>
            <a:r>
              <a:rPr lang="en-US" sz="1400" smtClean="0"/>
              <a:t>                        = P(Causation,Liability|Document)P(Document)</a:t>
            </a:r>
            <a:br>
              <a:rPr lang="en-US" sz="1400" smtClean="0"/>
            </a:br>
            <a:r>
              <a:rPr lang="en-US" sz="1400" smtClean="0"/>
              <a:t>                        = P(Causation,Liability,Document)</a:t>
            </a:r>
            <a:br>
              <a:rPr lang="en-US" sz="1400" smtClean="0"/>
            </a:br>
            <a:r>
              <a:rPr lang="en-US" sz="1400" smtClean="0"/>
              <a:t>                        = .7(.6)(.4)=.168.   (Similarly for lower path, probability = .5(.3)(.6) = .09.)</a:t>
            </a:r>
            <a:endParaRPr lang="en-US"/>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8" name="Rectangle 2"/>
          <p:cNvSpPr>
            <a:spLocks noGrp="1" noChangeArrowheads="1"/>
          </p:cNvSpPr>
          <p:nvPr>
            <p:ph type="title"/>
          </p:nvPr>
        </p:nvSpPr>
        <p:spPr>
          <a:xfrm>
            <a:off x="609600" y="1752600"/>
            <a:ext cx="8229600" cy="530225"/>
          </a:xfrm>
        </p:spPr>
        <p:txBody>
          <a:bodyPr/>
          <a:lstStyle/>
          <a:p>
            <a:r>
              <a:rPr lang="en-US" b="1"/>
              <a:t>Independent Events</a:t>
            </a:r>
          </a:p>
        </p:txBody>
      </p:sp>
      <p:sp>
        <p:nvSpPr>
          <p:cNvPr id="347139" name="Rectangle 3"/>
          <p:cNvSpPr>
            <a:spLocks noGrp="1" noChangeArrowheads="1"/>
          </p:cNvSpPr>
          <p:nvPr>
            <p:ph idx="1"/>
          </p:nvPr>
        </p:nvSpPr>
        <p:spPr>
          <a:xfrm>
            <a:off x="533400" y="2514600"/>
            <a:ext cx="8229600" cy="2473325"/>
          </a:xfrm>
        </p:spPr>
        <p:txBody>
          <a:bodyPr/>
          <a:lstStyle/>
          <a:p>
            <a:r>
              <a:rPr lang="en-US"/>
              <a:t>Events are independent if the occurrence of one does not affect probabilities related to the other.</a:t>
            </a:r>
          </a:p>
          <a:p>
            <a:r>
              <a:rPr lang="en-US"/>
              <a:t>Events A and B are independent if </a:t>
            </a:r>
            <a:r>
              <a:rPr lang="en-US" smtClean="0"/>
              <a:t>and only if P(A|B</a:t>
            </a:r>
            <a:r>
              <a:rPr lang="en-US"/>
              <a:t>) = P(A).  I.e., conditioning on B does not affect the probability of A.</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6" name="Rectangle 2"/>
          <p:cNvSpPr>
            <a:spLocks noGrp="1" noChangeArrowheads="1"/>
          </p:cNvSpPr>
          <p:nvPr>
            <p:ph type="title"/>
          </p:nvPr>
        </p:nvSpPr>
        <p:spPr>
          <a:xfrm>
            <a:off x="1295400" y="838200"/>
            <a:ext cx="7010400" cy="1527175"/>
          </a:xfrm>
        </p:spPr>
        <p:txBody>
          <a:bodyPr/>
          <a:lstStyle/>
          <a:p>
            <a:r>
              <a:rPr lang="en-US" b="1"/>
              <a:t>Independent Events?  </a:t>
            </a:r>
            <a:br>
              <a:rPr lang="en-US" b="1"/>
            </a:br>
            <a:r>
              <a:rPr lang="en-US" b="1"/>
              <a:t>Pick a Card, Any Card</a:t>
            </a:r>
          </a:p>
        </p:txBody>
      </p:sp>
      <p:sp>
        <p:nvSpPr>
          <p:cNvPr id="349187" name="Rectangle 3"/>
          <p:cNvSpPr>
            <a:spLocks noGrp="1" noChangeArrowheads="1"/>
          </p:cNvSpPr>
          <p:nvPr>
            <p:ph idx="1"/>
          </p:nvPr>
        </p:nvSpPr>
        <p:spPr>
          <a:xfrm>
            <a:off x="1066800" y="2667000"/>
            <a:ext cx="7010400" cy="2743200"/>
          </a:xfrm>
        </p:spPr>
        <p:txBody>
          <a:bodyPr/>
          <a:lstStyle/>
          <a:p>
            <a:r>
              <a:rPr lang="en-US"/>
              <a:t>P(Red card drawn) = 26/52    = 1/2</a:t>
            </a:r>
          </a:p>
          <a:p>
            <a:r>
              <a:rPr lang="en-US"/>
              <a:t>P(Ace drawn)         = 4/52       = 1/13.</a:t>
            </a:r>
          </a:p>
          <a:p>
            <a:r>
              <a:rPr lang="en-US"/>
              <a:t>P(Ace|Red) = (2/52) / (26/52) = 1/13</a:t>
            </a:r>
          </a:p>
          <a:p>
            <a:r>
              <a:rPr lang="en-US"/>
              <a:t>P(Ace) = P(Ace|Red) so “Red Card” and “Ace” are independent.</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2" name="Rectangle 2"/>
          <p:cNvSpPr>
            <a:spLocks noGrp="1" noChangeArrowheads="1"/>
          </p:cNvSpPr>
          <p:nvPr>
            <p:ph type="title"/>
          </p:nvPr>
        </p:nvSpPr>
        <p:spPr>
          <a:xfrm>
            <a:off x="762000" y="914400"/>
            <a:ext cx="8229600" cy="530225"/>
          </a:xfrm>
        </p:spPr>
        <p:txBody>
          <a:bodyPr/>
          <a:lstStyle/>
          <a:p>
            <a:r>
              <a:rPr lang="en-US" b="1"/>
              <a:t>Independent Events?</a:t>
            </a:r>
          </a:p>
        </p:txBody>
      </p:sp>
      <p:sp>
        <p:nvSpPr>
          <p:cNvPr id="348163" name="Rectangle 3"/>
          <p:cNvSpPr>
            <a:spLocks noGrp="1" noChangeArrowheads="1"/>
          </p:cNvSpPr>
          <p:nvPr>
            <p:ph idx="1"/>
          </p:nvPr>
        </p:nvSpPr>
        <p:spPr>
          <a:xfrm>
            <a:off x="457200" y="1676400"/>
            <a:ext cx="8458200" cy="4114800"/>
          </a:xfrm>
        </p:spPr>
        <p:txBody>
          <a:bodyPr/>
          <a:lstStyle/>
          <a:p>
            <a:pPr>
              <a:buFont typeface="Wingdings" pitchFamily="2" charset="2"/>
              <a:buNone/>
            </a:pPr>
            <a:r>
              <a:rPr lang="en-US"/>
              <a:t>   </a:t>
            </a:r>
            <a:r>
              <a:rPr lang="en-US" sz="2000"/>
              <a:t>Company ESI sells two types of software, Basic and Advanced, to two markets, Government and Academic.</a:t>
            </a:r>
            <a:br>
              <a:rPr lang="en-US" sz="2000"/>
            </a:br>
            <a:r>
              <a:rPr lang="en-US" sz="2000"/>
              <a:t>Sales occur randomly with the following probabilities:</a:t>
            </a:r>
          </a:p>
          <a:p>
            <a:pPr>
              <a:buFont typeface="Wingdings" pitchFamily="2" charset="2"/>
              <a:buNone/>
            </a:pPr>
            <a:endParaRPr lang="en-US" sz="800"/>
          </a:p>
          <a:p>
            <a:pPr>
              <a:buFont typeface="Wingdings" pitchFamily="2" charset="2"/>
              <a:buNone/>
            </a:pPr>
            <a:r>
              <a:rPr lang="en-US" sz="2000"/>
              <a:t>                            Academic	Government	Total</a:t>
            </a:r>
          </a:p>
          <a:p>
            <a:pPr>
              <a:buFont typeface="Wingdings" pitchFamily="2" charset="2"/>
              <a:buNone/>
            </a:pPr>
            <a:r>
              <a:rPr lang="en-US" sz="2000"/>
              <a:t>	Basic	     .4		     .2		  .6</a:t>
            </a:r>
          </a:p>
          <a:p>
            <a:pPr>
              <a:buFont typeface="Wingdings" pitchFamily="2" charset="2"/>
              <a:buNone/>
            </a:pPr>
            <a:r>
              <a:rPr lang="en-US" sz="2000"/>
              <a:t>	Advanced	     .3		     .1		  .4</a:t>
            </a:r>
          </a:p>
          <a:p>
            <a:pPr>
              <a:buFont typeface="Wingdings" pitchFamily="2" charset="2"/>
              <a:buNone/>
            </a:pPr>
            <a:r>
              <a:rPr lang="en-US" sz="2000"/>
              <a:t>	Total		     .7		     .3		1.0</a:t>
            </a:r>
          </a:p>
          <a:p>
            <a:pPr>
              <a:buFont typeface="Wingdings" pitchFamily="2" charset="2"/>
              <a:buNone/>
            </a:pPr>
            <a:r>
              <a:rPr lang="en-US" sz="800"/>
              <a:t/>
            </a:r>
            <a:br>
              <a:rPr lang="en-US" sz="800"/>
            </a:br>
            <a:r>
              <a:rPr lang="en-US" sz="2000"/>
              <a:t>P(Basic | Academic)             =  .4 / .7 = .571 </a:t>
            </a:r>
            <a:r>
              <a:rPr lang="en-US" sz="2000" smtClean="0"/>
              <a:t> </a:t>
            </a:r>
            <a:r>
              <a:rPr lang="en-US" sz="2000" b="1">
                <a:solidFill>
                  <a:srgbClr val="FF0000"/>
                </a:solidFill>
              </a:rPr>
              <a:t>not equal to P(Basic)=.6</a:t>
            </a:r>
          </a:p>
          <a:p>
            <a:pPr>
              <a:buFont typeface="Wingdings" pitchFamily="2" charset="2"/>
              <a:buNone/>
            </a:pPr>
            <a:r>
              <a:rPr lang="en-US" sz="2000"/>
              <a:t>	P(Government | Advanced)  =  .1 / .4 = .25    </a:t>
            </a:r>
            <a:r>
              <a:rPr lang="en-US" sz="2000" b="1">
                <a:solidFill>
                  <a:srgbClr val="FF0000"/>
                </a:solidFill>
              </a:rPr>
              <a:t>not equal to P(Govt) =.</a:t>
            </a:r>
            <a:r>
              <a:rPr lang="en-US" sz="2000" b="1" smtClean="0">
                <a:solidFill>
                  <a:srgbClr val="FF0000"/>
                </a:solidFill>
              </a:rPr>
              <a:t>3</a:t>
            </a:r>
          </a:p>
          <a:p>
            <a:pPr>
              <a:buFont typeface="Wingdings" pitchFamily="2" charset="2"/>
              <a:buNone/>
            </a:pPr>
            <a:r>
              <a:rPr lang="en-US" sz="800" b="1">
                <a:solidFill>
                  <a:srgbClr val="FF0000"/>
                </a:solidFill>
              </a:rPr>
              <a:t> </a:t>
            </a:r>
            <a:r>
              <a:rPr lang="en-US" sz="800" b="1" smtClean="0">
                <a:solidFill>
                  <a:srgbClr val="FF0000"/>
                </a:solidFill>
              </a:rPr>
              <a:t>    </a:t>
            </a:r>
          </a:p>
          <a:p>
            <a:pPr>
              <a:buFont typeface="Wingdings" pitchFamily="2" charset="2"/>
              <a:buNone/>
            </a:pPr>
            <a:r>
              <a:rPr lang="en-US" sz="2000" b="1" smtClean="0">
                <a:solidFill>
                  <a:srgbClr val="FF0000"/>
                </a:solidFill>
              </a:rPr>
              <a:t>     The probability for Advanced|Academic is different from the probability for Advanced|Government. They are not independent.</a:t>
            </a:r>
            <a:endParaRPr lang="en-US" sz="2000" b="1">
              <a:solidFill>
                <a:srgbClr val="FF0000"/>
              </a:solidFill>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524000" y="1676400"/>
            <a:ext cx="6934200" cy="3693319"/>
          </a:xfrm>
          <a:prstGeom prst="rect">
            <a:avLst/>
          </a:prstGeom>
          <a:noFill/>
        </p:spPr>
        <p:txBody>
          <a:bodyPr wrap="square" rtlCol="0">
            <a:spAutoFit/>
          </a:bodyPr>
          <a:lstStyle/>
          <a:p>
            <a:r>
              <a:rPr lang="en-US" b="1" smtClean="0"/>
              <a:t>Using Conditional Probabilities: Bayes Theorem</a:t>
            </a:r>
            <a:br>
              <a:rPr lang="en-US" b="1" smtClean="0"/>
            </a:br>
            <a:r>
              <a:rPr lang="en-US" b="1" smtClean="0"/>
              <a:t/>
            </a:r>
            <a:br>
              <a:rPr lang="en-US" b="1" smtClean="0"/>
            </a:br>
            <a:r>
              <a:rPr lang="en-US" smtClean="0"/>
              <a:t>Typical application: We know P(B|A), we want P(A|B)</a:t>
            </a:r>
            <a:br>
              <a:rPr lang="en-US" smtClean="0"/>
            </a:br>
            <a:r>
              <a:rPr lang="en-US" smtClean="0"/>
              <a:t/>
            </a:r>
            <a:br>
              <a:rPr lang="en-US" smtClean="0"/>
            </a:br>
            <a:r>
              <a:rPr lang="en-US" smtClean="0"/>
              <a:t>In drug testing: </a:t>
            </a:r>
            <a:br>
              <a:rPr lang="en-US" smtClean="0"/>
            </a:br>
            <a:r>
              <a:rPr lang="en-US" smtClean="0"/>
              <a:t>We know   	P(find evidence of drug use | usage)  &lt;  1.  </a:t>
            </a:r>
            <a:br>
              <a:rPr lang="en-US" smtClean="0"/>
            </a:br>
            <a:r>
              <a:rPr lang="en-US" smtClean="0"/>
              <a:t>We need		P(usage | find evidence of drug use).</a:t>
            </a:r>
          </a:p>
          <a:p>
            <a:endParaRPr lang="en-US" smtClean="0"/>
          </a:p>
          <a:p>
            <a:r>
              <a:rPr lang="en-US" smtClean="0"/>
              <a:t>The problem is false positives.  </a:t>
            </a:r>
          </a:p>
          <a:p>
            <a:r>
              <a:rPr lang="en-US" smtClean="0"/>
              <a:t>		P(find evidence drug of use | Not usage)  &gt;  0</a:t>
            </a:r>
          </a:p>
          <a:p>
            <a:endParaRPr lang="en-US" smtClean="0"/>
          </a:p>
          <a:p>
            <a:r>
              <a:rPr lang="en-US" smtClean="0"/>
              <a:t>This implies that</a:t>
            </a:r>
          </a:p>
          <a:p>
            <a:r>
              <a:rPr lang="en-US" smtClean="0"/>
              <a:t>		P(usage | find evidence of drug use)  </a:t>
            </a:r>
            <a:r>
              <a:rPr lang="en-US" smtClean="0">
                <a:sym typeface="Symbol"/>
              </a:rPr>
              <a:t>  1</a:t>
            </a:r>
            <a:endParaRPr lang="en-US"/>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5828" name="Object 4"/>
          <p:cNvGraphicFramePr>
            <a:graphicFrameLocks noChangeAspect="1"/>
          </p:cNvGraphicFramePr>
          <p:nvPr>
            <p:extLst>
              <p:ext uri="{D42A27DB-BD31-4B8C-83A1-F6EECF244321}">
                <p14:modId xmlns:p14="http://schemas.microsoft.com/office/powerpoint/2010/main" xmlns="" val="3957582457"/>
              </p:ext>
            </p:extLst>
          </p:nvPr>
        </p:nvGraphicFramePr>
        <p:xfrm>
          <a:off x="1600200" y="2545577"/>
          <a:ext cx="6553200" cy="2940823"/>
        </p:xfrm>
        <a:graphic>
          <a:graphicData uri="http://schemas.openxmlformats.org/presentationml/2006/ole">
            <p:oleObj spid="_x0000_s428037" name="Equation" r:id="rId4" imgW="3594100" imgH="1612900" progId="Equation.DSMT4">
              <p:embed/>
            </p:oleObj>
          </a:graphicData>
        </a:graphic>
      </p:graphicFrame>
      <p:sp>
        <p:nvSpPr>
          <p:cNvPr id="5" name="Rectangle 4"/>
          <p:cNvSpPr/>
          <p:nvPr/>
        </p:nvSpPr>
        <p:spPr bwMode="auto">
          <a:xfrm>
            <a:off x="1600200" y="4743856"/>
            <a:ext cx="6553200" cy="762000"/>
          </a:xfrm>
          <a:prstGeom prst="rect">
            <a:avLst/>
          </a:prstGeom>
          <a:solidFill>
            <a:srgbClr val="7030A0">
              <a:alpha val="16863"/>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7" name="Rectangle 6"/>
          <p:cNvSpPr/>
          <p:nvPr/>
        </p:nvSpPr>
        <p:spPr bwMode="auto">
          <a:xfrm>
            <a:off x="1600200" y="2533116"/>
            <a:ext cx="6553200" cy="667284"/>
          </a:xfrm>
          <a:prstGeom prst="rect">
            <a:avLst/>
          </a:prstGeom>
          <a:solidFill>
            <a:srgbClr val="7030A0">
              <a:alpha val="16863"/>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6" name="Title 5"/>
          <p:cNvSpPr>
            <a:spLocks noGrp="1"/>
          </p:cNvSpPr>
          <p:nvPr>
            <p:ph type="title"/>
          </p:nvPr>
        </p:nvSpPr>
        <p:spPr>
          <a:xfrm>
            <a:off x="457200" y="1066800"/>
            <a:ext cx="8229600" cy="1139825"/>
          </a:xfrm>
        </p:spPr>
        <p:txBody>
          <a:bodyPr/>
          <a:lstStyle/>
          <a:p>
            <a:r>
              <a:rPr lang="en-US" smtClean="0"/>
              <a:t>Bayes Theorem</a:t>
            </a:r>
            <a:endParaRPr lang="en-US"/>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2"/>
          <p:cNvSpPr>
            <a:spLocks noGrp="1" noChangeArrowheads="1"/>
          </p:cNvSpPr>
          <p:nvPr>
            <p:ph type="title"/>
          </p:nvPr>
        </p:nvSpPr>
        <p:spPr/>
        <p:txBody>
          <a:bodyPr/>
          <a:lstStyle/>
          <a:p>
            <a:r>
              <a:rPr lang="en-US" b="1" smtClean="0"/>
              <a:t>Disease </a:t>
            </a:r>
            <a:r>
              <a:rPr lang="en-US" b="1"/>
              <a:t>Testing</a:t>
            </a:r>
          </a:p>
        </p:txBody>
      </p:sp>
      <p:sp>
        <p:nvSpPr>
          <p:cNvPr id="246787" name="Rectangle 3"/>
          <p:cNvSpPr>
            <a:spLocks noGrp="1" noChangeArrowheads="1"/>
          </p:cNvSpPr>
          <p:nvPr>
            <p:ph idx="1"/>
          </p:nvPr>
        </p:nvSpPr>
        <p:spPr>
          <a:xfrm>
            <a:off x="990600" y="1752600"/>
            <a:ext cx="7848600" cy="4114800"/>
          </a:xfrm>
        </p:spPr>
        <p:txBody>
          <a:bodyPr/>
          <a:lstStyle/>
          <a:p>
            <a:pPr>
              <a:lnSpc>
                <a:spcPct val="80000"/>
              </a:lnSpc>
            </a:pPr>
            <a:r>
              <a:rPr lang="en-US" sz="1800" b="1"/>
              <a:t>Notation</a:t>
            </a:r>
          </a:p>
          <a:p>
            <a:pPr lvl="1">
              <a:lnSpc>
                <a:spcPct val="80000"/>
              </a:lnSpc>
            </a:pPr>
            <a:r>
              <a:rPr lang="en-US" sz="1800"/>
              <a:t>+ = test indicates disease, –  </a:t>
            </a:r>
            <a:r>
              <a:rPr lang="en-US" sz="1800" smtClean="0"/>
              <a:t>= test </a:t>
            </a:r>
            <a:r>
              <a:rPr lang="en-US" sz="1800"/>
              <a:t>indicates no disease</a:t>
            </a:r>
          </a:p>
          <a:p>
            <a:pPr lvl="1">
              <a:lnSpc>
                <a:spcPct val="80000"/>
              </a:lnSpc>
            </a:pPr>
            <a:r>
              <a:rPr lang="en-US" sz="1800"/>
              <a:t>D = presence of disease,   N = absence of </a:t>
            </a:r>
            <a:r>
              <a:rPr lang="en-US" sz="1800" smtClean="0"/>
              <a:t>disease</a:t>
            </a:r>
            <a:br>
              <a:rPr lang="en-US" sz="1800" smtClean="0"/>
            </a:br>
            <a:endParaRPr lang="en-US" sz="1800" smtClean="0"/>
          </a:p>
          <a:p>
            <a:pPr>
              <a:lnSpc>
                <a:spcPct val="80000"/>
              </a:lnSpc>
            </a:pPr>
            <a:r>
              <a:rPr lang="en-US" sz="1800" b="1" smtClean="0">
                <a:latin typeface="Arial" pitchFamily="34" charset="0"/>
                <a:cs typeface="Arial" pitchFamily="34" charset="0"/>
              </a:rPr>
              <a:t>Known Data</a:t>
            </a:r>
            <a:endParaRPr lang="en-US" sz="1800" b="1" dirty="0">
              <a:latin typeface="Arial" pitchFamily="34" charset="0"/>
              <a:cs typeface="Arial" pitchFamily="34" charset="0"/>
            </a:endParaRPr>
          </a:p>
          <a:p>
            <a:pPr lvl="1">
              <a:lnSpc>
                <a:spcPct val="80000"/>
              </a:lnSpc>
            </a:pPr>
            <a:r>
              <a:rPr lang="en-US" sz="1800"/>
              <a:t>P(Disease)  =  P(D)  =  .005  (Fairly rare) (Incidence</a:t>
            </a:r>
            <a:r>
              <a:rPr lang="en-US" sz="1800" smtClean="0"/>
              <a:t>)</a:t>
            </a:r>
          </a:p>
          <a:p>
            <a:pPr lvl="1">
              <a:lnSpc>
                <a:spcPct val="80000"/>
              </a:lnSpc>
            </a:pPr>
            <a:r>
              <a:rPr lang="en-US" sz="1800" smtClean="0"/>
              <a:t>P(Test </a:t>
            </a:r>
            <a:r>
              <a:rPr lang="en-US" sz="1800" dirty="0">
                <a:latin typeface="Arial" pitchFamily="34" charset="0"/>
                <a:cs typeface="Arial" pitchFamily="34" charset="0"/>
              </a:rPr>
              <a:t>correctly indicates </a:t>
            </a:r>
            <a:r>
              <a:rPr lang="en-US" sz="1800">
                <a:latin typeface="Arial" pitchFamily="34" charset="0"/>
                <a:cs typeface="Arial" pitchFamily="34" charset="0"/>
              </a:rPr>
              <a:t>disease</a:t>
            </a:r>
            <a:r>
              <a:rPr lang="en-US" sz="1800" smtClean="0">
                <a:latin typeface="Arial" pitchFamily="34" charset="0"/>
                <a:cs typeface="Arial" pitchFamily="34" charset="0"/>
              </a:rPr>
              <a:t>)  =  P(+|D)  =  .98  </a:t>
            </a:r>
            <a:r>
              <a:rPr lang="en-US" sz="1700">
                <a:latin typeface="Arial" pitchFamily="34" charset="0"/>
                <a:cs typeface="Arial" pitchFamily="34" charset="0"/>
              </a:rPr>
              <a:t>(</a:t>
            </a:r>
            <a:r>
              <a:rPr lang="en-US" sz="1800" smtClean="0">
                <a:solidFill>
                  <a:srgbClr val="FF0000"/>
                </a:solidFill>
                <a:latin typeface="Arial" pitchFamily="34" charset="0"/>
                <a:cs typeface="Arial" pitchFamily="34" charset="0"/>
              </a:rPr>
              <a:t>Sensitivity</a:t>
            </a:r>
            <a:r>
              <a:rPr lang="en-US" sz="1700" smtClean="0">
                <a:latin typeface="Arial" pitchFamily="34" charset="0"/>
                <a:cs typeface="Arial" pitchFamily="34" charset="0"/>
              </a:rPr>
              <a:t>)</a:t>
            </a:r>
            <a:br>
              <a:rPr lang="en-US" sz="1700" smtClean="0">
                <a:latin typeface="Arial" pitchFamily="34" charset="0"/>
                <a:cs typeface="Arial" pitchFamily="34" charset="0"/>
              </a:rPr>
            </a:br>
            <a:r>
              <a:rPr lang="en-US" sz="1800"/>
              <a:t>(</a:t>
            </a:r>
            <a:r>
              <a:rPr lang="en-US" sz="1800">
                <a:solidFill>
                  <a:srgbClr val="FF0000"/>
                </a:solidFill>
              </a:rPr>
              <a:t>Correct detection of the disease</a:t>
            </a:r>
            <a:r>
              <a:rPr lang="en-US" sz="1800"/>
              <a:t>) </a:t>
            </a:r>
            <a:endParaRPr lang="en-US" sz="1800" b="1" dirty="0">
              <a:solidFill>
                <a:srgbClr val="008000"/>
              </a:solidFill>
              <a:latin typeface="Arial" pitchFamily="34" charset="0"/>
              <a:cs typeface="Arial" pitchFamily="34" charset="0"/>
            </a:endParaRPr>
          </a:p>
          <a:p>
            <a:pPr lvl="1">
              <a:lnSpc>
                <a:spcPct val="80000"/>
              </a:lnSpc>
            </a:pPr>
            <a:r>
              <a:rPr lang="en-US" sz="1800" dirty="0">
                <a:latin typeface="Arial" pitchFamily="34" charset="0"/>
                <a:cs typeface="Arial" pitchFamily="34" charset="0"/>
              </a:rPr>
              <a:t>P(Test correctly indicates </a:t>
            </a:r>
            <a:r>
              <a:rPr lang="en-US" sz="1800">
                <a:latin typeface="Arial" pitchFamily="34" charset="0"/>
                <a:cs typeface="Arial" pitchFamily="34" charset="0"/>
              </a:rPr>
              <a:t>absence</a:t>
            </a:r>
            <a:r>
              <a:rPr lang="en-US" sz="1800" smtClean="0">
                <a:latin typeface="Arial" pitchFamily="34" charset="0"/>
                <a:cs typeface="Arial" pitchFamily="34" charset="0"/>
              </a:rPr>
              <a:t>) =  P(-|N)   =  . 95 </a:t>
            </a:r>
            <a:r>
              <a:rPr lang="en-US" sz="1800">
                <a:latin typeface="Arial" pitchFamily="34" charset="0"/>
                <a:cs typeface="Arial" pitchFamily="34" charset="0"/>
              </a:rPr>
              <a:t>(</a:t>
            </a:r>
            <a:r>
              <a:rPr lang="en-US" sz="1800" smtClean="0">
                <a:solidFill>
                  <a:srgbClr val="FF0000"/>
                </a:solidFill>
                <a:latin typeface="Arial" pitchFamily="34" charset="0"/>
                <a:cs typeface="Arial" pitchFamily="34" charset="0"/>
              </a:rPr>
              <a:t>Specificity</a:t>
            </a:r>
            <a:r>
              <a:rPr lang="en-US" sz="1800"/>
              <a:t>)</a:t>
            </a:r>
            <a:br>
              <a:rPr lang="en-US" sz="1800"/>
            </a:br>
            <a:r>
              <a:rPr lang="en-US" sz="1800"/>
              <a:t>(</a:t>
            </a:r>
            <a:r>
              <a:rPr lang="en-US" sz="1800">
                <a:solidFill>
                  <a:srgbClr val="FF0000"/>
                </a:solidFill>
              </a:rPr>
              <a:t>Correct failure to detect the disease</a:t>
            </a:r>
            <a:r>
              <a:rPr lang="en-US" sz="1800"/>
              <a:t>) </a:t>
            </a:r>
            <a:r>
              <a:rPr lang="en-US" sz="1800" smtClean="0"/>
              <a:t/>
            </a:r>
            <a:br>
              <a:rPr lang="en-US" sz="1800" smtClean="0"/>
            </a:br>
            <a:endParaRPr lang="en-US" sz="1800" dirty="0">
              <a:latin typeface="Arial" pitchFamily="34" charset="0"/>
              <a:cs typeface="Arial" pitchFamily="34" charset="0"/>
            </a:endParaRPr>
          </a:p>
          <a:p>
            <a:pPr>
              <a:lnSpc>
                <a:spcPct val="80000"/>
              </a:lnSpc>
            </a:pPr>
            <a:r>
              <a:rPr lang="en-US" sz="1800" b="1" smtClean="0">
                <a:latin typeface="Arial" pitchFamily="34" charset="0"/>
                <a:cs typeface="Arial" pitchFamily="34" charset="0"/>
              </a:rPr>
              <a:t>Objectives: </a:t>
            </a:r>
            <a:r>
              <a:rPr lang="en-US" sz="1800" b="1" smtClean="0"/>
              <a:t>Deduce these probabilities</a:t>
            </a:r>
            <a:endParaRPr lang="en-US" sz="1800" b="1" smtClean="0">
              <a:latin typeface="Arial" pitchFamily="34" charset="0"/>
              <a:cs typeface="Arial" pitchFamily="34" charset="0"/>
            </a:endParaRPr>
          </a:p>
          <a:p>
            <a:pPr lvl="1">
              <a:lnSpc>
                <a:spcPct val="80000"/>
              </a:lnSpc>
            </a:pPr>
            <a:r>
              <a:rPr lang="en-US" sz="1800" smtClean="0">
                <a:latin typeface="Arial" pitchFamily="34" charset="0"/>
                <a:cs typeface="Arial" pitchFamily="34" charset="0"/>
              </a:rPr>
              <a:t>P(D</a:t>
            </a:r>
            <a:r>
              <a:rPr lang="en-US" sz="1800">
                <a:latin typeface="Arial" pitchFamily="34" charset="0"/>
                <a:cs typeface="Arial" pitchFamily="34" charset="0"/>
              </a:rPr>
              <a:t>|+) </a:t>
            </a:r>
            <a:r>
              <a:rPr lang="en-US" sz="1800" smtClean="0">
                <a:latin typeface="Arial" pitchFamily="34" charset="0"/>
                <a:cs typeface="Arial" pitchFamily="34" charset="0"/>
              </a:rPr>
              <a:t>(Probability disease really is present | test positive)</a:t>
            </a:r>
          </a:p>
          <a:p>
            <a:pPr lvl="1">
              <a:lnSpc>
                <a:spcPct val="80000"/>
              </a:lnSpc>
            </a:pPr>
            <a:r>
              <a:rPr lang="en-US" sz="1800" smtClean="0">
                <a:latin typeface="Arial" pitchFamily="34" charset="0"/>
                <a:cs typeface="Arial" pitchFamily="34" charset="0"/>
              </a:rPr>
              <a:t>P(N|–) (Probability disease really is absent  | test negative)  </a:t>
            </a:r>
            <a:r>
              <a:rPr lang="en-US" sz="1800">
                <a:latin typeface="Arial" pitchFamily="34" charset="0"/>
                <a:cs typeface="Arial" pitchFamily="34" charset="0"/>
              </a:rPr>
              <a:t/>
            </a:r>
            <a:br>
              <a:rPr lang="en-US" sz="1800">
                <a:latin typeface="Arial" pitchFamily="34" charset="0"/>
                <a:cs typeface="Arial" pitchFamily="34" charset="0"/>
              </a:rPr>
            </a:br>
            <a:endParaRPr lang="en-US" sz="1800"/>
          </a:p>
          <a:p>
            <a:pPr marL="457200" lvl="1" indent="0">
              <a:lnSpc>
                <a:spcPct val="80000"/>
              </a:lnSpc>
              <a:buNone/>
            </a:pPr>
            <a:r>
              <a:rPr lang="en-US" sz="1800" smtClean="0">
                <a:latin typeface="Arial" pitchFamily="34" charset="0"/>
                <a:cs typeface="Arial" pitchFamily="34" charset="0"/>
              </a:rPr>
              <a:t>Note</a:t>
            </a:r>
            <a:r>
              <a:rPr lang="en-US" sz="1800" dirty="0">
                <a:latin typeface="Arial" pitchFamily="34" charset="0"/>
                <a:cs typeface="Arial" pitchFamily="34" charset="0"/>
              </a:rPr>
              <a:t>, P(D|+) = the probability that a patient actually has </a:t>
            </a:r>
            <a:r>
              <a:rPr lang="en-US" sz="1800">
                <a:latin typeface="Arial" pitchFamily="34" charset="0"/>
                <a:cs typeface="Arial" pitchFamily="34" charset="0"/>
              </a:rPr>
              <a:t>the </a:t>
            </a:r>
            <a:r>
              <a:rPr lang="en-US" sz="1800" smtClean="0">
                <a:latin typeface="Arial" pitchFamily="34" charset="0"/>
                <a:cs typeface="Arial" pitchFamily="34" charset="0"/>
              </a:rPr>
              <a:t>disease</a:t>
            </a:r>
            <a:br>
              <a:rPr lang="en-US" sz="1800" smtClean="0">
                <a:latin typeface="Arial" pitchFamily="34" charset="0"/>
                <a:cs typeface="Arial" pitchFamily="34" charset="0"/>
              </a:rPr>
            </a:br>
            <a:r>
              <a:rPr lang="en-US" sz="1800" smtClean="0">
                <a:latin typeface="Arial" pitchFamily="34" charset="0"/>
                <a:cs typeface="Arial" pitchFamily="34" charset="0"/>
              </a:rPr>
              <a:t>                        </a:t>
            </a:r>
            <a:r>
              <a:rPr lang="en-US" sz="1800" dirty="0">
                <a:latin typeface="Arial" pitchFamily="34" charset="0"/>
                <a:cs typeface="Arial" pitchFamily="34" charset="0"/>
              </a:rPr>
              <a:t>when the test says they do.</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2"/>
          <p:cNvSpPr>
            <a:spLocks noGrp="1" noChangeArrowheads="1"/>
          </p:cNvSpPr>
          <p:nvPr>
            <p:ph type="title"/>
          </p:nvPr>
        </p:nvSpPr>
        <p:spPr>
          <a:xfrm>
            <a:off x="685800" y="1219200"/>
            <a:ext cx="8229600" cy="530225"/>
          </a:xfrm>
        </p:spPr>
        <p:txBody>
          <a:bodyPr/>
          <a:lstStyle/>
          <a:p>
            <a:r>
              <a:rPr lang="en-US" b="1"/>
              <a:t>More Information</a:t>
            </a:r>
          </a:p>
        </p:txBody>
      </p:sp>
      <p:sp>
        <p:nvSpPr>
          <p:cNvPr id="247811" name="Rectangle 3"/>
          <p:cNvSpPr>
            <a:spLocks noGrp="1" noChangeArrowheads="1"/>
          </p:cNvSpPr>
          <p:nvPr>
            <p:ph idx="1"/>
          </p:nvPr>
        </p:nvSpPr>
        <p:spPr>
          <a:xfrm>
            <a:off x="1524000" y="2133600"/>
            <a:ext cx="6400800" cy="3200400"/>
          </a:xfrm>
        </p:spPr>
        <p:txBody>
          <a:bodyPr/>
          <a:lstStyle/>
          <a:p>
            <a:pPr>
              <a:lnSpc>
                <a:spcPct val="90000"/>
              </a:lnSpc>
            </a:pPr>
            <a:r>
              <a:rPr lang="en-US" sz="2000" u="sng"/>
              <a:t>Deduce</a:t>
            </a:r>
            <a:r>
              <a:rPr lang="en-US" sz="2000"/>
              <a:t>: Since P(+|D)=.</a:t>
            </a:r>
            <a:r>
              <a:rPr lang="en-US" sz="2000" smtClean="0"/>
              <a:t>98,</a:t>
            </a:r>
            <a:r>
              <a:rPr lang="en-US" sz="2000"/>
              <a:t> </a:t>
            </a:r>
            <a:r>
              <a:rPr lang="en-US" sz="2000" smtClean="0"/>
              <a:t> we </a:t>
            </a:r>
            <a:r>
              <a:rPr lang="en-US" sz="2000"/>
              <a:t>know P(</a:t>
            </a:r>
            <a:r>
              <a:rPr lang="en-US" sz="2000">
                <a:cs typeface="Arial" charset="0"/>
              </a:rPr>
              <a:t>–</a:t>
            </a:r>
            <a:r>
              <a:rPr lang="en-US" sz="2000"/>
              <a:t>|D)=.</a:t>
            </a:r>
            <a:r>
              <a:rPr lang="en-US" sz="2000" smtClean="0"/>
              <a:t>02</a:t>
            </a:r>
            <a:r>
              <a:rPr lang="en-US" sz="2000"/>
              <a:t/>
            </a:r>
            <a:br>
              <a:rPr lang="en-US" sz="2000"/>
            </a:br>
            <a:r>
              <a:rPr lang="en-US" sz="2000" smtClean="0"/>
              <a:t>	      because </a:t>
            </a:r>
            <a:r>
              <a:rPr lang="en-US" sz="2000"/>
              <a:t>P(-|D)+P(+|D)=1 </a:t>
            </a:r>
            <a:r>
              <a:rPr lang="en-US" sz="2000" smtClean="0"/>
              <a:t/>
            </a:r>
            <a:br>
              <a:rPr lang="en-US" sz="2000" smtClean="0"/>
            </a:br>
            <a:r>
              <a:rPr lang="en-US" sz="2000"/>
              <a:t/>
            </a:r>
            <a:br>
              <a:rPr lang="en-US" sz="2000"/>
            </a:br>
            <a:r>
              <a:rPr lang="en-US" sz="2000" smtClean="0"/>
              <a:t>              [</a:t>
            </a:r>
            <a:r>
              <a:rPr lang="en-US" sz="2000"/>
              <a:t>P(</a:t>
            </a:r>
            <a:r>
              <a:rPr lang="en-US" sz="2000">
                <a:cs typeface="Arial" charset="0"/>
              </a:rPr>
              <a:t>–</a:t>
            </a:r>
            <a:r>
              <a:rPr lang="en-US" sz="2000"/>
              <a:t>|D) is the P(</a:t>
            </a:r>
            <a:r>
              <a:rPr lang="en-US" sz="2000">
                <a:solidFill>
                  <a:srgbClr val="FF0000"/>
                </a:solidFill>
              </a:rPr>
              <a:t>False negative</a:t>
            </a:r>
            <a:r>
              <a:rPr lang="en-US" sz="2000" smtClean="0"/>
              <a:t>).</a:t>
            </a:r>
            <a:br>
              <a:rPr lang="en-US" sz="2000" smtClean="0"/>
            </a:br>
            <a:endParaRPr lang="en-US" sz="2000"/>
          </a:p>
          <a:p>
            <a:pPr>
              <a:lnSpc>
                <a:spcPct val="90000"/>
              </a:lnSpc>
            </a:pPr>
            <a:r>
              <a:rPr lang="en-US" sz="2000" u="sng"/>
              <a:t>Deduce</a:t>
            </a:r>
            <a:r>
              <a:rPr lang="en-US" sz="2000"/>
              <a:t>: Since P(</a:t>
            </a:r>
            <a:r>
              <a:rPr lang="en-US" sz="2000">
                <a:cs typeface="Arial" charset="0"/>
              </a:rPr>
              <a:t>–</a:t>
            </a:r>
            <a:r>
              <a:rPr lang="en-US" sz="2000"/>
              <a:t>|N)=.</a:t>
            </a:r>
            <a:r>
              <a:rPr lang="en-US" sz="2000" smtClean="0"/>
              <a:t>95,</a:t>
            </a:r>
            <a:r>
              <a:rPr lang="en-US" sz="2000"/>
              <a:t> </a:t>
            </a:r>
            <a:r>
              <a:rPr lang="en-US" sz="2000" smtClean="0"/>
              <a:t> we </a:t>
            </a:r>
            <a:r>
              <a:rPr lang="en-US" sz="2000"/>
              <a:t>know P(+|N)=.</a:t>
            </a:r>
            <a:r>
              <a:rPr lang="en-US" sz="2000" smtClean="0"/>
              <a:t>05</a:t>
            </a:r>
            <a:r>
              <a:rPr lang="en-US" sz="2000"/>
              <a:t/>
            </a:r>
            <a:br>
              <a:rPr lang="en-US" sz="2000"/>
            </a:br>
            <a:r>
              <a:rPr lang="en-US" sz="2000" smtClean="0"/>
              <a:t>              because </a:t>
            </a:r>
            <a:r>
              <a:rPr lang="en-US" sz="2000"/>
              <a:t>P(-|N)+P(+|N)=1</a:t>
            </a:r>
          </a:p>
          <a:p>
            <a:pPr>
              <a:lnSpc>
                <a:spcPct val="90000"/>
              </a:lnSpc>
              <a:buFont typeface="Wingdings" pitchFamily="2" charset="2"/>
              <a:buNone/>
            </a:pPr>
            <a:r>
              <a:rPr lang="en-US" sz="2000" smtClean="0"/>
              <a:t/>
            </a:r>
            <a:br>
              <a:rPr lang="en-US" sz="2000" smtClean="0"/>
            </a:br>
            <a:r>
              <a:rPr lang="en-US" sz="2000" smtClean="0"/>
              <a:t>              </a:t>
            </a:r>
            <a:r>
              <a:rPr lang="en-US" sz="2000"/>
              <a:t>[P(+|N) is the P(</a:t>
            </a:r>
            <a:r>
              <a:rPr lang="en-US" sz="2000">
                <a:solidFill>
                  <a:srgbClr val="FF0000"/>
                </a:solidFill>
              </a:rPr>
              <a:t>False</a:t>
            </a:r>
            <a:r>
              <a:rPr lang="en-US" sz="2000"/>
              <a:t> </a:t>
            </a:r>
            <a:r>
              <a:rPr lang="en-US" sz="2000">
                <a:solidFill>
                  <a:srgbClr val="FF0000"/>
                </a:solidFill>
              </a:rPr>
              <a:t>positive</a:t>
            </a:r>
            <a:r>
              <a:rPr lang="en-US" sz="2000" smtClean="0"/>
              <a:t>).</a:t>
            </a:r>
            <a:br>
              <a:rPr lang="en-US" sz="2000" smtClean="0"/>
            </a:br>
            <a:endParaRPr lang="en-US" sz="2000"/>
          </a:p>
          <a:p>
            <a:pPr>
              <a:lnSpc>
                <a:spcPct val="90000"/>
              </a:lnSpc>
            </a:pPr>
            <a:r>
              <a:rPr lang="en-US" sz="2000" u="sng"/>
              <a:t>Deduce</a:t>
            </a:r>
            <a:r>
              <a:rPr lang="en-US" sz="2000"/>
              <a:t>: Since P(D)=.005</a:t>
            </a:r>
            <a:r>
              <a:rPr lang="en-US" sz="2000" smtClean="0"/>
              <a:t>, we know P(N)=.995 </a:t>
            </a:r>
            <a:r>
              <a:rPr lang="en-US" sz="2000"/>
              <a:t/>
            </a:r>
            <a:br>
              <a:rPr lang="en-US" sz="2000"/>
            </a:br>
            <a:r>
              <a:rPr lang="en-US" sz="2000" smtClean="0"/>
              <a:t>               because </a:t>
            </a:r>
            <a:r>
              <a:rPr lang="en-US" sz="2000"/>
              <a:t>P(D)+P(N)=1</a:t>
            </a:r>
            <a:r>
              <a:rPr lang="en-US" sz="2000" smtClean="0"/>
              <a:t>.</a:t>
            </a:r>
            <a:endParaRPr lang="en-US" sz="2000" b="1">
              <a:solidFill>
                <a:srgbClr val="008000"/>
              </a:solidFill>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2"/>
          <p:cNvSpPr>
            <a:spLocks noGrp="1" noChangeArrowheads="1"/>
          </p:cNvSpPr>
          <p:nvPr>
            <p:ph type="title"/>
          </p:nvPr>
        </p:nvSpPr>
        <p:spPr>
          <a:xfrm>
            <a:off x="457200" y="457200"/>
            <a:ext cx="8229600" cy="1139825"/>
          </a:xfrm>
        </p:spPr>
        <p:txBody>
          <a:bodyPr/>
          <a:lstStyle/>
          <a:p>
            <a:r>
              <a:rPr lang="en-US" b="1"/>
              <a:t>Now, Use Bayes Theorem</a:t>
            </a:r>
          </a:p>
        </p:txBody>
      </p:sp>
      <p:graphicFrame>
        <p:nvGraphicFramePr>
          <p:cNvPr id="248835" name="Object 3"/>
          <p:cNvGraphicFramePr>
            <a:graphicFrameLocks noChangeAspect="1"/>
          </p:cNvGraphicFramePr>
          <p:nvPr>
            <p:extLst>
              <p:ext uri="{D42A27DB-BD31-4B8C-83A1-F6EECF244321}">
                <p14:modId xmlns:p14="http://schemas.microsoft.com/office/powerpoint/2010/main" xmlns="" val="3276350309"/>
              </p:ext>
            </p:extLst>
          </p:nvPr>
        </p:nvGraphicFramePr>
        <p:xfrm>
          <a:off x="668338" y="1828800"/>
          <a:ext cx="7783512" cy="4191000"/>
        </p:xfrm>
        <a:graphic>
          <a:graphicData uri="http://schemas.openxmlformats.org/presentationml/2006/ole">
            <p:oleObj spid="_x0000_s248854" name="Equation" r:id="rId4" imgW="4572000" imgH="2463800" progId="Equation.DSMT4">
              <p:embed/>
            </p:oleObj>
          </a:graphicData>
        </a:graphic>
      </p:graphicFrame>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2"/>
          <p:cNvSpPr>
            <a:spLocks noGrp="1" noChangeArrowheads="1"/>
          </p:cNvSpPr>
          <p:nvPr>
            <p:ph type="title"/>
          </p:nvPr>
        </p:nvSpPr>
        <p:spPr/>
        <p:txBody>
          <a:bodyPr/>
          <a:lstStyle/>
          <a:p>
            <a:r>
              <a:rPr lang="en-US" b="1"/>
              <a:t>Summary</a:t>
            </a:r>
          </a:p>
        </p:txBody>
      </p:sp>
      <p:sp>
        <p:nvSpPr>
          <p:cNvPr id="253955" name="Rectangle 3"/>
          <p:cNvSpPr>
            <a:spLocks noGrp="1" noChangeArrowheads="1"/>
          </p:cNvSpPr>
          <p:nvPr>
            <p:ph idx="1"/>
          </p:nvPr>
        </p:nvSpPr>
        <p:spPr>
          <a:xfrm>
            <a:off x="1371600" y="1752600"/>
            <a:ext cx="7010400" cy="4114800"/>
          </a:xfrm>
        </p:spPr>
        <p:txBody>
          <a:bodyPr/>
          <a:lstStyle/>
          <a:p>
            <a:pPr>
              <a:lnSpc>
                <a:spcPct val="80000"/>
              </a:lnSpc>
            </a:pPr>
            <a:r>
              <a:rPr lang="en-US" sz="2600" dirty="0"/>
              <a:t>Randomness and decision making</a:t>
            </a:r>
          </a:p>
          <a:p>
            <a:pPr>
              <a:lnSpc>
                <a:spcPct val="80000"/>
              </a:lnSpc>
            </a:pPr>
            <a:r>
              <a:rPr lang="en-US" sz="2600" dirty="0"/>
              <a:t>Probability</a:t>
            </a:r>
          </a:p>
          <a:p>
            <a:pPr lvl="1">
              <a:lnSpc>
                <a:spcPct val="80000"/>
              </a:lnSpc>
            </a:pPr>
            <a:r>
              <a:rPr lang="en-US" sz="2400" dirty="0"/>
              <a:t>Sources</a:t>
            </a:r>
          </a:p>
          <a:p>
            <a:pPr lvl="1">
              <a:lnSpc>
                <a:spcPct val="80000"/>
              </a:lnSpc>
            </a:pPr>
            <a:r>
              <a:rPr lang="en-US" sz="2400"/>
              <a:t>Basic </a:t>
            </a:r>
            <a:r>
              <a:rPr lang="en-US" sz="2400" smtClean="0"/>
              <a:t>mathematics</a:t>
            </a:r>
            <a:endParaRPr lang="en-US" sz="2400" dirty="0"/>
          </a:p>
          <a:p>
            <a:pPr>
              <a:lnSpc>
                <a:spcPct val="80000"/>
              </a:lnSpc>
            </a:pPr>
            <a:r>
              <a:rPr lang="en-US" sz="2600" dirty="0"/>
              <a:t>Simple and compound events and constructing probabilities</a:t>
            </a:r>
          </a:p>
          <a:p>
            <a:pPr>
              <a:lnSpc>
                <a:spcPct val="80000"/>
              </a:lnSpc>
            </a:pPr>
            <a:r>
              <a:rPr lang="en-US" sz="2600" dirty="0"/>
              <a:t>Joint events</a:t>
            </a:r>
          </a:p>
          <a:p>
            <a:pPr lvl="1">
              <a:lnSpc>
                <a:spcPct val="80000"/>
              </a:lnSpc>
            </a:pPr>
            <a:r>
              <a:rPr lang="en-US" sz="2400" dirty="0"/>
              <a:t>Independence</a:t>
            </a:r>
          </a:p>
          <a:p>
            <a:pPr lvl="1">
              <a:lnSpc>
                <a:spcPct val="80000"/>
              </a:lnSpc>
            </a:pPr>
            <a:r>
              <a:rPr lang="en-US" sz="2400" dirty="0"/>
              <a:t>Addition and product rules for probabilities</a:t>
            </a:r>
          </a:p>
          <a:p>
            <a:pPr>
              <a:lnSpc>
                <a:spcPct val="80000"/>
              </a:lnSpc>
            </a:pPr>
            <a:r>
              <a:rPr lang="en-US" sz="2600" dirty="0"/>
              <a:t>Conditional probabilities and </a:t>
            </a:r>
            <a:r>
              <a:rPr lang="en-US" sz="2600" dirty="0" err="1"/>
              <a:t>Bayes</a:t>
            </a:r>
            <a:r>
              <a:rPr lang="en-US" sz="2600" dirty="0"/>
              <a:t> theorem</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mtClean="0"/>
              <a:t> </a:t>
            </a:r>
            <a:endParaRPr lang="en-US"/>
          </a:p>
        </p:txBody>
      </p:sp>
      <p:sp>
        <p:nvSpPr>
          <p:cNvPr id="5" name="Text Placeholder 4"/>
          <p:cNvSpPr>
            <a:spLocks noGrp="1"/>
          </p:cNvSpPr>
          <p:nvPr>
            <p:ph type="body" idx="1"/>
          </p:nvPr>
        </p:nvSpPr>
        <p:spPr>
          <a:xfrm>
            <a:off x="914400" y="2895600"/>
            <a:ext cx="7772400" cy="749300"/>
          </a:xfrm>
        </p:spPr>
        <p:txBody>
          <a:bodyPr/>
          <a:lstStyle/>
          <a:p>
            <a:r>
              <a:rPr lang="en-US" sz="4000" smtClean="0"/>
              <a:t>Appendix – Counting Rules</a:t>
            </a:r>
            <a:endParaRPr lang="en-US" sz="4000"/>
          </a:p>
        </p:txBody>
      </p:sp>
    </p:spTree>
    <p:extLst>
      <p:ext uri="{BB962C8B-B14F-4D97-AF65-F5344CB8AC3E}">
        <p14:creationId xmlns:p14="http://schemas.microsoft.com/office/powerpoint/2010/main" xmlns="" val="332724223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Rectangle 2"/>
          <p:cNvSpPr>
            <a:spLocks noGrp="1" noChangeArrowheads="1"/>
          </p:cNvSpPr>
          <p:nvPr>
            <p:ph type="title"/>
          </p:nvPr>
        </p:nvSpPr>
        <p:spPr>
          <a:xfrm>
            <a:off x="1143000" y="685800"/>
            <a:ext cx="7010400" cy="1527175"/>
          </a:xfrm>
        </p:spPr>
        <p:txBody>
          <a:bodyPr/>
          <a:lstStyle/>
          <a:p>
            <a:r>
              <a:rPr lang="en-US" b="1"/>
              <a:t>Counting the Number of Events:</a:t>
            </a:r>
            <a:br>
              <a:rPr lang="en-US" b="1"/>
            </a:br>
            <a:r>
              <a:rPr lang="en-US" b="1"/>
              <a:t>Permutations and Combinations</a:t>
            </a:r>
          </a:p>
        </p:txBody>
      </p:sp>
      <p:sp>
        <p:nvSpPr>
          <p:cNvPr id="313347" name="Rectangle 3"/>
          <p:cNvSpPr>
            <a:spLocks noGrp="1" noChangeArrowheads="1"/>
          </p:cNvSpPr>
          <p:nvPr>
            <p:ph idx="1"/>
          </p:nvPr>
        </p:nvSpPr>
        <p:spPr>
          <a:xfrm>
            <a:off x="533400" y="2514600"/>
            <a:ext cx="8229600" cy="3387725"/>
          </a:xfrm>
        </p:spPr>
        <p:txBody>
          <a:bodyPr/>
          <a:lstStyle/>
          <a:p>
            <a:r>
              <a:rPr lang="en-US" sz="2600" b="1" dirty="0">
                <a:solidFill>
                  <a:srgbClr val="0000FF"/>
                </a:solidFill>
              </a:rPr>
              <a:t>Permutations</a:t>
            </a:r>
            <a:r>
              <a:rPr lang="en-US" sz="2600" dirty="0"/>
              <a:t> =  Number of possible arrangements of a set of </a:t>
            </a:r>
            <a:r>
              <a:rPr lang="en-US" sz="2600" dirty="0" smtClean="0"/>
              <a:t>R </a:t>
            </a:r>
            <a:r>
              <a:rPr lang="en-US" sz="2600" dirty="0"/>
              <a:t>items:</a:t>
            </a:r>
          </a:p>
          <a:p>
            <a:r>
              <a:rPr lang="en-US" sz="2600" dirty="0"/>
              <a:t>E.g., 4 kids, Allison, Julie, Betsy, Lesley.  How many different lines </a:t>
            </a:r>
            <a:r>
              <a:rPr lang="en-US" sz="2600" dirty="0" smtClean="0"/>
              <a:t>that contain 3 </a:t>
            </a:r>
            <a:r>
              <a:rPr lang="en-US" sz="2600" dirty="0"/>
              <a:t>of them?</a:t>
            </a:r>
          </a:p>
          <a:p>
            <a:pPr lvl="1"/>
            <a:r>
              <a:rPr lang="en-US" sz="2400" dirty="0"/>
              <a:t>AJB, ABJ, AJL, ALJ, ABL, ALB, all with Allison first:</a:t>
            </a:r>
          </a:p>
          <a:p>
            <a:pPr lvl="1"/>
            <a:r>
              <a:rPr lang="en-US" sz="2400" dirty="0"/>
              <a:t>JAB, JBA, JAL, JLA, JBL, JLB, all with Julie first.</a:t>
            </a:r>
          </a:p>
          <a:p>
            <a:pPr lvl="1"/>
            <a:r>
              <a:rPr lang="en-US" sz="2400" dirty="0"/>
              <a:t>And so on… 24 different lines in total.</a:t>
            </a:r>
          </a:p>
        </p:txBody>
      </p:sp>
    </p:spTree>
    <p:extLst>
      <p:ext uri="{BB962C8B-B14F-4D97-AF65-F5344CB8AC3E}">
        <p14:creationId xmlns:p14="http://schemas.microsoft.com/office/powerpoint/2010/main" xmlns="" val="284884276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6" name="Rectangle 2"/>
          <p:cNvSpPr>
            <a:spLocks noGrp="1" noChangeArrowheads="1"/>
          </p:cNvSpPr>
          <p:nvPr>
            <p:ph type="title"/>
          </p:nvPr>
        </p:nvSpPr>
        <p:spPr/>
        <p:txBody>
          <a:bodyPr/>
          <a:lstStyle/>
          <a:p>
            <a:r>
              <a:rPr lang="en-US" b="1" dirty="0"/>
              <a:t>Counting Permutations</a:t>
            </a:r>
          </a:p>
        </p:txBody>
      </p:sp>
      <p:sp>
        <p:nvSpPr>
          <p:cNvPr id="323587" name="Rectangle 3"/>
          <p:cNvSpPr>
            <a:spLocks noGrp="1" noChangeArrowheads="1"/>
          </p:cNvSpPr>
          <p:nvPr>
            <p:ph idx="1"/>
          </p:nvPr>
        </p:nvSpPr>
        <p:spPr/>
        <p:txBody>
          <a:bodyPr/>
          <a:lstStyle/>
          <a:p>
            <a:pPr>
              <a:lnSpc>
                <a:spcPct val="90000"/>
              </a:lnSpc>
            </a:pPr>
            <a:r>
              <a:rPr lang="en-US" dirty="0"/>
              <a:t>What’s the rule?  </a:t>
            </a:r>
          </a:p>
          <a:p>
            <a:pPr lvl="1">
              <a:lnSpc>
                <a:spcPct val="90000"/>
              </a:lnSpc>
            </a:pPr>
            <a:r>
              <a:rPr lang="en-US" dirty="0" smtClean="0"/>
              <a:t>R </a:t>
            </a:r>
            <a:r>
              <a:rPr lang="en-US" dirty="0"/>
              <a:t>items in total </a:t>
            </a:r>
          </a:p>
          <a:p>
            <a:pPr lvl="1">
              <a:lnSpc>
                <a:spcPct val="90000"/>
              </a:lnSpc>
            </a:pPr>
            <a:r>
              <a:rPr lang="en-US" dirty="0"/>
              <a:t>Choose sets of r items </a:t>
            </a:r>
          </a:p>
          <a:p>
            <a:pPr lvl="1">
              <a:lnSpc>
                <a:spcPct val="90000"/>
              </a:lnSpc>
            </a:pPr>
            <a:r>
              <a:rPr lang="en-US" dirty="0"/>
              <a:t>Order matters</a:t>
            </a:r>
          </a:p>
          <a:p>
            <a:pPr>
              <a:lnSpc>
                <a:spcPct val="90000"/>
              </a:lnSpc>
            </a:pPr>
            <a:r>
              <a:rPr lang="en-US" dirty="0" smtClean="0"/>
              <a:t>R </a:t>
            </a:r>
            <a:r>
              <a:rPr lang="en-US" dirty="0"/>
              <a:t>possible first choices, then </a:t>
            </a:r>
            <a:r>
              <a:rPr lang="en-US" dirty="0" smtClean="0"/>
              <a:t>R-1 </a:t>
            </a:r>
            <a:r>
              <a:rPr lang="en-US" dirty="0"/>
              <a:t>second, then </a:t>
            </a:r>
            <a:r>
              <a:rPr lang="en-US" dirty="0" smtClean="0"/>
              <a:t>R-2 </a:t>
            </a:r>
            <a:r>
              <a:rPr lang="en-US" dirty="0"/>
              <a:t>third, and so on.</a:t>
            </a:r>
          </a:p>
          <a:p>
            <a:pPr>
              <a:lnSpc>
                <a:spcPct val="90000"/>
              </a:lnSpc>
            </a:pPr>
            <a:r>
              <a:rPr lang="en-US" dirty="0" smtClean="0"/>
              <a:t>R × (R-1) × (R-2) × … ×(R-r+1</a:t>
            </a:r>
            <a:r>
              <a:rPr lang="en-US" dirty="0"/>
              <a:t>)</a:t>
            </a:r>
          </a:p>
          <a:p>
            <a:pPr>
              <a:lnSpc>
                <a:spcPct val="90000"/>
              </a:lnSpc>
            </a:pPr>
            <a:r>
              <a:rPr lang="en-US" dirty="0"/>
              <a:t>4 kids, 3 in line, </a:t>
            </a:r>
            <a:r>
              <a:rPr lang="en-US" dirty="0" smtClean="0"/>
              <a:t>4×3×2 </a:t>
            </a:r>
            <a:r>
              <a:rPr lang="en-US" dirty="0"/>
              <a:t>= 24 ways.</a:t>
            </a:r>
          </a:p>
        </p:txBody>
      </p:sp>
    </p:spTree>
    <p:extLst>
      <p:ext uri="{BB962C8B-B14F-4D97-AF65-F5344CB8AC3E}">
        <p14:creationId xmlns:p14="http://schemas.microsoft.com/office/powerpoint/2010/main" xmlns="" val="139473971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4" name="Rectangle 2"/>
          <p:cNvSpPr>
            <a:spLocks noGrp="1" noChangeArrowheads="1"/>
          </p:cNvSpPr>
          <p:nvPr>
            <p:ph type="title"/>
          </p:nvPr>
        </p:nvSpPr>
        <p:spPr>
          <a:xfrm>
            <a:off x="609600" y="1295400"/>
            <a:ext cx="8229600" cy="530225"/>
          </a:xfrm>
        </p:spPr>
        <p:txBody>
          <a:bodyPr/>
          <a:lstStyle/>
          <a:p>
            <a:r>
              <a:rPr lang="en-US" b="1"/>
              <a:t>Permutations</a:t>
            </a:r>
          </a:p>
        </p:txBody>
      </p:sp>
      <p:graphicFrame>
        <p:nvGraphicFramePr>
          <p:cNvPr id="325636" name="Object 4"/>
          <p:cNvGraphicFramePr>
            <a:graphicFrameLocks noChangeAspect="1"/>
          </p:cNvGraphicFramePr>
          <p:nvPr>
            <p:extLst>
              <p:ext uri="{D42A27DB-BD31-4B8C-83A1-F6EECF244321}">
                <p14:modId xmlns:p14="http://schemas.microsoft.com/office/powerpoint/2010/main" xmlns="" val="1378896881"/>
              </p:ext>
            </p:extLst>
          </p:nvPr>
        </p:nvGraphicFramePr>
        <p:xfrm>
          <a:off x="914400" y="2362200"/>
          <a:ext cx="7307263" cy="3148013"/>
        </p:xfrm>
        <a:graphic>
          <a:graphicData uri="http://schemas.openxmlformats.org/presentationml/2006/ole">
            <p:oleObj spid="_x0000_s343050" name="Equation" r:id="rId4" imgW="2005729" imgH="863225" progId="Equation.DSMT4">
              <p:embed/>
            </p:oleObj>
          </a:graphicData>
        </a:graphic>
      </p:graphicFrame>
    </p:spTree>
    <p:extLst>
      <p:ext uri="{BB962C8B-B14F-4D97-AF65-F5344CB8AC3E}">
        <p14:creationId xmlns:p14="http://schemas.microsoft.com/office/powerpoint/2010/main" xmlns="" val="183164944"/>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30" name="Rectangle 2"/>
          <p:cNvSpPr>
            <a:spLocks noGrp="1" noChangeArrowheads="1"/>
          </p:cNvSpPr>
          <p:nvPr>
            <p:ph type="title"/>
          </p:nvPr>
        </p:nvSpPr>
        <p:spPr>
          <a:xfrm>
            <a:off x="1828800" y="990600"/>
            <a:ext cx="5257800" cy="688975"/>
          </a:xfrm>
        </p:spPr>
        <p:txBody>
          <a:bodyPr/>
          <a:lstStyle/>
          <a:p>
            <a:r>
              <a:rPr lang="en-US" sz="3600" b="1">
                <a:solidFill>
                  <a:schemeClr val="tx1"/>
                </a:solidFill>
              </a:rPr>
              <a:t>Permutations</a:t>
            </a:r>
          </a:p>
        </p:txBody>
      </p:sp>
      <p:sp>
        <p:nvSpPr>
          <p:cNvPr id="329731" name="Rectangle 3"/>
          <p:cNvSpPr>
            <a:spLocks noGrp="1" noChangeArrowheads="1"/>
          </p:cNvSpPr>
          <p:nvPr>
            <p:ph idx="1"/>
          </p:nvPr>
        </p:nvSpPr>
        <p:spPr>
          <a:xfrm>
            <a:off x="1600200" y="1905000"/>
            <a:ext cx="6172200" cy="4114800"/>
          </a:xfrm>
        </p:spPr>
        <p:txBody>
          <a:bodyPr/>
          <a:lstStyle/>
          <a:p>
            <a:r>
              <a:rPr lang="en-US" dirty="0"/>
              <a:t>The number of ways to put </a:t>
            </a:r>
            <a:r>
              <a:rPr lang="en-US" dirty="0" smtClean="0"/>
              <a:t>R </a:t>
            </a:r>
            <a:r>
              <a:rPr lang="en-US" dirty="0"/>
              <a:t>objects in order is </a:t>
            </a:r>
            <a:r>
              <a:rPr lang="en-US" dirty="0" smtClean="0"/>
              <a:t>R×(R-1</a:t>
            </a:r>
            <a:r>
              <a:rPr lang="en-US" dirty="0"/>
              <a:t>)…(1) = </a:t>
            </a:r>
            <a:r>
              <a:rPr lang="en-US" dirty="0" smtClean="0"/>
              <a:t>R!  </a:t>
            </a:r>
            <a:r>
              <a:rPr lang="en-US" dirty="0"/>
              <a:t>E.g., AJEL, ALEJ, AEJL, and so on.  24 possibilities</a:t>
            </a:r>
          </a:p>
          <a:p>
            <a:r>
              <a:rPr lang="en-US" dirty="0"/>
              <a:t>The number of ways to order r objects chosen out of </a:t>
            </a:r>
            <a:r>
              <a:rPr lang="en-US" dirty="0" smtClean="0"/>
              <a:t>R </a:t>
            </a:r>
            <a:r>
              <a:rPr lang="en-US" dirty="0"/>
              <a:t>is</a:t>
            </a:r>
          </a:p>
        </p:txBody>
      </p:sp>
      <p:graphicFrame>
        <p:nvGraphicFramePr>
          <p:cNvPr id="329733" name="Object 5"/>
          <p:cNvGraphicFramePr>
            <a:graphicFrameLocks noChangeAspect="1"/>
          </p:cNvGraphicFramePr>
          <p:nvPr/>
        </p:nvGraphicFramePr>
        <p:xfrm>
          <a:off x="2162175" y="4724400"/>
          <a:ext cx="5440363" cy="931863"/>
        </p:xfrm>
        <a:graphic>
          <a:graphicData uri="http://schemas.openxmlformats.org/presentationml/2006/ole">
            <p:oleObj spid="_x0000_s344074" name="Equation" r:id="rId4" imgW="2146300" imgH="368300" progId="Equation.DSMT4">
              <p:embed/>
            </p:oleObj>
          </a:graphicData>
        </a:graphic>
      </p:graphicFrame>
      <p:sp>
        <p:nvSpPr>
          <p:cNvPr id="2" name="Rectangle 1"/>
          <p:cNvSpPr/>
          <p:nvPr/>
        </p:nvSpPr>
        <p:spPr bwMode="auto">
          <a:xfrm>
            <a:off x="1981200" y="4724400"/>
            <a:ext cx="5791200" cy="990600"/>
          </a:xfrm>
          <a:prstGeom prst="rect">
            <a:avLst/>
          </a:prstGeom>
          <a:solidFill>
            <a:srgbClr val="7030A0">
              <a:alpha val="16863"/>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xmlns="" val="281323445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Rectangle 2"/>
          <p:cNvSpPr>
            <a:spLocks noGrp="1" noChangeArrowheads="1"/>
          </p:cNvSpPr>
          <p:nvPr>
            <p:ph type="title"/>
          </p:nvPr>
        </p:nvSpPr>
        <p:spPr>
          <a:xfrm>
            <a:off x="838200" y="1524000"/>
            <a:ext cx="7391400" cy="612775"/>
          </a:xfrm>
        </p:spPr>
        <p:txBody>
          <a:bodyPr/>
          <a:lstStyle/>
          <a:p>
            <a:r>
              <a:rPr lang="en-US" sz="3600" b="1">
                <a:solidFill>
                  <a:srgbClr val="FF0000"/>
                </a:solidFill>
              </a:rPr>
              <a:t>Permutations</a:t>
            </a:r>
            <a:r>
              <a:rPr lang="en-US" sz="3600" b="1"/>
              <a:t> and Combinations</a:t>
            </a:r>
          </a:p>
        </p:txBody>
      </p:sp>
      <p:sp>
        <p:nvSpPr>
          <p:cNvPr id="331779" name="Rectangle 3"/>
          <p:cNvSpPr>
            <a:spLocks noGrp="1" noChangeArrowheads="1"/>
          </p:cNvSpPr>
          <p:nvPr>
            <p:ph idx="1"/>
          </p:nvPr>
        </p:nvSpPr>
        <p:spPr>
          <a:xfrm>
            <a:off x="1828800" y="2438400"/>
            <a:ext cx="5410200" cy="3048000"/>
          </a:xfrm>
        </p:spPr>
        <p:txBody>
          <a:bodyPr/>
          <a:lstStyle/>
          <a:p>
            <a:r>
              <a:rPr lang="en-US"/>
              <a:t>E.g., 8 Republican presidential candidates; How many ways can one order 2 of them?  There are 8 possibilities for the first and 7 for the second, so</a:t>
            </a:r>
          </a:p>
          <a:p>
            <a:r>
              <a:rPr lang="en-US"/>
              <a:t>8(7)=56 = 8!/(8-2)! = 8!/6!</a:t>
            </a:r>
          </a:p>
        </p:txBody>
      </p:sp>
    </p:spTree>
    <p:extLst>
      <p:ext uri="{BB962C8B-B14F-4D97-AF65-F5344CB8AC3E}">
        <p14:creationId xmlns:p14="http://schemas.microsoft.com/office/powerpoint/2010/main" xmlns="" val="2534164220"/>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6" name="Rectangle 2"/>
          <p:cNvSpPr>
            <a:spLocks noGrp="1" noChangeArrowheads="1"/>
          </p:cNvSpPr>
          <p:nvPr>
            <p:ph type="title"/>
          </p:nvPr>
        </p:nvSpPr>
        <p:spPr>
          <a:xfrm>
            <a:off x="1277556" y="685800"/>
            <a:ext cx="7010400" cy="1527175"/>
          </a:xfrm>
        </p:spPr>
        <p:txBody>
          <a:bodyPr/>
          <a:lstStyle/>
          <a:p>
            <a:r>
              <a:rPr lang="en-US" sz="3600">
                <a:solidFill>
                  <a:srgbClr val="FF0000"/>
                </a:solidFill>
              </a:rPr>
              <a:t>Combinations</a:t>
            </a:r>
            <a:r>
              <a:rPr lang="en-US" sz="3600"/>
              <a:t> and Permutations</a:t>
            </a:r>
          </a:p>
        </p:txBody>
      </p:sp>
      <p:sp>
        <p:nvSpPr>
          <p:cNvPr id="333827" name="Rectangle 3"/>
          <p:cNvSpPr>
            <a:spLocks noGrp="1" noChangeArrowheads="1"/>
          </p:cNvSpPr>
          <p:nvPr>
            <p:ph type="body" sz="half" idx="1"/>
          </p:nvPr>
        </p:nvSpPr>
        <p:spPr>
          <a:xfrm>
            <a:off x="2743200" y="2209800"/>
            <a:ext cx="5867400" cy="2819400"/>
          </a:xfrm>
        </p:spPr>
        <p:txBody>
          <a:bodyPr/>
          <a:lstStyle/>
          <a:p>
            <a:pPr>
              <a:lnSpc>
                <a:spcPct val="90000"/>
              </a:lnSpc>
            </a:pPr>
            <a:r>
              <a:rPr lang="en-US" sz="2000"/>
              <a:t>What if order doesn’t matter?</a:t>
            </a:r>
          </a:p>
          <a:p>
            <a:pPr>
              <a:lnSpc>
                <a:spcPct val="90000"/>
              </a:lnSpc>
            </a:pPr>
            <a:r>
              <a:rPr lang="en-US" sz="2000"/>
              <a:t>E.g., out of A,J,E,L, 12 permutations of 2 are AJ AE AL JE JL EL LE LJ EJ LA EA JA. Here order matters</a:t>
            </a:r>
          </a:p>
          <a:p>
            <a:pPr>
              <a:lnSpc>
                <a:spcPct val="90000"/>
              </a:lnSpc>
            </a:pPr>
            <a:r>
              <a:rPr lang="en-US" sz="2000"/>
              <a:t>But suppose AJ and JA are the same event (order doesn’t matter)?  The list double counts.</a:t>
            </a:r>
          </a:p>
          <a:p>
            <a:pPr>
              <a:lnSpc>
                <a:spcPct val="90000"/>
              </a:lnSpc>
            </a:pPr>
            <a:r>
              <a:rPr lang="en-US" sz="2000"/>
              <a:t>The number of repetitions is the number of permutations of the r items, which is r!.</a:t>
            </a:r>
          </a:p>
        </p:txBody>
      </p:sp>
      <p:graphicFrame>
        <p:nvGraphicFramePr>
          <p:cNvPr id="333832" name="Object 8"/>
          <p:cNvGraphicFramePr>
            <a:graphicFrameLocks noGrp="1" noChangeAspect="1"/>
          </p:cNvGraphicFramePr>
          <p:nvPr>
            <p:ph sz="half" idx="2"/>
          </p:nvPr>
        </p:nvGraphicFramePr>
        <p:xfrm>
          <a:off x="533400" y="2514600"/>
          <a:ext cx="1379538" cy="1752600"/>
        </p:xfrm>
        <a:graphic>
          <a:graphicData uri="http://schemas.openxmlformats.org/presentationml/2006/ole">
            <p:oleObj spid="_x0000_s345098" name="Equation" r:id="rId4" imgW="469900" imgH="596900" progId="Equation.DSMT4">
              <p:embed/>
            </p:oleObj>
          </a:graphicData>
        </a:graphic>
      </p:graphicFrame>
      <p:sp>
        <p:nvSpPr>
          <p:cNvPr id="333834" name="Rectangle 10"/>
          <p:cNvSpPr>
            <a:spLocks noChangeArrowheads="1"/>
          </p:cNvSpPr>
          <p:nvPr/>
        </p:nvSpPr>
        <p:spPr bwMode="auto">
          <a:xfrm>
            <a:off x="304800" y="2362200"/>
            <a:ext cx="1905000" cy="2057400"/>
          </a:xfrm>
          <a:prstGeom prst="rect">
            <a:avLst/>
          </a:prstGeom>
          <a:noFill/>
          <a:ln w="38100">
            <a:solidFill>
              <a:schemeClr val="tx1"/>
            </a:solidFill>
            <a:miter lim="800000"/>
            <a:headEnd/>
            <a:tailEnd/>
          </a:ln>
          <a:effectLst/>
        </p:spPr>
        <p:txBody>
          <a:bodyPr wrap="none" anchor="ctr"/>
          <a:lstStyle/>
          <a:p>
            <a:endParaRPr lang="en-US"/>
          </a:p>
        </p:txBody>
      </p:sp>
    </p:spTree>
    <p:extLst>
      <p:ext uri="{BB962C8B-B14F-4D97-AF65-F5344CB8AC3E}">
        <p14:creationId xmlns:p14="http://schemas.microsoft.com/office/powerpoint/2010/main" xmlns="" val="2967485021"/>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4" name="Rectangle 2"/>
          <p:cNvSpPr>
            <a:spLocks noGrp="1" noChangeArrowheads="1"/>
          </p:cNvSpPr>
          <p:nvPr>
            <p:ph type="title"/>
          </p:nvPr>
        </p:nvSpPr>
        <p:spPr/>
        <p:txBody>
          <a:bodyPr/>
          <a:lstStyle/>
          <a:p>
            <a:r>
              <a:rPr lang="en-US" sz="3600">
                <a:solidFill>
                  <a:srgbClr val="FF0000"/>
                </a:solidFill>
              </a:rPr>
              <a:t>Combinations</a:t>
            </a:r>
            <a:r>
              <a:rPr lang="en-US" sz="3600"/>
              <a:t> and Permutations</a:t>
            </a:r>
          </a:p>
        </p:txBody>
      </p:sp>
      <p:sp>
        <p:nvSpPr>
          <p:cNvPr id="335875" name="Rectangle 3"/>
          <p:cNvSpPr>
            <a:spLocks noGrp="1" noChangeArrowheads="1"/>
          </p:cNvSpPr>
          <p:nvPr>
            <p:ph idx="1"/>
          </p:nvPr>
        </p:nvSpPr>
        <p:spPr>
          <a:xfrm>
            <a:off x="1371600" y="1752600"/>
            <a:ext cx="6934200" cy="4114800"/>
          </a:xfrm>
        </p:spPr>
        <p:txBody>
          <a:bodyPr/>
          <a:lstStyle/>
          <a:p>
            <a:pPr>
              <a:buFont typeface="Wingdings" pitchFamily="2" charset="2"/>
              <a:buNone/>
            </a:pPr>
            <a:r>
              <a:rPr lang="en-US"/>
              <a:t>   The number of “</a:t>
            </a:r>
            <a:r>
              <a:rPr lang="en-US" b="1">
                <a:solidFill>
                  <a:srgbClr val="0000FF"/>
                </a:solidFill>
              </a:rPr>
              <a:t>combinations</a:t>
            </a:r>
            <a:r>
              <a:rPr lang="en-US"/>
              <a:t>” is the number of permutations when order does not matter.</a:t>
            </a:r>
          </a:p>
        </p:txBody>
      </p:sp>
      <p:graphicFrame>
        <p:nvGraphicFramePr>
          <p:cNvPr id="335876" name="Object 4"/>
          <p:cNvGraphicFramePr>
            <a:graphicFrameLocks noChangeAspect="1"/>
          </p:cNvGraphicFramePr>
          <p:nvPr/>
        </p:nvGraphicFramePr>
        <p:xfrm>
          <a:off x="1957388" y="3352800"/>
          <a:ext cx="6297612" cy="2152650"/>
        </p:xfrm>
        <a:graphic>
          <a:graphicData uri="http://schemas.openxmlformats.org/presentationml/2006/ole">
            <p:oleObj spid="_x0000_s346122" name="Equation" r:id="rId4" imgW="2260600" imgH="774700" progId="Equation.DSMT4">
              <p:embed/>
            </p:oleObj>
          </a:graphicData>
        </a:graphic>
      </p:graphicFrame>
      <p:sp>
        <p:nvSpPr>
          <p:cNvPr id="6" name="Rectangle 5"/>
          <p:cNvSpPr/>
          <p:nvPr/>
        </p:nvSpPr>
        <p:spPr bwMode="auto">
          <a:xfrm>
            <a:off x="1956986" y="3352800"/>
            <a:ext cx="6425013" cy="990600"/>
          </a:xfrm>
          <a:prstGeom prst="rect">
            <a:avLst/>
          </a:prstGeom>
          <a:solidFill>
            <a:srgbClr val="7030A0">
              <a:alpha val="16863"/>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xmlns="" val="1122191487"/>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4" name="Rectangle 2"/>
          <p:cNvSpPr>
            <a:spLocks noGrp="1" noChangeArrowheads="1"/>
          </p:cNvSpPr>
          <p:nvPr>
            <p:ph type="title"/>
          </p:nvPr>
        </p:nvSpPr>
        <p:spPr/>
        <p:txBody>
          <a:bodyPr/>
          <a:lstStyle/>
          <a:p>
            <a:r>
              <a:rPr lang="en-US" sz="3600">
                <a:solidFill>
                  <a:srgbClr val="FF0000"/>
                </a:solidFill>
              </a:rPr>
              <a:t>Combinations</a:t>
            </a:r>
            <a:r>
              <a:rPr lang="en-US" sz="3600"/>
              <a:t> and Permutations</a:t>
            </a:r>
          </a:p>
        </p:txBody>
      </p:sp>
      <p:sp>
        <p:nvSpPr>
          <p:cNvPr id="335875" name="Rectangle 3"/>
          <p:cNvSpPr>
            <a:spLocks noGrp="1" noChangeArrowheads="1"/>
          </p:cNvSpPr>
          <p:nvPr>
            <p:ph idx="1"/>
          </p:nvPr>
        </p:nvSpPr>
        <p:spPr>
          <a:xfrm>
            <a:off x="1371600" y="1752600"/>
            <a:ext cx="6934200" cy="4114800"/>
          </a:xfrm>
        </p:spPr>
        <p:txBody>
          <a:bodyPr/>
          <a:lstStyle/>
          <a:p>
            <a:pPr>
              <a:buFont typeface="Wingdings" pitchFamily="2" charset="2"/>
              <a:buNone/>
            </a:pPr>
            <a:r>
              <a:rPr lang="en-US"/>
              <a:t>   The number of “</a:t>
            </a:r>
            <a:r>
              <a:rPr lang="en-US" b="1">
                <a:solidFill>
                  <a:srgbClr val="0000FF"/>
                </a:solidFill>
              </a:rPr>
              <a:t>combinations</a:t>
            </a:r>
            <a:r>
              <a:rPr lang="en-US"/>
              <a:t>” is the number of permutations when order does not matter.</a:t>
            </a:r>
          </a:p>
        </p:txBody>
      </p:sp>
      <p:graphicFrame>
        <p:nvGraphicFramePr>
          <p:cNvPr id="335876" name="Object 4"/>
          <p:cNvGraphicFramePr>
            <a:graphicFrameLocks noChangeAspect="1"/>
          </p:cNvGraphicFramePr>
          <p:nvPr>
            <p:extLst>
              <p:ext uri="{D42A27DB-BD31-4B8C-83A1-F6EECF244321}">
                <p14:modId xmlns:p14="http://schemas.microsoft.com/office/powerpoint/2010/main" xmlns="" val="1965767537"/>
              </p:ext>
            </p:extLst>
          </p:nvPr>
        </p:nvGraphicFramePr>
        <p:xfrm>
          <a:off x="1497013" y="3635375"/>
          <a:ext cx="7218362" cy="1587500"/>
        </p:xfrm>
        <a:graphic>
          <a:graphicData uri="http://schemas.openxmlformats.org/presentationml/2006/ole">
            <p:oleObj spid="_x0000_s348171" name="Equation" r:id="rId4" imgW="2590800" imgH="571500" progId="Equation.DSMT4">
              <p:embed/>
            </p:oleObj>
          </a:graphicData>
        </a:graphic>
      </p:graphicFrame>
      <p:sp>
        <p:nvSpPr>
          <p:cNvPr id="6" name="Rectangle 5"/>
          <p:cNvSpPr/>
          <p:nvPr/>
        </p:nvSpPr>
        <p:spPr bwMode="auto">
          <a:xfrm>
            <a:off x="1447800" y="1752600"/>
            <a:ext cx="6425013" cy="1447800"/>
          </a:xfrm>
          <a:prstGeom prst="rect">
            <a:avLst/>
          </a:prstGeom>
          <a:solidFill>
            <a:srgbClr val="7030A0">
              <a:alpha val="16863"/>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xmlns="" val="3727253733"/>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2" name="Rectangle 2"/>
          <p:cNvSpPr>
            <a:spLocks noGrp="1" noChangeArrowheads="1"/>
          </p:cNvSpPr>
          <p:nvPr>
            <p:ph type="title"/>
          </p:nvPr>
        </p:nvSpPr>
        <p:spPr>
          <a:xfrm>
            <a:off x="457200" y="533400"/>
            <a:ext cx="8229600" cy="1139825"/>
          </a:xfrm>
        </p:spPr>
        <p:txBody>
          <a:bodyPr/>
          <a:lstStyle/>
          <a:p>
            <a:r>
              <a:rPr lang="en-US" b="1" dirty="0" smtClean="0"/>
              <a:t>Some Useful </a:t>
            </a:r>
            <a:r>
              <a:rPr lang="en-US" b="1" dirty="0"/>
              <a:t>Results</a:t>
            </a:r>
          </a:p>
        </p:txBody>
      </p:sp>
      <p:graphicFrame>
        <p:nvGraphicFramePr>
          <p:cNvPr id="337924" name="Object 4"/>
          <p:cNvGraphicFramePr>
            <a:graphicFrameLocks noChangeAspect="1"/>
          </p:cNvGraphicFramePr>
          <p:nvPr/>
        </p:nvGraphicFramePr>
        <p:xfrm>
          <a:off x="685800" y="1905000"/>
          <a:ext cx="8229600" cy="3506788"/>
        </p:xfrm>
        <a:graphic>
          <a:graphicData uri="http://schemas.openxmlformats.org/presentationml/2006/ole">
            <p:oleObj spid="_x0000_s347146" name="Equation" r:id="rId4" imgW="3695700" imgH="1574800" progId="Equation.DSMT4">
              <p:embed/>
            </p:oleObj>
          </a:graphicData>
        </a:graphic>
      </p:graphicFrame>
    </p:spTree>
    <p:extLst>
      <p:ext uri="{BB962C8B-B14F-4D97-AF65-F5344CB8AC3E}">
        <p14:creationId xmlns:p14="http://schemas.microsoft.com/office/powerpoint/2010/main" xmlns="" val="156114923"/>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2" name="Rectangle 4"/>
          <p:cNvSpPr>
            <a:spLocks noGrp="1" noChangeArrowheads="1"/>
          </p:cNvSpPr>
          <p:nvPr>
            <p:ph type="title"/>
          </p:nvPr>
        </p:nvSpPr>
        <p:spPr>
          <a:xfrm>
            <a:off x="762000" y="1066800"/>
            <a:ext cx="8229600" cy="530225"/>
          </a:xfrm>
        </p:spPr>
        <p:txBody>
          <a:bodyPr/>
          <a:lstStyle/>
          <a:p>
            <a:r>
              <a:rPr lang="en-US" sz="3600"/>
              <a:t>Counting the Dead Man’s Cards</a:t>
            </a:r>
          </a:p>
        </p:txBody>
      </p:sp>
      <p:graphicFrame>
        <p:nvGraphicFramePr>
          <p:cNvPr id="263174" name="Object 6"/>
          <p:cNvGraphicFramePr>
            <a:graphicFrameLocks noGrp="1" noChangeAspect="1"/>
          </p:cNvGraphicFramePr>
          <p:nvPr>
            <p:ph sz="half" idx="1"/>
          </p:nvPr>
        </p:nvGraphicFramePr>
        <p:xfrm>
          <a:off x="5186363" y="2262188"/>
          <a:ext cx="1976437" cy="708025"/>
        </p:xfrm>
        <a:graphic>
          <a:graphicData uri="http://schemas.openxmlformats.org/presentationml/2006/ole">
            <p:oleObj spid="_x0000_s350226" name="Equation" r:id="rId4" imgW="1206500" imgH="431800" progId="Equation.DSMT4">
              <p:embed/>
            </p:oleObj>
          </a:graphicData>
        </a:graphic>
      </p:graphicFrame>
      <p:graphicFrame>
        <p:nvGraphicFramePr>
          <p:cNvPr id="263176" name="Object 8"/>
          <p:cNvGraphicFramePr>
            <a:graphicFrameLocks noGrp="1" noChangeAspect="1"/>
          </p:cNvGraphicFramePr>
          <p:nvPr>
            <p:ph sz="half" idx="2"/>
          </p:nvPr>
        </p:nvGraphicFramePr>
        <p:xfrm>
          <a:off x="5181600" y="3419475"/>
          <a:ext cx="2017713" cy="722313"/>
        </p:xfrm>
        <a:graphic>
          <a:graphicData uri="http://schemas.openxmlformats.org/presentationml/2006/ole">
            <p:oleObj spid="_x0000_s350227" name="Equation" r:id="rId5" imgW="1206500" imgH="431800" progId="Equation.DSMT4">
              <p:embed/>
            </p:oleObj>
          </a:graphicData>
        </a:graphic>
      </p:graphicFrame>
      <p:sp>
        <p:nvSpPr>
          <p:cNvPr id="263173" name="Text Box 5"/>
          <p:cNvSpPr txBox="1">
            <a:spLocks noChangeArrowheads="1"/>
          </p:cNvSpPr>
          <p:nvPr/>
        </p:nvSpPr>
        <p:spPr bwMode="auto">
          <a:xfrm>
            <a:off x="381000" y="1905000"/>
            <a:ext cx="8610600" cy="3963988"/>
          </a:xfrm>
          <a:prstGeom prst="rect">
            <a:avLst/>
          </a:prstGeom>
          <a:noFill/>
          <a:ln w="9525">
            <a:noFill/>
            <a:miter lim="800000"/>
            <a:headEnd/>
            <a:tailEnd/>
          </a:ln>
          <a:effectLst/>
        </p:spPr>
        <p:txBody>
          <a:bodyPr>
            <a:spAutoFit/>
          </a:bodyPr>
          <a:lstStyle/>
          <a:p>
            <a:pPr>
              <a:spcBef>
                <a:spcPct val="50000"/>
              </a:spcBef>
            </a:pPr>
            <a:r>
              <a:rPr lang="en-US" b="1"/>
              <a:t>The Aces 6: There are 6 possible pairs out of</a:t>
            </a:r>
            <a:r>
              <a:rPr lang="en-US"/>
              <a:t>  [</a:t>
            </a:r>
            <a:r>
              <a:rPr lang="en-US" sz="1400" b="1"/>
              <a:t>A</a:t>
            </a:r>
            <a:r>
              <a:rPr lang="en-US" b="1">
                <a:cs typeface="Arial" charset="0"/>
              </a:rPr>
              <a:t>♠ </a:t>
            </a:r>
            <a:r>
              <a:rPr lang="en-US" sz="1400" b="1">
                <a:cs typeface="Arial" charset="0"/>
              </a:rPr>
              <a:t>A</a:t>
            </a:r>
            <a:r>
              <a:rPr lang="en-US" b="1">
                <a:cs typeface="Arial" charset="0"/>
              </a:rPr>
              <a:t>♣ </a:t>
            </a:r>
            <a:r>
              <a:rPr lang="en-US" sz="1400" b="1">
                <a:cs typeface="Arial" charset="0"/>
              </a:rPr>
              <a:t>A</a:t>
            </a:r>
            <a:r>
              <a:rPr lang="en-US">
                <a:cs typeface="Arial" charset="0"/>
              </a:rPr>
              <a:t>♥ </a:t>
            </a:r>
            <a:r>
              <a:rPr lang="en-US" sz="1400" b="1">
                <a:cs typeface="Arial" charset="0"/>
              </a:rPr>
              <a:t>A</a:t>
            </a:r>
            <a:r>
              <a:rPr lang="en-US">
                <a:cs typeface="Arial" charset="0"/>
              </a:rPr>
              <a:t>♦]</a:t>
            </a:r>
          </a:p>
          <a:p>
            <a:pPr>
              <a:spcBef>
                <a:spcPct val="10000"/>
              </a:spcBef>
            </a:pPr>
            <a:r>
              <a:rPr lang="en-US">
                <a:cs typeface="Arial" charset="0"/>
              </a:rPr>
              <a:t>                     (</a:t>
            </a:r>
            <a:r>
              <a:rPr lang="en-US" b="1"/>
              <a:t>♠ ♣</a:t>
            </a:r>
            <a:r>
              <a:rPr lang="en-US"/>
              <a:t>)</a:t>
            </a:r>
            <a:r>
              <a:rPr lang="en-US" b="1"/>
              <a:t>  </a:t>
            </a:r>
            <a:r>
              <a:rPr lang="en-US"/>
              <a:t>(</a:t>
            </a:r>
            <a:r>
              <a:rPr lang="en-US" b="1"/>
              <a:t>♠</a:t>
            </a:r>
            <a:r>
              <a:rPr lang="en-US">
                <a:solidFill>
                  <a:srgbClr val="FF0000"/>
                </a:solidFill>
              </a:rPr>
              <a:t>♥</a:t>
            </a:r>
            <a:r>
              <a:rPr lang="en-US"/>
              <a:t>)</a:t>
            </a:r>
            <a:r>
              <a:rPr lang="en-US" b="1"/>
              <a:t> </a:t>
            </a:r>
            <a:r>
              <a:rPr lang="en-US"/>
              <a:t>(</a:t>
            </a:r>
            <a:r>
              <a:rPr lang="en-US" b="1"/>
              <a:t>♠</a:t>
            </a:r>
            <a:r>
              <a:rPr lang="en-US">
                <a:solidFill>
                  <a:srgbClr val="FF0000"/>
                </a:solidFill>
              </a:rPr>
              <a:t>♦</a:t>
            </a:r>
            <a:r>
              <a:rPr lang="en-US"/>
              <a:t>)</a:t>
            </a:r>
            <a:r>
              <a:rPr lang="en-US" b="1"/>
              <a:t>  </a:t>
            </a:r>
            <a:r>
              <a:rPr lang="en-US"/>
              <a:t>(</a:t>
            </a:r>
            <a:r>
              <a:rPr lang="en-US" b="1"/>
              <a:t>♣</a:t>
            </a:r>
            <a:r>
              <a:rPr lang="en-US">
                <a:solidFill>
                  <a:srgbClr val="FF0000"/>
                </a:solidFill>
              </a:rPr>
              <a:t>♥</a:t>
            </a:r>
            <a:r>
              <a:rPr lang="en-US"/>
              <a:t>)</a:t>
            </a:r>
            <a:r>
              <a:rPr lang="en-US" b="1"/>
              <a:t>  </a:t>
            </a:r>
            <a:r>
              <a:rPr lang="en-US"/>
              <a:t>(</a:t>
            </a:r>
            <a:r>
              <a:rPr lang="en-US" b="1"/>
              <a:t>♣</a:t>
            </a:r>
            <a:r>
              <a:rPr lang="en-US">
                <a:solidFill>
                  <a:srgbClr val="FF0000"/>
                </a:solidFill>
              </a:rPr>
              <a:t>♦</a:t>
            </a:r>
            <a:r>
              <a:rPr lang="en-US"/>
              <a:t>)</a:t>
            </a:r>
            <a:r>
              <a:rPr lang="en-US" b="1"/>
              <a:t> </a:t>
            </a:r>
            <a:r>
              <a:rPr lang="en-US"/>
              <a:t>(</a:t>
            </a:r>
            <a:r>
              <a:rPr lang="en-US">
                <a:solidFill>
                  <a:srgbClr val="FF0000"/>
                </a:solidFill>
              </a:rPr>
              <a:t>♥♦</a:t>
            </a:r>
            <a:r>
              <a:rPr lang="en-US"/>
              <a:t>)</a:t>
            </a:r>
            <a:r>
              <a:rPr lang="en-US">
                <a:cs typeface="Arial" charset="0"/>
              </a:rPr>
              <a:t> </a:t>
            </a:r>
          </a:p>
          <a:p>
            <a:endParaRPr lang="en-US" b="1"/>
          </a:p>
          <a:p>
            <a:endParaRPr lang="en-US" b="1"/>
          </a:p>
          <a:p>
            <a:r>
              <a:rPr lang="en-US" b="1"/>
              <a:t>The 8’s: There are also 6 possible pairs out of</a:t>
            </a:r>
            <a:r>
              <a:rPr lang="en-US"/>
              <a:t>  [</a:t>
            </a:r>
            <a:r>
              <a:rPr lang="en-US" sz="1600" b="1"/>
              <a:t>8</a:t>
            </a:r>
            <a:r>
              <a:rPr lang="en-US" b="1"/>
              <a:t>♠ </a:t>
            </a:r>
            <a:r>
              <a:rPr lang="en-US" sz="1600" b="1"/>
              <a:t>8</a:t>
            </a:r>
            <a:r>
              <a:rPr lang="en-US" b="1"/>
              <a:t>♣ </a:t>
            </a:r>
            <a:r>
              <a:rPr lang="en-US" sz="1600" b="1">
                <a:solidFill>
                  <a:srgbClr val="FF0000"/>
                </a:solidFill>
              </a:rPr>
              <a:t>8</a:t>
            </a:r>
            <a:r>
              <a:rPr lang="en-US">
                <a:solidFill>
                  <a:srgbClr val="FF0000"/>
                </a:solidFill>
              </a:rPr>
              <a:t>♥</a:t>
            </a:r>
            <a:r>
              <a:rPr lang="en-US"/>
              <a:t> </a:t>
            </a:r>
            <a:r>
              <a:rPr lang="en-US" sz="1600" b="1">
                <a:solidFill>
                  <a:srgbClr val="FF0000"/>
                </a:solidFill>
              </a:rPr>
              <a:t>8</a:t>
            </a:r>
            <a:r>
              <a:rPr lang="en-US">
                <a:solidFill>
                  <a:srgbClr val="FF0000"/>
                </a:solidFill>
              </a:rPr>
              <a:t>♦</a:t>
            </a:r>
            <a:r>
              <a:rPr lang="en-US"/>
              <a:t>]</a:t>
            </a:r>
          </a:p>
          <a:p>
            <a:r>
              <a:rPr lang="en-US"/>
              <a:t>                     (</a:t>
            </a:r>
            <a:r>
              <a:rPr lang="en-US" b="1"/>
              <a:t>♠ ♣</a:t>
            </a:r>
            <a:r>
              <a:rPr lang="en-US"/>
              <a:t>)</a:t>
            </a:r>
            <a:r>
              <a:rPr lang="en-US" b="1"/>
              <a:t>  </a:t>
            </a:r>
            <a:r>
              <a:rPr lang="en-US"/>
              <a:t>(</a:t>
            </a:r>
            <a:r>
              <a:rPr lang="en-US" b="1"/>
              <a:t>♠</a:t>
            </a:r>
            <a:r>
              <a:rPr lang="en-US">
                <a:solidFill>
                  <a:srgbClr val="FF0000"/>
                </a:solidFill>
              </a:rPr>
              <a:t>♥</a:t>
            </a:r>
            <a:r>
              <a:rPr lang="en-US"/>
              <a:t>)</a:t>
            </a:r>
            <a:r>
              <a:rPr lang="en-US" b="1"/>
              <a:t> </a:t>
            </a:r>
            <a:r>
              <a:rPr lang="en-US"/>
              <a:t>(</a:t>
            </a:r>
            <a:r>
              <a:rPr lang="en-US" b="1"/>
              <a:t>♠</a:t>
            </a:r>
            <a:r>
              <a:rPr lang="en-US">
                <a:solidFill>
                  <a:srgbClr val="FF0000"/>
                </a:solidFill>
              </a:rPr>
              <a:t>♦</a:t>
            </a:r>
            <a:r>
              <a:rPr lang="en-US"/>
              <a:t>)</a:t>
            </a:r>
            <a:r>
              <a:rPr lang="en-US" b="1"/>
              <a:t>  </a:t>
            </a:r>
            <a:r>
              <a:rPr lang="en-US"/>
              <a:t>(</a:t>
            </a:r>
            <a:r>
              <a:rPr lang="en-US" b="1"/>
              <a:t>♣</a:t>
            </a:r>
            <a:r>
              <a:rPr lang="en-US">
                <a:solidFill>
                  <a:srgbClr val="FF0000"/>
                </a:solidFill>
              </a:rPr>
              <a:t>♥</a:t>
            </a:r>
            <a:r>
              <a:rPr lang="en-US"/>
              <a:t>)</a:t>
            </a:r>
            <a:r>
              <a:rPr lang="en-US" b="1"/>
              <a:t>  </a:t>
            </a:r>
            <a:r>
              <a:rPr lang="en-US"/>
              <a:t>(</a:t>
            </a:r>
            <a:r>
              <a:rPr lang="en-US" b="1"/>
              <a:t>♣</a:t>
            </a:r>
            <a:r>
              <a:rPr lang="en-US">
                <a:solidFill>
                  <a:srgbClr val="FF0000"/>
                </a:solidFill>
              </a:rPr>
              <a:t>♦</a:t>
            </a:r>
            <a:r>
              <a:rPr lang="en-US"/>
              <a:t>)</a:t>
            </a:r>
            <a:r>
              <a:rPr lang="en-US" b="1"/>
              <a:t> </a:t>
            </a:r>
            <a:r>
              <a:rPr lang="en-US"/>
              <a:t>(</a:t>
            </a:r>
            <a:r>
              <a:rPr lang="en-US">
                <a:solidFill>
                  <a:srgbClr val="FF0000"/>
                </a:solidFill>
              </a:rPr>
              <a:t>♥♦</a:t>
            </a:r>
            <a:r>
              <a:rPr lang="en-US"/>
              <a:t>)</a:t>
            </a:r>
          </a:p>
          <a:p>
            <a:endParaRPr lang="en-US"/>
          </a:p>
          <a:p>
            <a:endParaRPr lang="en-US"/>
          </a:p>
          <a:p>
            <a:r>
              <a:rPr lang="en-US" b="1"/>
              <a:t>There are 44 remaining cards in the deck that are not aces and not 8’s.</a:t>
            </a:r>
          </a:p>
          <a:p>
            <a:endParaRPr lang="en-US"/>
          </a:p>
          <a:p>
            <a:r>
              <a:rPr lang="en-US"/>
              <a:t>The total number of possible different hands is therefore 6(6)(44) = 1,584.  If he held the bullets (black cards), then there are only (1)(1)(44) = 44 combinations.</a:t>
            </a:r>
            <a:br>
              <a:rPr lang="en-US"/>
            </a:br>
            <a:r>
              <a:rPr lang="en-US"/>
              <a:t>There is a claim that the 5</a:t>
            </a:r>
            <a:r>
              <a:rPr lang="en-US" baseline="30000"/>
              <a:t>th</a:t>
            </a:r>
            <a:r>
              <a:rPr lang="en-US"/>
              <a:t> card was a diamond. This reduces the number of</a:t>
            </a:r>
            <a:br>
              <a:rPr lang="en-US"/>
            </a:br>
            <a:r>
              <a:rPr lang="en-US"/>
              <a:t>possible combinations to (1)(1)(11).</a:t>
            </a:r>
            <a:endParaRPr lang="en-US">
              <a:cs typeface="Arial" charset="0"/>
            </a:endParaRPr>
          </a:p>
        </p:txBody>
      </p:sp>
    </p:spTree>
    <p:extLst>
      <p:ext uri="{BB962C8B-B14F-4D97-AF65-F5344CB8AC3E}">
        <p14:creationId xmlns:p14="http://schemas.microsoft.com/office/powerpoint/2010/main" xmlns="" val="3810172172"/>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2"/>
          <p:cNvSpPr>
            <a:spLocks noGrp="1" noChangeArrowheads="1"/>
          </p:cNvSpPr>
          <p:nvPr>
            <p:ph type="title"/>
          </p:nvPr>
        </p:nvSpPr>
        <p:spPr>
          <a:xfrm>
            <a:off x="876300" y="1143000"/>
            <a:ext cx="6210300" cy="530225"/>
          </a:xfrm>
        </p:spPr>
        <p:txBody>
          <a:bodyPr/>
          <a:lstStyle/>
          <a:p>
            <a:r>
              <a:rPr lang="en-US" smtClean="0"/>
              <a:t>Types of Probabilities</a:t>
            </a:r>
            <a:endParaRPr lang="en-US" dirty="0"/>
          </a:p>
        </p:txBody>
      </p:sp>
      <p:sp>
        <p:nvSpPr>
          <p:cNvPr id="200707" name="Rectangle 3"/>
          <p:cNvSpPr>
            <a:spLocks noGrp="1" noChangeArrowheads="1"/>
          </p:cNvSpPr>
          <p:nvPr>
            <p:ph idx="1"/>
          </p:nvPr>
        </p:nvSpPr>
        <p:spPr>
          <a:xfrm>
            <a:off x="533400" y="1905000"/>
            <a:ext cx="8229600" cy="1143000"/>
          </a:xfrm>
        </p:spPr>
        <p:txBody>
          <a:bodyPr/>
          <a:lstStyle/>
          <a:p>
            <a:pPr>
              <a:lnSpc>
                <a:spcPct val="90000"/>
              </a:lnSpc>
            </a:pPr>
            <a:r>
              <a:rPr lang="en-US" sz="2100" dirty="0"/>
              <a:t>Physical events – mechanical. “Random number generators,” e.g., coins, cards, </a:t>
            </a:r>
            <a:r>
              <a:rPr lang="en-US" sz="2100" dirty="0" smtClean="0"/>
              <a:t>computers, </a:t>
            </a:r>
            <a:r>
              <a:rPr lang="en-US" sz="2100" smtClean="0"/>
              <a:t>horse races, dog races.</a:t>
            </a:r>
          </a:p>
          <a:p>
            <a:pPr>
              <a:lnSpc>
                <a:spcPct val="90000"/>
              </a:lnSpc>
            </a:pPr>
            <a:r>
              <a:rPr lang="en-US" sz="2100" b="1" smtClean="0">
                <a:solidFill>
                  <a:srgbClr val="0000FF"/>
                </a:solidFill>
              </a:rPr>
              <a:t>Random number generators are not random</a:t>
            </a:r>
            <a:r>
              <a:rPr lang="en-US" sz="2100" smtClean="0"/>
              <a:t>. By setting the </a:t>
            </a:r>
            <a:r>
              <a:rPr lang="en-US" sz="2100" smtClean="0"/>
              <a:t>‘seed,’ </a:t>
            </a:r>
            <a:r>
              <a:rPr lang="en-US" sz="2100" smtClean="0"/>
              <a:t>a set of values can be repeated.</a:t>
            </a:r>
          </a:p>
          <a:p>
            <a:pPr>
              <a:lnSpc>
                <a:spcPct val="90000"/>
              </a:lnSpc>
            </a:pPr>
            <a:r>
              <a:rPr lang="en-US" sz="2100" smtClean="0"/>
              <a:t>(They are called ‘pseudo-random number generators.)</a:t>
            </a:r>
            <a:endParaRPr lang="en-US" sz="2100" dirty="0"/>
          </a:p>
        </p:txBody>
      </p:sp>
      <p:pic>
        <p:nvPicPr>
          <p:cNvPr id="326657" name="Picture 1"/>
          <p:cNvPicPr>
            <a:picLocks noChangeAspect="1" noChangeArrowheads="1"/>
          </p:cNvPicPr>
          <p:nvPr/>
        </p:nvPicPr>
        <p:blipFill>
          <a:blip r:embed="rId3"/>
          <a:srcRect/>
          <a:stretch>
            <a:fillRect/>
          </a:stretch>
        </p:blipFill>
        <p:spPr bwMode="auto">
          <a:xfrm>
            <a:off x="609600" y="4191000"/>
            <a:ext cx="4456980" cy="1524000"/>
          </a:xfrm>
          <a:prstGeom prst="rect">
            <a:avLst/>
          </a:prstGeom>
          <a:noFill/>
          <a:ln w="9525">
            <a:noFill/>
            <a:miter lim="800000"/>
            <a:headEnd/>
            <a:tailEnd/>
          </a:ln>
          <a:effectLst/>
        </p:spPr>
      </p:pic>
      <p:pic>
        <p:nvPicPr>
          <p:cNvPr id="326658" name="Picture 2"/>
          <p:cNvPicPr>
            <a:picLocks noChangeAspect="1" noChangeArrowheads="1"/>
          </p:cNvPicPr>
          <p:nvPr/>
        </p:nvPicPr>
        <p:blipFill>
          <a:blip r:embed="rId4"/>
          <a:srcRect/>
          <a:stretch>
            <a:fillRect/>
          </a:stretch>
        </p:blipFill>
        <p:spPr bwMode="auto">
          <a:xfrm>
            <a:off x="5257800" y="3657600"/>
            <a:ext cx="1676400" cy="31083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1_Level">
  <a:themeElements>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fontScheme name="Level">
      <a:majorFont>
        <a:latin typeface="Arial"/>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Level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Level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Level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Level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Level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3671</TotalTime>
  <Words>2861</Words>
  <Application>Microsoft Office PowerPoint</Application>
  <PresentationFormat>On-screen Show (4:3)</PresentationFormat>
  <Paragraphs>486</Paragraphs>
  <Slides>63</Slides>
  <Notes>49</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63</vt:i4>
      </vt:variant>
    </vt:vector>
  </HeadingPairs>
  <TitlesOfParts>
    <vt:vector size="65" baseType="lpstr">
      <vt:lpstr>1_Level</vt:lpstr>
      <vt:lpstr>Equation</vt:lpstr>
      <vt:lpstr>Statistics and Data Analysis</vt:lpstr>
      <vt:lpstr>Statistics and Data Analysis</vt:lpstr>
      <vt:lpstr>Probability: Probable Agenda</vt:lpstr>
      <vt:lpstr>What is Randomness?</vt:lpstr>
      <vt:lpstr>Decision Making Under Uncertainty: Why you want to understand probability</vt:lpstr>
      <vt:lpstr>Probability</vt:lpstr>
      <vt:lpstr>Types of Probabilities</vt:lpstr>
      <vt:lpstr>Assigning Probabilities to ‘Rare’ Events</vt:lpstr>
      <vt:lpstr>Assign a Meaningful Probability? Yes, but very small.</vt:lpstr>
      <vt:lpstr>Slide 10</vt:lpstr>
      <vt:lpstr>Slide 11</vt:lpstr>
      <vt:lpstr>Rules of Probability</vt:lpstr>
      <vt:lpstr>Essential Results for Probability</vt:lpstr>
      <vt:lpstr>Compound Outcomes (Events)</vt:lpstr>
      <vt:lpstr>Counting Rule for Probabilities</vt:lpstr>
      <vt:lpstr>Compound Events: Randomly pick a BMW*</vt:lpstr>
      <vt:lpstr>Counting the Number of Elements</vt:lpstr>
      <vt:lpstr>How Many Poker Hands?</vt:lpstr>
      <vt:lpstr>Probability of 4 Aces in a  5 Card Poker Hand</vt:lpstr>
      <vt:lpstr>The Dead Man’s Hand</vt:lpstr>
      <vt:lpstr>Some Poker Hands</vt:lpstr>
      <vt:lpstr>Probabilities of 5 Card Poker Hands</vt:lpstr>
      <vt:lpstr>Odds (Ratios)</vt:lpstr>
      <vt:lpstr>Odds vs. 5 Card Poker Hands</vt:lpstr>
      <vt:lpstr>Joint Events</vt:lpstr>
      <vt:lpstr>Joint Events: Pick a Card, Any Card</vt:lpstr>
      <vt:lpstr>Application: Orders</vt:lpstr>
      <vt:lpstr>Application of Joint Probabilities</vt:lpstr>
      <vt:lpstr>The Addition Rule  - Application</vt:lpstr>
      <vt:lpstr>Product Rule for Independent Events</vt:lpstr>
      <vt:lpstr>Slide 31</vt:lpstr>
      <vt:lpstr>Product Rule for Independent Events</vt:lpstr>
      <vt:lpstr>Joint Events and Joint Probabilities</vt:lpstr>
      <vt:lpstr>Marginal and Joint Probabilities</vt:lpstr>
      <vt:lpstr>Conditional Probability</vt:lpstr>
      <vt:lpstr>Conditional Probability</vt:lpstr>
      <vt:lpstr>Buying a BMW*</vt:lpstr>
      <vt:lpstr>Slide 38</vt:lpstr>
      <vt:lpstr>Conditional Probabilities</vt:lpstr>
      <vt:lpstr>Conditional Probabilities</vt:lpstr>
      <vt:lpstr>The Product Rule for Conditional Probabilities</vt:lpstr>
      <vt:lpstr>Slide 42</vt:lpstr>
      <vt:lpstr>Independent Events</vt:lpstr>
      <vt:lpstr>Independent Events?   Pick a Card, Any Card</vt:lpstr>
      <vt:lpstr>Independent Events?</vt:lpstr>
      <vt:lpstr>Slide 46</vt:lpstr>
      <vt:lpstr>Bayes Theorem</vt:lpstr>
      <vt:lpstr>Disease Testing</vt:lpstr>
      <vt:lpstr>More Information</vt:lpstr>
      <vt:lpstr>Now, Use Bayes Theorem</vt:lpstr>
      <vt:lpstr>Summary</vt:lpstr>
      <vt:lpstr> </vt:lpstr>
      <vt:lpstr>Counting the Number of Events: Permutations and Combinations</vt:lpstr>
      <vt:lpstr>Counting Permutations</vt:lpstr>
      <vt:lpstr>Permutations</vt:lpstr>
      <vt:lpstr>Permutations</vt:lpstr>
      <vt:lpstr>Permutations and Combinations</vt:lpstr>
      <vt:lpstr>Combinations and Permutations</vt:lpstr>
      <vt:lpstr>Combinations and Permutations</vt:lpstr>
      <vt:lpstr>Combinations and Permutations</vt:lpstr>
      <vt:lpstr>Some Useful Results</vt:lpstr>
      <vt:lpstr>Counting the Dead Man’s Cards</vt:lpstr>
      <vt:lpstr>Types of Probabilities</vt:lpstr>
    </vt:vector>
  </TitlesOfParts>
  <Company>Econometric Software, Inc.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Statistics</dc:title>
  <dc:creator>William Greene</dc:creator>
  <cp:lastModifiedBy>Bill</cp:lastModifiedBy>
  <cp:revision>104</cp:revision>
  <dcterms:created xsi:type="dcterms:W3CDTF">2007-07-27T17:18:39Z</dcterms:created>
  <dcterms:modified xsi:type="dcterms:W3CDTF">2015-08-05T17:15:28Z</dcterms:modified>
</cp:coreProperties>
</file>