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notesMasterIdLst>
    <p:notesMasterId r:id="rId26"/>
  </p:notesMasterIdLst>
  <p:handoutMasterIdLst>
    <p:handoutMasterId r:id="rId27"/>
  </p:handoutMasterIdLst>
  <p:sldIdLst>
    <p:sldId id="258" r:id="rId2"/>
    <p:sldId id="262" r:id="rId3"/>
    <p:sldId id="260" r:id="rId4"/>
    <p:sldId id="263" r:id="rId5"/>
    <p:sldId id="266" r:id="rId6"/>
    <p:sldId id="268" r:id="rId7"/>
    <p:sldId id="269" r:id="rId8"/>
    <p:sldId id="271" r:id="rId9"/>
    <p:sldId id="272" r:id="rId10"/>
    <p:sldId id="273" r:id="rId11"/>
    <p:sldId id="267" r:id="rId12"/>
    <p:sldId id="303" r:id="rId13"/>
    <p:sldId id="274" r:id="rId14"/>
    <p:sldId id="275" r:id="rId15"/>
    <p:sldId id="297" r:id="rId16"/>
    <p:sldId id="298" r:id="rId17"/>
    <p:sldId id="299" r:id="rId18"/>
    <p:sldId id="264" r:id="rId19"/>
    <p:sldId id="292" r:id="rId20"/>
    <p:sldId id="304" r:id="rId21"/>
    <p:sldId id="276" r:id="rId22"/>
    <p:sldId id="295" r:id="rId23"/>
    <p:sldId id="301" r:id="rId24"/>
    <p:sldId id="302" r:id="rId25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0000FF"/>
    <a:srgbClr val="FF0000"/>
    <a:srgbClr val="99CCCC"/>
    <a:srgbClr val="FFFFFF"/>
    <a:srgbClr val="FF99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66" d="100"/>
          <a:sy n="66" d="100"/>
        </p:scale>
        <p:origin x="-167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t" anchorCtr="0" compatLnSpc="1">
            <a:prstTxWarp prst="textNoShape">
              <a:avLst/>
            </a:prstTxWarp>
          </a:bodyPr>
          <a:lstStyle>
            <a:lvl1pPr defTabSz="8794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t" anchorCtr="0" compatLnSpc="1">
            <a:prstTxWarp prst="textNoShape">
              <a:avLst/>
            </a:prstTxWarp>
          </a:bodyPr>
          <a:lstStyle>
            <a:lvl1pPr algn="r" defTabSz="8794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b" anchorCtr="0" compatLnSpc="1">
            <a:prstTxWarp prst="textNoShape">
              <a:avLst/>
            </a:prstTxWarp>
          </a:bodyPr>
          <a:lstStyle>
            <a:lvl1pPr defTabSz="8794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b" anchorCtr="0" compatLnSpc="1">
            <a:prstTxWarp prst="textNoShape">
              <a:avLst/>
            </a:prstTxWarp>
          </a:bodyPr>
          <a:lstStyle>
            <a:lvl1pPr algn="r" defTabSz="879475" eaLnBrk="1" hangingPunct="1">
              <a:defRPr sz="1200" smtClean="0"/>
            </a:lvl1pPr>
          </a:lstStyle>
          <a:p>
            <a:pPr>
              <a:defRPr/>
            </a:pPr>
            <a:fld id="{28D23CDC-5043-4B02-ADE2-2BDC9CD1E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3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300" smtClean="0"/>
            </a:lvl1pPr>
          </a:lstStyle>
          <a:p>
            <a:pPr>
              <a:defRPr/>
            </a:pPr>
            <a:fld id="{3201C3E1-2F00-459F-9EF3-30D870DAA4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463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4E567C-086C-41AE-B191-E42598153EB8}" type="slidenum">
              <a:rPr lang="en-US"/>
              <a:pPr/>
              <a:t>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5273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715FB0-EC85-4DFA-9ED2-85EDE40435B2}" type="slidenum">
              <a:rPr lang="en-US"/>
              <a:pPr/>
              <a:t>2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5121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13710A-B6D3-4A54-849F-B1F79845184F}" type="slidenum">
              <a:rPr lang="en-US"/>
              <a:pPr/>
              <a:t>3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37340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18178D-A038-4E8E-AA6B-87EF6CABBCEC}" type="slidenum">
              <a:rPr lang="en-US"/>
              <a:pPr/>
              <a:t>4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8307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33A660-4A4B-4FF1-ACDD-B27D7CE75381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97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21DBC4-1911-4533-92C8-5B23E2653CF7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20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78ED28-99A7-40B9-AB9B-AC9ED7E9C370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20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8622D8-76B6-4D49-A591-3C0E5FFEBCAA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13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F45A04-AEE0-43AE-A8A9-FE0BB4A35D14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38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60DA37-1D9F-4254-B6FB-E2C4F3890ECA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09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7216B-93FB-41FC-B945-710E196CB749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62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364C4F-1CA5-44AA-A143-6336EBAD896D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59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0119F2-37A7-4E7D-97F9-F247CCB04534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02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61E569-66E5-436A-B9D0-52E4CB031B35}" type="slidenum">
              <a:rPr lang="en-US"/>
              <a:pPr/>
              <a:t>15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8260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AADD92-6B63-4F82-87B9-2D33AA44B9AD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9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004B1E-6C29-477E-8D4B-BD8EE95978E4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8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046D51-CD67-4BE2-8C4B-FE3CC8BF58D6}" type="slidenum">
              <a:rPr lang="en-US"/>
              <a:pPr/>
              <a:t>18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95916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A74A5A-C4EF-464D-9DC2-AEC34581F34B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79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974CED-F845-45F3-BEEC-5F78D14367F8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708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0C9419-1E52-4D2E-B498-8834E23182B2}" type="slidenum">
              <a:rPr lang="en-US"/>
              <a:pPr/>
              <a:t>22</a:t>
            </a:fld>
            <a:endParaRPr lang="en-US"/>
          </a:p>
        </p:txBody>
      </p:sp>
      <p:sp>
        <p:nvSpPr>
          <p:cNvPr id="5120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4" name="Notes Placeholder 2"/>
          <p:cNvSpPr>
            <a:spLocks noGrp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5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27" tIns="46514" rIns="93027" bIns="46514" anchor="b"/>
          <a:lstStyle/>
          <a:p>
            <a:pPr algn="r" defTabSz="930275" eaLnBrk="1" hangingPunct="1"/>
            <a:fld id="{9E8A96AD-A314-4993-A5CB-625BD158F189}" type="slidenum">
              <a:rPr lang="en-US" sz="1300">
                <a:latin typeface="Times New Roman" pitchFamily="18" charset="0"/>
              </a:rPr>
              <a:pPr algn="r" defTabSz="930275" eaLnBrk="1" hangingPunct="1"/>
              <a:t>22</a:t>
            </a:fld>
            <a:endParaRPr lang="en-US" sz="13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10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6705600" y="6550223"/>
            <a:ext cx="24384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25: Qualitative Data</a:t>
            </a:r>
            <a:endParaRPr lang="en-US" sz="140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25-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/21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Statistics and Data Analysis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Professor William Greene</a:t>
            </a:r>
          </a:p>
          <a:p>
            <a:pPr eaLnBrk="1" hangingPunct="1"/>
            <a:r>
              <a:rPr lang="en-US" sz="2600" smtClean="0"/>
              <a:t>Stern School of Business</a:t>
            </a:r>
          </a:p>
          <a:p>
            <a:pPr eaLnBrk="1" hangingPunct="1"/>
            <a:r>
              <a:rPr lang="en-US" sz="2600" smtClean="0"/>
              <a:t>IOMS Department</a:t>
            </a:r>
          </a:p>
          <a:p>
            <a:pPr eaLnBrk="1" hangingPunct="1"/>
            <a:r>
              <a:rPr lang="en-US" sz="2600" smtClean="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8077200" cy="17526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Statistics and Data Analysis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638300" y="3032333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133600" y="3603833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25 – Qualitative	</a:t>
            </a:r>
            <a:br>
              <a:rPr lang="en-US" sz="3200" b="1"/>
            </a:br>
            <a:r>
              <a:rPr lang="en-US" sz="3200" b="1"/>
              <a:t>                Data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391400" cy="1527175"/>
          </a:xfrm>
        </p:spPr>
        <p:txBody>
          <a:bodyPr/>
          <a:lstStyle/>
          <a:p>
            <a:pPr eaLnBrk="1" hangingPunct="1"/>
            <a:r>
              <a:rPr lang="en-US" sz="3600" smtClean="0"/>
              <a:t>Modeling Qualitative Data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667000"/>
            <a:ext cx="7239000" cy="2057400"/>
          </a:xfrm>
        </p:spPr>
        <p:txBody>
          <a:bodyPr/>
          <a:lstStyle/>
          <a:p>
            <a:pPr eaLnBrk="1" hangingPunct="1"/>
            <a:r>
              <a:rPr lang="en-US" smtClean="0"/>
              <a:t>A Binary Outcome</a:t>
            </a:r>
            <a:br>
              <a:rPr lang="en-US" smtClean="0"/>
            </a:br>
            <a:r>
              <a:rPr lang="en-US" smtClean="0"/>
              <a:t>Yes or No – Bernoulli</a:t>
            </a:r>
          </a:p>
          <a:p>
            <a:pPr eaLnBrk="1" hangingPunct="1"/>
            <a:r>
              <a:rPr lang="en-US" smtClean="0"/>
              <a:t>Survey Responses: Preference Scales</a:t>
            </a:r>
          </a:p>
          <a:p>
            <a:pPr eaLnBrk="1" hangingPunct="1"/>
            <a:r>
              <a:rPr lang="en-US" smtClean="0"/>
              <a:t>Multiple Choices Such as Brand Choice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Binary Outcomes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2438400"/>
            <a:ext cx="6553200" cy="2854325"/>
          </a:xfrm>
        </p:spPr>
        <p:txBody>
          <a:bodyPr/>
          <a:lstStyle/>
          <a:p>
            <a:pPr eaLnBrk="1" hangingPunct="1"/>
            <a:r>
              <a:rPr lang="en-US" dirty="0" smtClean="0"/>
              <a:t>Did the advertising campaign “work?”</a:t>
            </a:r>
          </a:p>
          <a:p>
            <a:pPr eaLnBrk="1" hangingPunct="1"/>
            <a:r>
              <a:rPr lang="en-US" dirty="0" smtClean="0"/>
              <a:t>Will an application be accepted?</a:t>
            </a:r>
          </a:p>
          <a:p>
            <a:pPr eaLnBrk="1" hangingPunct="1"/>
            <a:r>
              <a:rPr lang="en-US" dirty="0" smtClean="0"/>
              <a:t>Will a borrower default?</a:t>
            </a:r>
          </a:p>
          <a:p>
            <a:pPr eaLnBrk="1" hangingPunct="1"/>
            <a:r>
              <a:rPr lang="en-US" dirty="0" smtClean="0"/>
              <a:t>Will a voter support candidate H?</a:t>
            </a:r>
          </a:p>
          <a:p>
            <a:pPr eaLnBrk="1" hangingPunct="1"/>
            <a:r>
              <a:rPr lang="en-US" dirty="0" smtClean="0"/>
              <a:t>Will travelers ride the </a:t>
            </a:r>
            <a:r>
              <a:rPr lang="en-US" dirty="0" smtClean="0"/>
              <a:t>new train</a:t>
            </a:r>
            <a:r>
              <a:rPr lang="en-US" dirty="0" smtClean="0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349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Modeling Fair Isaacs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609600" y="2016125"/>
            <a:ext cx="53340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13,444 Applicants for a Credit Card (November, 1992)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752600" y="56388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Rejected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3962400" y="56388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Approved</a:t>
            </a:r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6172200" y="3048000"/>
            <a:ext cx="2438400" cy="17543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Experiment = A randomly picked application.</a:t>
            </a:r>
          </a:p>
          <a:p>
            <a:pPr>
              <a:spcBef>
                <a:spcPct val="50000"/>
              </a:spcBef>
            </a:pPr>
            <a:r>
              <a:rPr lang="en-US" b="1"/>
              <a:t>Let X = 0 if Rejected</a:t>
            </a:r>
          </a:p>
          <a:p>
            <a:pPr>
              <a:spcBef>
                <a:spcPct val="50000"/>
              </a:spcBef>
            </a:pPr>
            <a:r>
              <a:rPr lang="en-US" b="1"/>
              <a:t>Let X = 1 if </a:t>
            </a:r>
            <a:r>
              <a:rPr lang="en-US" b="1" smtClean="0"/>
              <a:t>Accepted</a:t>
            </a:r>
            <a:endParaRPr lang="en-US" b="1"/>
          </a:p>
        </p:txBody>
      </p:sp>
      <p:pic>
        <p:nvPicPr>
          <p:cNvPr id="717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60638"/>
            <a:ext cx="5410200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Modelling The Probability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7010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Prob[Accept Application]  =  </a:t>
            </a:r>
            <a:r>
              <a:rPr lang="el-GR" sz="2400" smtClean="0">
                <a:cs typeface="Arial" charset="0"/>
              </a:rPr>
              <a:t>θ</a:t>
            </a:r>
            <a:r>
              <a:rPr lang="en-US" sz="2400" smtClean="0">
                <a:cs typeface="Arial" charset="0"/>
              </a:rPr>
              <a:t/>
            </a:r>
            <a:br>
              <a:rPr lang="en-US" sz="2400" smtClean="0">
                <a:cs typeface="Arial" charset="0"/>
              </a:rPr>
            </a:br>
            <a:r>
              <a:rPr lang="en-US" sz="2400" smtClean="0">
                <a:cs typeface="Arial" charset="0"/>
              </a:rPr>
              <a:t>Prob[Reject Application ]  =  1 – </a:t>
            </a:r>
            <a:r>
              <a:rPr lang="el-GR" sz="2400" smtClean="0">
                <a:cs typeface="Arial" charset="0"/>
              </a:rPr>
              <a:t>θ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cs typeface="Arial" charset="0"/>
              </a:rPr>
              <a:t>Is that all there is?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Arial" charset="0"/>
              </a:rPr>
              <a:t>Individual 1: Income = $100,000, lived at the same address for 10 years, owns the home, no derogatory reports, age 35.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Arial" charset="0"/>
              </a:rPr>
              <a:t>Individual 2: Income = $15,000, just moved to the rental apartment, 10 major derogatory reports, age 22.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Arial" charset="0"/>
              </a:rPr>
              <a:t>Same value of </a:t>
            </a:r>
            <a:r>
              <a:rPr lang="el-GR" smtClean="0">
                <a:cs typeface="Arial" charset="0"/>
              </a:rPr>
              <a:t>θ</a:t>
            </a:r>
            <a:r>
              <a:rPr lang="en-US" smtClean="0">
                <a:cs typeface="Arial" charset="0"/>
              </a:rPr>
              <a:t>??  Not likely.</a:t>
            </a:r>
            <a:endParaRPr lang="el-GR" smtClean="0"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Bernoulli Regression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752600"/>
            <a:ext cx="7010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smtClean="0"/>
              <a:t>Prob[Accept] = </a:t>
            </a:r>
            <a:r>
              <a:rPr lang="el-GR" sz="2600" smtClean="0">
                <a:cs typeface="Arial" charset="0"/>
              </a:rPr>
              <a:t>θ</a:t>
            </a:r>
            <a:r>
              <a:rPr lang="en-US" sz="2600" smtClean="0">
                <a:cs typeface="Arial" charset="0"/>
              </a:rPr>
              <a:t> = </a:t>
            </a:r>
            <a:r>
              <a:rPr lang="en-US" sz="2600" smtClean="0"/>
              <a:t>a function of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Income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Derogatory reports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Length at address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Own their home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Looks like regression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Is closely related to regression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A way of handling outcomes (dependent variables) that are Yes/No, 0/1, etc.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Binary Logistic Regression</a:t>
            </a: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2187" y="1600200"/>
            <a:ext cx="6705600" cy="455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 bwMode="auto">
          <a:xfrm>
            <a:off x="3124200" y="2362200"/>
            <a:ext cx="2971800" cy="914400"/>
          </a:xfrm>
          <a:prstGeom prst="ellipse">
            <a:avLst/>
          </a:prstGeom>
          <a:solidFill>
            <a:srgbClr val="99CC00">
              <a:alpha val="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486400" y="3962400"/>
            <a:ext cx="2971800" cy="914400"/>
          </a:xfrm>
          <a:prstGeom prst="ellipse">
            <a:avLst/>
          </a:prstGeom>
          <a:solidFill>
            <a:srgbClr val="99CC00">
              <a:alpha val="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How To?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209800"/>
            <a:ext cx="6858000" cy="3159125"/>
          </a:xfrm>
        </p:spPr>
        <p:txBody>
          <a:bodyPr/>
          <a:lstStyle/>
          <a:p>
            <a:pPr eaLnBrk="1" hangingPunct="1"/>
            <a:r>
              <a:rPr lang="en-US" dirty="0" smtClean="0"/>
              <a:t>It’s not a linear regression model.</a:t>
            </a:r>
          </a:p>
          <a:p>
            <a:pPr eaLnBrk="1" hangingPunct="1"/>
            <a:r>
              <a:rPr lang="en-US" dirty="0" smtClean="0"/>
              <a:t>It’s not estimated using least squares.</a:t>
            </a:r>
          </a:p>
          <a:p>
            <a:pPr eaLnBrk="1" hangingPunct="1"/>
            <a:r>
              <a:rPr lang="en-US" dirty="0" smtClean="0"/>
              <a:t>How? See more advanced course in statistics and econometrics</a:t>
            </a:r>
          </a:p>
          <a:p>
            <a:pPr eaLnBrk="1" hangingPunct="1"/>
            <a:r>
              <a:rPr lang="en-US" dirty="0" smtClean="0"/>
              <a:t>Why do it here?  Recognize this very common application when you see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Logistic Regression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792109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/>
              <a:t>The Question They Are Really Interested In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4724400" y="1905000"/>
            <a:ext cx="4114800" cy="3536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Of 10,499 people whose application was accepted, 996 (9.49%) defaulted on their credit account (loan).  We let X denote the behavior of a credit card recipient.</a:t>
            </a:r>
          </a:p>
          <a:p>
            <a:pPr>
              <a:spcBef>
                <a:spcPct val="50000"/>
              </a:spcBef>
            </a:pPr>
            <a:r>
              <a:rPr lang="en-US" b="1"/>
              <a:t>X = 0  if no default</a:t>
            </a:r>
          </a:p>
          <a:p>
            <a:pPr>
              <a:spcBef>
                <a:spcPct val="50000"/>
              </a:spcBef>
            </a:pPr>
            <a:r>
              <a:rPr lang="en-US" b="1"/>
              <a:t>X = 1  if default</a:t>
            </a:r>
          </a:p>
          <a:p>
            <a:pPr>
              <a:spcBef>
                <a:spcPct val="50000"/>
              </a:spcBef>
            </a:pPr>
            <a:r>
              <a:rPr lang="en-US" b="1"/>
              <a:t>This is a crucial variable for a lender.  They spend endless resources trying to learn more about it.</a:t>
            </a:r>
          </a:p>
        </p:txBody>
      </p:sp>
      <p:pic>
        <p:nvPicPr>
          <p:cNvPr id="1331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150" y="1999538"/>
            <a:ext cx="42672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914400" y="5334000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No Default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2971800" y="5334000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Default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2286000"/>
            <a:ext cx="8534400" cy="3581400"/>
          </a:xfrm>
        </p:spPr>
        <p:txBody>
          <a:bodyPr/>
          <a:lstStyle/>
          <a:p>
            <a:r>
              <a:rPr lang="en-US" dirty="0" smtClean="0"/>
              <a:t>E[Profit per customer</a:t>
            </a:r>
            <a:r>
              <a:rPr lang="en-US" dirty="0" smtClean="0"/>
              <a:t>] =      </a:t>
            </a:r>
            <a:r>
              <a:rPr lang="en-US" b="1" dirty="0" smtClean="0">
                <a:solidFill>
                  <a:srgbClr val="FF0000"/>
                </a:solidFill>
              </a:rPr>
              <a:t>PD</a:t>
            </a:r>
            <a:r>
              <a:rPr lang="en-US" dirty="0" smtClean="0"/>
              <a:t>*E[Loss]</a:t>
            </a:r>
            <a:br>
              <a:rPr lang="en-US" dirty="0" smtClean="0"/>
            </a:br>
            <a:r>
              <a:rPr lang="en-US" dirty="0" smtClean="0"/>
              <a:t>          + (1-</a:t>
            </a:r>
            <a:r>
              <a:rPr lang="en-US" b="1" dirty="0" smtClean="0">
                <a:solidFill>
                  <a:srgbClr val="FF0000"/>
                </a:solidFill>
              </a:rPr>
              <a:t>PD</a:t>
            </a:r>
            <a:r>
              <a:rPr lang="en-US" dirty="0" smtClean="0"/>
              <a:t>)*E[spending]*Merchant Fees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E[Spending</a:t>
            </a:r>
            <a:r>
              <a:rPr lang="en-US" dirty="0" smtClean="0"/>
              <a:t>] = f(Income, Age, …, </a:t>
            </a:r>
            <a:r>
              <a:rPr lang="en-US" b="1" dirty="0" smtClean="0">
                <a:solidFill>
                  <a:srgbClr val="FF0000"/>
                </a:solidFill>
              </a:rPr>
              <a:t>PD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          Riskier customers spend more on average</a:t>
            </a:r>
          </a:p>
          <a:p>
            <a:r>
              <a:rPr lang="en-US" dirty="0" smtClean="0"/>
              <a:t>E[</a:t>
            </a:r>
            <a:r>
              <a:rPr lang="en-US" dirty="0" err="1" smtClean="0"/>
              <a:t>Loss|Default</a:t>
            </a:r>
            <a:r>
              <a:rPr lang="en-US" dirty="0" smtClean="0"/>
              <a:t>]  = </a:t>
            </a:r>
            <a:r>
              <a:rPr lang="en-US" dirty="0" smtClean="0"/>
              <a:t>    </a:t>
            </a:r>
            <a:r>
              <a:rPr lang="en-US" dirty="0" smtClean="0"/>
              <a:t>Spending  </a:t>
            </a:r>
            <a:br>
              <a:rPr lang="en-US" dirty="0" smtClean="0"/>
            </a:br>
            <a:r>
              <a:rPr lang="en-US" dirty="0" smtClean="0"/>
              <a:t>                         </a:t>
            </a:r>
            <a:r>
              <a:rPr lang="en-US" dirty="0" smtClean="0"/>
              <a:t>      -  </a:t>
            </a:r>
            <a:r>
              <a:rPr lang="en-US" dirty="0" smtClean="0"/>
              <a:t>Recovery (about half)</a:t>
            </a:r>
          </a:p>
          <a:p>
            <a:r>
              <a:rPr lang="en-US" dirty="0" err="1" smtClean="0"/>
              <a:t>PD</a:t>
            </a:r>
            <a:r>
              <a:rPr lang="en-US" dirty="0" smtClean="0"/>
              <a:t>  =  F(Income, Age, </a:t>
            </a:r>
            <a:r>
              <a:rPr lang="en-US" dirty="0" err="1" smtClean="0"/>
              <a:t>Ownrent</a:t>
            </a:r>
            <a:r>
              <a:rPr lang="en-US" dirty="0" smtClean="0"/>
              <a:t>, …, </a:t>
            </a:r>
            <a:r>
              <a:rPr lang="en-US" b="1" dirty="0" smtClean="0">
                <a:solidFill>
                  <a:srgbClr val="0070C0"/>
                </a:solidFill>
              </a:rPr>
              <a:t>Acceptance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2192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 Statistical Model for Credit Scoring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59042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Default Model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153" y="1371600"/>
            <a:ext cx="8076847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4572000" y="5974726"/>
            <a:ext cx="4191000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Why didn’t mortgage lenders use this technique in </a:t>
            </a:r>
            <a:r>
              <a:rPr lang="en-US" sz="1400" b="1" smtClean="0"/>
              <a:t>2000-2007?  </a:t>
            </a:r>
            <a:r>
              <a:rPr lang="en-US" sz="1400" b="1"/>
              <a:t>They didn’t care!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133600"/>
            <a:ext cx="7696200" cy="3276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solidFill>
                  <a:srgbClr val="0000FF"/>
                </a:solidFill>
              </a:rPr>
              <a:t>How to determine if an advertising campaign worked?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A model based on survey data: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Explained variable: Did you buy (or recognize) the product – Yes/No, 0/1.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Independent variables: (1) Price, (2) Location, (3)…, (4) Did you see the advertisement? (Yes/No) is 0,1.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The question is then whether effect (4) is “significant.”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solidFill>
                  <a:srgbClr val="0000FF"/>
                </a:solidFill>
              </a:rPr>
              <a:t>This is a candidate for “Binary Logistic Regression”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Multiple Choices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981200"/>
            <a:ext cx="6858000" cy="4114800"/>
          </a:xfrm>
        </p:spPr>
        <p:txBody>
          <a:bodyPr/>
          <a:lstStyle/>
          <a:p>
            <a:pPr eaLnBrk="1" hangingPunct="1"/>
            <a:r>
              <a:rPr lang="en-US" smtClean="0"/>
              <a:t>Multiple possible outcomes</a:t>
            </a:r>
          </a:p>
          <a:p>
            <a:pPr lvl="1" eaLnBrk="1" hangingPunct="1"/>
            <a:r>
              <a:rPr lang="en-US" smtClean="0"/>
              <a:t>Travel mode</a:t>
            </a:r>
          </a:p>
          <a:p>
            <a:pPr lvl="1" eaLnBrk="1" hangingPunct="1"/>
            <a:r>
              <a:rPr lang="en-US" smtClean="0"/>
              <a:t>Brand choice</a:t>
            </a:r>
          </a:p>
          <a:p>
            <a:pPr lvl="1" eaLnBrk="1" hangingPunct="1"/>
            <a:r>
              <a:rPr lang="en-US" smtClean="0"/>
              <a:t>Choice among more than two candidates</a:t>
            </a:r>
          </a:p>
          <a:p>
            <a:pPr lvl="1" eaLnBrk="1" hangingPunct="1"/>
            <a:r>
              <a:rPr lang="en-US" smtClean="0"/>
              <a:t>Television station</a:t>
            </a:r>
          </a:p>
          <a:p>
            <a:pPr lvl="1" eaLnBrk="1" hangingPunct="1"/>
            <a:r>
              <a:rPr lang="en-US" smtClean="0"/>
              <a:t>Location choice (shopping, living, business)</a:t>
            </a:r>
          </a:p>
          <a:p>
            <a:pPr eaLnBrk="1" hangingPunct="1"/>
            <a:r>
              <a:rPr lang="en-US" smtClean="0"/>
              <a:t>No natural ordering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30138" y="882799"/>
            <a:ext cx="8229600" cy="606425"/>
          </a:xfrm>
        </p:spPr>
        <p:txBody>
          <a:bodyPr/>
          <a:lstStyle/>
          <a:p>
            <a:pPr eaLnBrk="1" hangingPunct="1"/>
            <a:r>
              <a:rPr lang="en-US" sz="3200" dirty="0" smtClean="0"/>
              <a:t>210 Sydney/Melbourne Travelers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597025"/>
            <a:ext cx="7045325" cy="416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230238" y="58674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Choice depends on trip cost, trip time, income, etc.  How?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Modeling Multiple Choices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181100" y="1676400"/>
            <a:ext cx="7391400" cy="2778125"/>
          </a:xfrm>
        </p:spPr>
        <p:txBody>
          <a:bodyPr/>
          <a:lstStyle/>
          <a:p>
            <a:pPr eaLnBrk="1" hangingPunct="1"/>
            <a:r>
              <a:rPr lang="en-US" dirty="0" smtClean="0"/>
              <a:t>How to combine the information in a model</a:t>
            </a:r>
          </a:p>
          <a:p>
            <a:pPr eaLnBrk="1" hangingPunct="1"/>
            <a:r>
              <a:rPr lang="en-US" dirty="0" smtClean="0"/>
              <a:t>The model must recognize that making a specific choice means not making the other choices. (Probabilities sum to 1.0.)</a:t>
            </a:r>
          </a:p>
          <a:p>
            <a:pPr eaLnBrk="1" hangingPunct="1"/>
            <a:r>
              <a:rPr lang="en-US" dirty="0" smtClean="0"/>
              <a:t>Application: Willingness to pay for a new mode of transport or improvements in an old mode.</a:t>
            </a:r>
          </a:p>
          <a:p>
            <a:pPr eaLnBrk="1" hangingPunct="1"/>
            <a:r>
              <a:rPr lang="en-US" dirty="0" smtClean="0"/>
              <a:t>Application: Modeling brand choice.</a:t>
            </a:r>
          </a:p>
          <a:p>
            <a:pPr eaLnBrk="1" hangingPunct="1"/>
            <a:r>
              <a:rPr lang="en-US" dirty="0" smtClean="0"/>
              <a:t>Econometrics II, Spring semester.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527175"/>
          </a:xfrm>
        </p:spPr>
        <p:txBody>
          <a:bodyPr/>
          <a:lstStyle/>
          <a:p>
            <a:pPr eaLnBrk="1" hangingPunct="1"/>
            <a:r>
              <a:rPr lang="en-US" smtClean="0"/>
              <a:t>Ordered Nonquantitative Outcomes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2133600"/>
            <a:ext cx="5334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Health satisfaction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Taste test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Strength of preferences about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Legislation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Movie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Fashion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Severity of Injury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Bond ratings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05000"/>
            <a:ext cx="8593138" cy="4343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81969" y="1066800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Movie Ratings at IMDb.com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990600"/>
            <a:ext cx="5491162" cy="534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3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2438400"/>
            <a:ext cx="2438400" cy="1527175"/>
          </a:xfrm>
        </p:spPr>
        <p:txBody>
          <a:bodyPr/>
          <a:lstStyle/>
          <a:p>
            <a:pPr eaLnBrk="1" hangingPunct="1"/>
            <a:r>
              <a:rPr lang="en-US" smtClean="0"/>
              <a:t>Bond Ratings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990600"/>
            <a:ext cx="4495800" cy="531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44838" y="854506"/>
            <a:ext cx="7010400" cy="517094"/>
          </a:xfrm>
        </p:spPr>
        <p:txBody>
          <a:bodyPr anchor="b"/>
          <a:lstStyle/>
          <a:p>
            <a:pPr eaLnBrk="1" hangingPunct="1"/>
            <a:r>
              <a:rPr lang="en-US" sz="2400" smtClean="0"/>
              <a:t>Health Satisfaction (HSAT)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1447800" y="1493043"/>
            <a:ext cx="693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Self administered survey: Health Care Satisfaction? (0 – 10)</a:t>
            </a:r>
          </a:p>
        </p:txBody>
      </p:sp>
      <p:sp>
        <p:nvSpPr>
          <p:cNvPr id="22533" name="Text Box 17"/>
          <p:cNvSpPr txBox="1">
            <a:spLocks noChangeArrowheads="1"/>
          </p:cNvSpPr>
          <p:nvPr/>
        </p:nvSpPr>
        <p:spPr bwMode="auto">
          <a:xfrm>
            <a:off x="1479135" y="5417343"/>
            <a:ext cx="60960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Continuous Preference Scale</a:t>
            </a:r>
          </a:p>
        </p:txBody>
      </p:sp>
      <p:pic>
        <p:nvPicPr>
          <p:cNvPr id="2253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859756"/>
            <a:ext cx="4800600" cy="353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133600" y="5801380"/>
            <a:ext cx="5715000" cy="5232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http://w4.stern.nyu.edu/economics/research.cfm?doc_id=7936 </a:t>
            </a:r>
            <a:br>
              <a:rPr lang="en-US" sz="1400" b="1"/>
            </a:br>
            <a:r>
              <a:rPr lang="en-US" sz="1400" b="1"/>
              <a:t>Working Paper EC-08: William Greene:Modeling Ordered Choices</a:t>
            </a: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2159238" y="5105400"/>
            <a:ext cx="5181600" cy="1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What did we learn this semester?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0"/>
            <a:ext cx="2065065" cy="15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9240" y="1905000"/>
            <a:ext cx="5181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Descriptive statistics: How to display statistical information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Mean, median, standard deviation, boxplot, scatter </a:t>
            </a:r>
            <a:br>
              <a:rPr lang="en-US" sz="1400" smtClean="0">
                <a:sym typeface="Symbol"/>
              </a:rPr>
            </a:br>
            <a:r>
              <a:rPr lang="en-US" sz="1400" smtClean="0">
                <a:sym typeface="Symbol"/>
              </a:rPr>
              <a:t>plot, pie chart, histogram, </a:t>
            </a:r>
          </a:p>
          <a:p>
            <a:pPr marL="285750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Understanding randomness in our environment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Random Variables: Bernoulli, Poisson, normal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Expected values, product warranty, margin of error, </a:t>
            </a:r>
            <a:br>
              <a:rPr lang="en-US" sz="1400" smtClean="0">
                <a:sym typeface="Symbol"/>
              </a:rPr>
            </a:br>
            <a:r>
              <a:rPr lang="en-US" sz="1400" smtClean="0">
                <a:sym typeface="Symbol"/>
              </a:rPr>
              <a:t>law of large numbers, biases</a:t>
            </a:r>
          </a:p>
          <a:p>
            <a:pPr marL="285750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Estimating features of our environment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Point estimate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Confidence intervals, margin of error</a:t>
            </a:r>
          </a:p>
          <a:p>
            <a:pPr marL="285750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Multiple regression model: Modeling our world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Holding things constant.  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Estimating effect of one variable on another</a:t>
            </a:r>
          </a:p>
          <a:p>
            <a:pPr marL="742950" lvl="1" indent="-285750">
              <a:buFont typeface="Symbol"/>
              <a:buChar char="·"/>
            </a:pPr>
            <a:r>
              <a:rPr lang="en-US" sz="1400" smtClean="0">
                <a:sym typeface="Symbol"/>
              </a:rPr>
              <a:t>Correlation</a:t>
            </a:r>
          </a:p>
          <a:p>
            <a:pPr marL="285750" indent="-285750">
              <a:buFont typeface="Symbol"/>
              <a:buChar char="·"/>
            </a:pPr>
            <a:r>
              <a:rPr lang="en-US" sz="1400" smtClean="0"/>
              <a:t>Testing hypotheses about our world</a:t>
            </a:r>
            <a:endParaRPr lang="en-US" sz="1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34" y="4563906"/>
            <a:ext cx="1370537" cy="1839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528129"/>
            <a:ext cx="1340515" cy="1253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983005"/>
            <a:ext cx="1850384" cy="13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7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413" y="1524000"/>
            <a:ext cx="4114800" cy="1219200"/>
          </a:xfrm>
        </p:spPr>
        <p:txBody>
          <a:bodyPr/>
          <a:lstStyle/>
          <a:p>
            <a:r>
              <a:rPr lang="en-US" sz="3600" smtClean="0"/>
              <a:t>Cupcake Warriors</a:t>
            </a:r>
            <a:endParaRPr lang="en-US" sz="36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3657600"/>
            <a:ext cx="4267200" cy="2057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Think,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Statistically !</a:t>
            </a:r>
          </a:p>
        </p:txBody>
      </p:sp>
      <p:pic>
        <p:nvPicPr>
          <p:cNvPr id="4" name="Picture 3" descr="cupcake_warrio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2121" y="3361658"/>
            <a:ext cx="3982720" cy="2987040"/>
          </a:xfrm>
          <a:prstGeom prst="rect">
            <a:avLst/>
          </a:prstGeom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407877" y="3810000"/>
            <a:ext cx="144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smtClean="0">
                <a:solidFill>
                  <a:srgbClr val="0000FF"/>
                </a:solidFill>
                <a:sym typeface="Symbol"/>
              </a:rPr>
              <a:t>=200,=20</a:t>
            </a:r>
            <a:endParaRPr lang="en-US" b="1">
              <a:solidFill>
                <a:srgbClr val="0000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07" y="1219200"/>
            <a:ext cx="1835548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086600" y="3810000"/>
            <a:ext cx="1676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smtClean="0">
                <a:solidFill>
                  <a:srgbClr val="FFFF00"/>
                </a:solidFill>
                <a:sym typeface="Symbol"/>
              </a:rPr>
              <a:t>=1000,=50</a:t>
            </a:r>
            <a:endParaRPr lang="en-US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1842</TotalTime>
  <Words>614</Words>
  <Application>Microsoft Office PowerPoint</Application>
  <PresentationFormat>On-screen Show (4:3)</PresentationFormat>
  <Paragraphs>139</Paragraphs>
  <Slides>24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1_Level</vt:lpstr>
      <vt:lpstr>Statistics and Data Analysis</vt:lpstr>
      <vt:lpstr>Statistics and Data Analysis</vt:lpstr>
      <vt:lpstr>Modeling Qualitative Data</vt:lpstr>
      <vt:lpstr>Binary Outcomes</vt:lpstr>
      <vt:lpstr>Modeling Fair Isaacs</vt:lpstr>
      <vt:lpstr>Modelling The Probability</vt:lpstr>
      <vt:lpstr>Bernoulli Regression</vt:lpstr>
      <vt:lpstr>Binary Logistic Regression</vt:lpstr>
      <vt:lpstr>How To?</vt:lpstr>
      <vt:lpstr>Logistic Regression</vt:lpstr>
      <vt:lpstr>The Question They Are Really Interested In</vt:lpstr>
      <vt:lpstr>PowerPoint Presentation</vt:lpstr>
      <vt:lpstr>Default Model</vt:lpstr>
      <vt:lpstr>Application</vt:lpstr>
      <vt:lpstr>Multiple Choices</vt:lpstr>
      <vt:lpstr>210 Sydney/Melbourne Travelers</vt:lpstr>
      <vt:lpstr>Modeling Multiple Choices</vt:lpstr>
      <vt:lpstr>Ordered Nonquantitative Outcomes</vt:lpstr>
      <vt:lpstr>PowerPoint Presentation</vt:lpstr>
      <vt:lpstr>PowerPoint Presentation</vt:lpstr>
      <vt:lpstr>Bond Ratings</vt:lpstr>
      <vt:lpstr>Health Satisfaction (HSAT)</vt:lpstr>
      <vt:lpstr>What did we learn this semester?</vt:lpstr>
      <vt:lpstr>Cupcake Warriors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78</cp:revision>
  <dcterms:created xsi:type="dcterms:W3CDTF">2007-07-27T17:18:39Z</dcterms:created>
  <dcterms:modified xsi:type="dcterms:W3CDTF">2014-07-08T01:49:07Z</dcterms:modified>
</cp:coreProperties>
</file>