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1" r:id="rId1"/>
  </p:sldMasterIdLst>
  <p:notesMasterIdLst>
    <p:notesMasterId r:id="rId47"/>
  </p:notesMasterIdLst>
  <p:sldIdLst>
    <p:sldId id="258" r:id="rId2"/>
    <p:sldId id="262" r:id="rId3"/>
    <p:sldId id="351" r:id="rId4"/>
    <p:sldId id="307" r:id="rId5"/>
    <p:sldId id="306" r:id="rId6"/>
    <p:sldId id="308" r:id="rId7"/>
    <p:sldId id="309" r:id="rId8"/>
    <p:sldId id="347" r:id="rId9"/>
    <p:sldId id="352" r:id="rId10"/>
    <p:sldId id="353" r:id="rId11"/>
    <p:sldId id="348" r:id="rId12"/>
    <p:sldId id="349" r:id="rId13"/>
    <p:sldId id="310" r:id="rId14"/>
    <p:sldId id="354" r:id="rId15"/>
    <p:sldId id="311" r:id="rId16"/>
    <p:sldId id="319" r:id="rId17"/>
    <p:sldId id="323" r:id="rId18"/>
    <p:sldId id="324" r:id="rId19"/>
    <p:sldId id="312" r:id="rId20"/>
    <p:sldId id="320" r:id="rId21"/>
    <p:sldId id="314" r:id="rId22"/>
    <p:sldId id="315" r:id="rId23"/>
    <p:sldId id="346" r:id="rId24"/>
    <p:sldId id="316" r:id="rId25"/>
    <p:sldId id="317" r:id="rId26"/>
    <p:sldId id="318" r:id="rId27"/>
    <p:sldId id="322" r:id="rId28"/>
    <p:sldId id="329" r:id="rId29"/>
    <p:sldId id="330" r:id="rId30"/>
    <p:sldId id="331" r:id="rId31"/>
    <p:sldId id="332" r:id="rId32"/>
    <p:sldId id="333" r:id="rId33"/>
    <p:sldId id="334" r:id="rId34"/>
    <p:sldId id="335" r:id="rId35"/>
    <p:sldId id="336" r:id="rId36"/>
    <p:sldId id="337" r:id="rId37"/>
    <p:sldId id="338" r:id="rId38"/>
    <p:sldId id="339" r:id="rId39"/>
    <p:sldId id="340" r:id="rId40"/>
    <p:sldId id="341" r:id="rId41"/>
    <p:sldId id="342" r:id="rId42"/>
    <p:sldId id="343" r:id="rId43"/>
    <p:sldId id="344" r:id="rId44"/>
    <p:sldId id="345" r:id="rId45"/>
    <p:sldId id="261" r:id="rId4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0066"/>
    <a:srgbClr val="FF6600"/>
    <a:srgbClr val="FF3300"/>
    <a:srgbClr val="FBC4AB"/>
    <a:srgbClr val="CC0000"/>
    <a:srgbClr val="33CC33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1286" autoAdjust="0"/>
    <p:restoredTop sz="94660"/>
  </p:normalViewPr>
  <p:slideViewPr>
    <p:cSldViewPr>
      <p:cViewPr>
        <p:scale>
          <a:sx n="66" d="100"/>
          <a:sy n="66" d="100"/>
        </p:scale>
        <p:origin x="-1680" y="-2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image" Target="../media/image27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image" Target="../media/image3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48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C6BB8154-A73C-4990-982A-F6D67C1DD3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87692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D7E95DE-D581-4FB4-8F7C-E3CB2859FF74}" type="slidenum">
              <a:rPr lang="en-US"/>
              <a:pPr/>
              <a:t>1</a:t>
            </a:fld>
            <a:endParaRPr lang="en-US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741504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8ED0E9A-08DE-41A4-8B9E-49329799F873}" type="slidenum">
              <a:rPr lang="en-US"/>
              <a:pPr/>
              <a:t>2</a:t>
            </a:fld>
            <a:endParaRPr lang="en-US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1204660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60BE535-B137-40A9-BD71-4CF694068114}" type="slidenum">
              <a:rPr lang="en-US"/>
              <a:pPr/>
              <a:t>3</a:t>
            </a:fld>
            <a:endParaRPr lang="en-US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3467430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8115F53-AA00-469A-83EE-2D2EC1913315}" type="slidenum">
              <a:rPr lang="en-US"/>
              <a:pPr/>
              <a:t>4</a:t>
            </a:fld>
            <a:endParaRPr lang="en-US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1372544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FB74C3B-0E4D-4400-92EA-C60141056DF5}" type="slidenum">
              <a:rPr lang="en-US"/>
              <a:pPr/>
              <a:t>5</a:t>
            </a:fld>
            <a:endParaRPr lang="en-US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7575751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AFCEC4F-941D-4136-B6C6-ACE70ADAA516}" type="slidenum">
              <a:rPr lang="en-US"/>
              <a:pPr/>
              <a:t>6</a:t>
            </a:fld>
            <a:endParaRPr lang="en-US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5577716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B811F8E-C661-4536-8869-A7A26F42C247}" type="slidenum">
              <a:rPr lang="en-US"/>
              <a:pPr/>
              <a:t>7</a:t>
            </a:fld>
            <a:endParaRPr lang="en-US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7534345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8907103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4251598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2861209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7390472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1910798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9529090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4204339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DED240C-1240-44B7-B3CF-C1FAC9E61825}" type="slidenum">
              <a:rPr lang="en-US"/>
              <a:pPr/>
              <a:t>20</a:t>
            </a:fld>
            <a:endParaRPr lang="en-US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88133496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13836025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6779180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95290908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50773459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14408106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11630050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8C218A4-9209-4AE2-98B7-7437D90D7B9B}" type="slidenum">
              <a:rPr lang="en-US"/>
              <a:pPr/>
              <a:t>27</a:t>
            </a:fld>
            <a:endParaRPr lang="en-US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4848091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20887249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5076309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91813658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54123704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AE1A0BE-DC16-4702-B198-AA83D2FDBF20}" type="slidenum">
              <a:rPr lang="en-US"/>
              <a:pPr/>
              <a:t>32</a:t>
            </a:fld>
            <a:endParaRPr lang="en-US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66810391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468C6CB-EB7F-4E97-A6E1-714B1BF87D87}" type="slidenum">
              <a:rPr lang="en-US"/>
              <a:pPr/>
              <a:t>33</a:t>
            </a:fld>
            <a:endParaRPr lang="en-US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58176064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29DF4FD-BBA5-425D-B39C-9D13AFB60FB5}" type="slidenum">
              <a:rPr lang="en-US"/>
              <a:pPr/>
              <a:t>34</a:t>
            </a:fld>
            <a:endParaRPr lang="en-US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23812136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2A58CBC-ACAA-4B75-A34A-75A8F59D05D7}" type="slidenum">
              <a:rPr lang="en-US"/>
              <a:pPr/>
              <a:t>35</a:t>
            </a:fld>
            <a:endParaRPr lang="en-US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91374265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11E4F3-F775-4979-B295-ECB4CF96C5EC}" type="slidenum">
              <a:rPr lang="en-US"/>
              <a:pPr/>
              <a:t>36</a:t>
            </a:fld>
            <a:endParaRPr lang="en-US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97831882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28169750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33D279-0BEF-4F40-9E85-DA347B2D48F5}" type="slidenum">
              <a:rPr lang="en-US"/>
              <a:pPr/>
              <a:t>39</a:t>
            </a:fld>
            <a:endParaRPr lang="en-US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49604922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4E12539-877E-46CF-A585-E854E42F2BFC}" type="slidenum">
              <a:rPr lang="en-US"/>
              <a:pPr/>
              <a:t>40</a:t>
            </a:fld>
            <a:endParaRPr lang="en-US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30910366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726C748-55B8-4B3E-9FF3-9C30628B944D}" type="slidenum">
              <a:rPr lang="en-US"/>
              <a:pPr/>
              <a:t>41</a:t>
            </a:fld>
            <a:endParaRPr lang="en-US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23002878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EBA0389-6B9A-432B-87E8-8D8BFDF1656B}" type="slidenum">
              <a:rPr lang="en-US"/>
              <a:pPr/>
              <a:t>42</a:t>
            </a:fld>
            <a:endParaRPr lang="en-US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72342246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87BED96-EA3A-4671-AB43-C8FFD3DE2D73}" type="slidenum">
              <a:rPr lang="en-US"/>
              <a:pPr/>
              <a:t>43</a:t>
            </a:fld>
            <a:endParaRPr lang="en-US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22894380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EC42A2C-EF20-4742-8748-E5FE9ABAF5E1}" type="slidenum">
              <a:rPr lang="en-US"/>
              <a:pPr/>
              <a:t>44</a:t>
            </a:fld>
            <a:endParaRPr lang="en-US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94395972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60BE535-B137-40A9-BD71-4CF694068114}" type="slidenum">
              <a:rPr lang="en-US"/>
              <a:pPr/>
              <a:t>45</a:t>
            </a:fld>
            <a:endParaRPr lang="en-US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3467430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08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066800"/>
            <a:ext cx="8229600" cy="5302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93875"/>
            <a:ext cx="8229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04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836585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654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7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9669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273741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19677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766161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3842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0880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190500"/>
            <a:ext cx="7010400" cy="15271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524000" y="1905000"/>
            <a:ext cx="3429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5400" y="1905000"/>
            <a:ext cx="3429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32766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1524000" y="6248400"/>
            <a:ext cx="12954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004E001-28BF-4B1E-A6CB-8FCFE007160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5093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190500"/>
            <a:ext cx="7010400" cy="15271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524000" y="1905000"/>
            <a:ext cx="70104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32766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1524000" y="6248400"/>
            <a:ext cx="12954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ED99AAF-CB70-44A8-9A44-756D634A7A9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409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2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838200"/>
            <a:ext cx="8229600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352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5239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00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1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2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pic>
        <p:nvPicPr>
          <p:cNvPr id="1027" name="Picture 3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29982" y="0"/>
            <a:ext cx="8914018" cy="789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 userDrawn="1"/>
        </p:nvSpPr>
        <p:spPr>
          <a:xfrm>
            <a:off x="6019800" y="6550223"/>
            <a:ext cx="3124200" cy="307777"/>
          </a:xfrm>
          <a:prstGeom prst="rect">
            <a:avLst/>
          </a:prstGeom>
          <a:solidFill>
            <a:srgbClr val="7030A0">
              <a:alpha val="18824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Part</a:t>
            </a:r>
            <a:r>
              <a:rPr lang="en-US" sz="1400" baseline="0" dirty="0" smtClean="0"/>
              <a:t> 24: Multiple Regression – Part 4</a:t>
            </a:r>
            <a:endParaRPr lang="en-US" sz="1400" dirty="0"/>
          </a:p>
        </p:txBody>
      </p:sp>
      <p:sp>
        <p:nvSpPr>
          <p:cNvPr id="2" name="Rectangle 1"/>
          <p:cNvSpPr/>
          <p:nvPr userDrawn="1"/>
        </p:nvSpPr>
        <p:spPr>
          <a:xfrm>
            <a:off x="229982" y="6488668"/>
            <a:ext cx="11208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24-</a:t>
            </a:r>
            <a:fld id="{9ED99AAF-CB70-44A8-9A44-756D634A7A9A}" type="slidenum">
              <a:rPr lang="en-US" b="1" smtClean="0"/>
              <a:pPr/>
              <a:t>‹#›</a:t>
            </a:fld>
            <a:r>
              <a:rPr lang="en-US" b="1" smtClean="0"/>
              <a:t>/</a:t>
            </a:r>
            <a:r>
              <a:rPr lang="en-US" b="1" smtClean="0"/>
              <a:t>45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200799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2" r:id="rId1"/>
    <p:sldLayoutId id="2147483813" r:id="rId2"/>
    <p:sldLayoutId id="2147483814" r:id="rId3"/>
    <p:sldLayoutId id="2147483815" r:id="rId4"/>
    <p:sldLayoutId id="2147483816" r:id="rId5"/>
    <p:sldLayoutId id="2147483817" r:id="rId6"/>
    <p:sldLayoutId id="2147483818" r:id="rId7"/>
    <p:sldLayoutId id="2147483819" r:id="rId8"/>
    <p:sldLayoutId id="2147483820" r:id="rId9"/>
    <p:sldLayoutId id="2147483821" r:id="rId10"/>
    <p:sldLayoutId id="2147483822" r:id="rId11"/>
    <p:sldLayoutId id="2147483823" r:id="rId12"/>
    <p:sldLayoutId id="2147483824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3200" b="1">
          <a:solidFill>
            <a:srgbClr val="003399"/>
          </a:solidFill>
          <a:latin typeface="Arial" pitchFamily="34" charset="0"/>
          <a:ea typeface="+mj-ea"/>
          <a:cs typeface="Arial" pitchFamily="34" charset="0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Arial" pitchFamily="34" charset="0"/>
          <a:cs typeface="Arial" pitchFamily="34" charset="0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Arial" pitchFamily="34" charset="0"/>
          <a:cs typeface="Arial" pitchFamily="34" charset="0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Arial" pitchFamily="34" charset="0"/>
          <a:cs typeface="Arial" pitchFamily="34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Arial" pitchFamily="34" charset="0"/>
          <a:cs typeface="Arial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7" Type="http://schemas.openxmlformats.org/officeDocument/2006/relationships/image" Target="../media/image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5.wmf"/><Relationship Id="rId4" Type="http://schemas.openxmlformats.org/officeDocument/2006/relationships/oleObject" Target="../embeddings/oleObject3.bin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6.wmf"/><Relationship Id="rId4" Type="http://schemas.openxmlformats.org/officeDocument/2006/relationships/oleObject" Target="../embeddings/oleObject4.bin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20.wmf"/><Relationship Id="rId4" Type="http://schemas.openxmlformats.org/officeDocument/2006/relationships/oleObject" Target="../embeddings/oleObject5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7" Type="http://schemas.openxmlformats.org/officeDocument/2006/relationships/image" Target="../media/image21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24.wmf"/><Relationship Id="rId4" Type="http://schemas.openxmlformats.org/officeDocument/2006/relationships/oleObject" Target="../embeddings/oleObject7.bin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26.w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7" Type="http://schemas.openxmlformats.org/officeDocument/2006/relationships/image" Target="../media/image28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10.bin"/><Relationship Id="rId5" Type="http://schemas.openxmlformats.org/officeDocument/2006/relationships/image" Target="../media/image27.wmf"/><Relationship Id="rId4" Type="http://schemas.openxmlformats.org/officeDocument/2006/relationships/oleObject" Target="../embeddings/oleObject9.bin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29.wmf"/><Relationship Id="rId4" Type="http://schemas.openxmlformats.org/officeDocument/2006/relationships/oleObject" Target="../embeddings/oleObject11.bin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7" Type="http://schemas.openxmlformats.org/officeDocument/2006/relationships/image" Target="../media/image31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13.bin"/><Relationship Id="rId5" Type="http://schemas.openxmlformats.org/officeDocument/2006/relationships/image" Target="../media/image30.wmf"/><Relationship Id="rId4" Type="http://schemas.openxmlformats.org/officeDocument/2006/relationships/oleObject" Target="../embeddings/oleObject12.bin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z="4800" smtClean="0"/>
              <a:t>Statistics and Data Analysis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sz="2600" smtClean="0"/>
              <a:t>Professor William Greene</a:t>
            </a:r>
          </a:p>
          <a:p>
            <a:pPr eaLnBrk="1" hangingPunct="1"/>
            <a:r>
              <a:rPr lang="en-US" sz="2600" smtClean="0"/>
              <a:t>Stern School of Business</a:t>
            </a:r>
          </a:p>
          <a:p>
            <a:pPr eaLnBrk="1" hangingPunct="1"/>
            <a:r>
              <a:rPr lang="en-US" sz="2600" smtClean="0"/>
              <a:t>IOMS Department</a:t>
            </a:r>
          </a:p>
          <a:p>
            <a:pPr eaLnBrk="1" hangingPunct="1"/>
            <a:r>
              <a:rPr lang="en-US" sz="2600" smtClean="0"/>
              <a:t>Department of Economics</a:t>
            </a:r>
          </a:p>
        </p:txBody>
      </p:sp>
      <p:pic>
        <p:nvPicPr>
          <p:cNvPr id="4" name="Picture 4" descr="Ster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762000"/>
            <a:ext cx="8915400" cy="8763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" y="1371600"/>
            <a:ext cx="8458200" cy="1143000"/>
          </a:xfrm>
        </p:spPr>
        <p:txBody>
          <a:bodyPr/>
          <a:lstStyle/>
          <a:p>
            <a:pPr eaLnBrk="1" hangingPunct="1"/>
            <a:r>
              <a:rPr lang="en-US" sz="4000" dirty="0" smtClean="0"/>
              <a:t>Statistics and Data Analysis</a:t>
            </a:r>
          </a:p>
        </p:txBody>
      </p:sp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1447800" y="3048000"/>
            <a:ext cx="6096000" cy="22098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2209800" y="3619500"/>
            <a:ext cx="4953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dirty="0"/>
              <a:t>Part </a:t>
            </a:r>
            <a:r>
              <a:rPr lang="en-US" sz="3200" b="1" dirty="0" smtClean="0"/>
              <a:t>24 </a:t>
            </a:r>
            <a:r>
              <a:rPr lang="en-US" sz="3200" b="1" dirty="0"/>
              <a:t>– Multiple</a:t>
            </a:r>
            <a:br>
              <a:rPr lang="en-US" sz="3200" b="1" dirty="0"/>
            </a:br>
            <a:r>
              <a:rPr lang="en-US" sz="3200" b="1" dirty="0"/>
              <a:t>                Regression: 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95400"/>
            <a:ext cx="8229600" cy="530225"/>
          </a:xfrm>
        </p:spPr>
        <p:txBody>
          <a:bodyPr/>
          <a:lstStyle/>
          <a:p>
            <a:pPr eaLnBrk="1" hangingPunct="1"/>
            <a:r>
              <a:rPr lang="en-US" dirty="0" smtClean="0"/>
              <a:t>Hypothesis Tests in Multiple Regression</a:t>
            </a:r>
          </a:p>
        </p:txBody>
      </p:sp>
      <p:sp>
        <p:nvSpPr>
          <p:cNvPr id="197635" name="Rectangle 3"/>
          <p:cNvSpPr>
            <a:spLocks noGrp="1" noChangeArrowheads="1"/>
          </p:cNvSpPr>
          <p:nvPr>
            <p:ph idx="1"/>
          </p:nvPr>
        </p:nvSpPr>
        <p:spPr>
          <a:xfrm>
            <a:off x="1295400" y="2057400"/>
            <a:ext cx="6324600" cy="2778125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Simple regression: Test </a:t>
            </a:r>
            <a:r>
              <a:rPr lang="el-GR" dirty="0" smtClean="0"/>
              <a:t>β</a:t>
            </a:r>
            <a:r>
              <a:rPr lang="en-US" dirty="0" smtClean="0"/>
              <a:t> = 0</a:t>
            </a:r>
          </a:p>
          <a:p>
            <a:pPr eaLnBrk="1" hangingPunct="1">
              <a:defRPr/>
            </a:pPr>
            <a:r>
              <a:rPr lang="en-US" dirty="0" smtClean="0"/>
              <a:t>Testing about individual coefficients in a multiple regression</a:t>
            </a:r>
          </a:p>
          <a:p>
            <a:pPr eaLnBrk="1" hangingPunct="1">
              <a:defRPr/>
            </a:pPr>
            <a:r>
              <a:rPr lang="en-US" dirty="0" smtClean="0"/>
              <a:t>R</a:t>
            </a:r>
            <a:r>
              <a:rPr lang="en-US" baseline="30000" dirty="0" smtClean="0"/>
              <a:t>2</a:t>
            </a:r>
            <a:r>
              <a:rPr lang="en-US" dirty="0" smtClean="0"/>
              <a:t> as the fit measure in a multiple regression</a:t>
            </a:r>
          </a:p>
          <a:p>
            <a:pPr lvl="1">
              <a:defRPr/>
            </a:pPr>
            <a:r>
              <a:rPr lang="en-US" dirty="0" smtClean="0"/>
              <a:t>Testing R</a:t>
            </a:r>
            <a:r>
              <a:rPr lang="en-US" baseline="30000" dirty="0" smtClean="0"/>
              <a:t>2</a:t>
            </a:r>
            <a:r>
              <a:rPr lang="en-US" dirty="0" smtClean="0"/>
              <a:t> = 0</a:t>
            </a:r>
          </a:p>
          <a:p>
            <a:pPr lvl="1">
              <a:defRPr/>
            </a:pPr>
            <a:r>
              <a:rPr lang="en-US" dirty="0" smtClean="0"/>
              <a:t>Testing about sets of coefficients</a:t>
            </a:r>
          </a:p>
          <a:p>
            <a:pPr lvl="1">
              <a:defRPr/>
            </a:pPr>
            <a:r>
              <a:rPr lang="en-US" dirty="0" smtClean="0"/>
              <a:t>Testing whether two groups have the same model </a:t>
            </a:r>
          </a:p>
        </p:txBody>
      </p:sp>
    </p:spTree>
    <p:extLst>
      <p:ext uri="{BB962C8B-B14F-4D97-AF65-F5344CB8AC3E}">
        <p14:creationId xmlns:p14="http://schemas.microsoft.com/office/powerpoint/2010/main" val="3969446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Regression Analysis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676400"/>
            <a:ext cx="8153400" cy="4419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000" smtClean="0"/>
              <a:t>Investigate: Is the coefficient in a regression model really nonzero?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/>
              <a:t>Testing procedure: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Model: y = </a:t>
            </a:r>
            <a:r>
              <a:rPr lang="el-GR" sz="2000" smtClean="0">
                <a:cs typeface="Arial" charset="0"/>
              </a:rPr>
              <a:t>α</a:t>
            </a:r>
            <a:r>
              <a:rPr lang="en-US" sz="2000" smtClean="0">
                <a:cs typeface="Arial" charset="0"/>
              </a:rPr>
              <a:t> + </a:t>
            </a:r>
            <a:r>
              <a:rPr lang="el-GR" sz="2000" smtClean="0">
                <a:cs typeface="Arial" charset="0"/>
              </a:rPr>
              <a:t>β</a:t>
            </a:r>
            <a:r>
              <a:rPr lang="en-US" sz="2000" smtClean="0">
                <a:cs typeface="Arial" charset="0"/>
              </a:rPr>
              <a:t>x + </a:t>
            </a:r>
            <a:r>
              <a:rPr lang="el-GR" sz="2000" smtClean="0">
                <a:cs typeface="Arial" charset="0"/>
              </a:rPr>
              <a:t>ε</a:t>
            </a:r>
            <a:endParaRPr lang="en-US" sz="2000" smtClean="0">
              <a:cs typeface="Arial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cs typeface="Arial" charset="0"/>
              </a:rPr>
              <a:t>Hypothesis:  H</a:t>
            </a:r>
            <a:r>
              <a:rPr lang="en-US" sz="2000" baseline="-25000" smtClean="0">
                <a:cs typeface="Arial" charset="0"/>
              </a:rPr>
              <a:t>0</a:t>
            </a:r>
            <a:r>
              <a:rPr lang="en-US" sz="2000" smtClean="0">
                <a:cs typeface="Arial" charset="0"/>
              </a:rPr>
              <a:t>: </a:t>
            </a:r>
            <a:r>
              <a:rPr lang="el-GR" sz="2000" smtClean="0">
                <a:cs typeface="Arial" charset="0"/>
              </a:rPr>
              <a:t>β</a:t>
            </a:r>
            <a:r>
              <a:rPr lang="en-US" sz="2000" smtClean="0">
                <a:cs typeface="Arial" charset="0"/>
              </a:rPr>
              <a:t> = 0.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cs typeface="Arial" charset="0"/>
              </a:rPr>
              <a:t>Rejection region:  Least squares coefficient is far from zero.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>
                <a:cs typeface="Arial" charset="0"/>
              </a:rPr>
              <a:t>Test:</a:t>
            </a:r>
          </a:p>
          <a:p>
            <a:pPr lvl="1" eaLnBrk="1" hangingPunct="1">
              <a:lnSpc>
                <a:spcPct val="90000"/>
              </a:lnSpc>
            </a:pPr>
            <a:r>
              <a:rPr lang="el-GR" sz="2000" smtClean="0">
                <a:cs typeface="Arial" charset="0"/>
              </a:rPr>
              <a:t>α</a:t>
            </a:r>
            <a:r>
              <a:rPr lang="en-US" sz="2000" smtClean="0">
                <a:cs typeface="Arial" charset="0"/>
              </a:rPr>
              <a:t> level for the test = 0.05 as usual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cs typeface="Arial" charset="0"/>
              </a:rPr>
              <a:t>Compute t = b/StandardError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cs typeface="Arial" charset="0"/>
              </a:rPr>
              <a:t>Reject H</a:t>
            </a:r>
            <a:r>
              <a:rPr lang="en-US" sz="2000" baseline="-25000" smtClean="0">
                <a:cs typeface="Arial" charset="0"/>
              </a:rPr>
              <a:t>0</a:t>
            </a:r>
            <a:r>
              <a:rPr lang="en-US" sz="2000" smtClean="0">
                <a:cs typeface="Arial" charset="0"/>
              </a:rPr>
              <a:t> if t is above the critical value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smtClean="0">
                <a:cs typeface="Arial" charset="0"/>
              </a:rPr>
              <a:t>1.96 if large sample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smtClean="0">
                <a:cs typeface="Arial" charset="0"/>
              </a:rPr>
              <a:t>Value from t table if small sample.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cs typeface="Arial" charset="0"/>
              </a:rPr>
              <a:t>Reject H</a:t>
            </a:r>
            <a:r>
              <a:rPr lang="en-US" sz="2000" baseline="-25000" smtClean="0">
                <a:cs typeface="Arial" charset="0"/>
              </a:rPr>
              <a:t>0</a:t>
            </a:r>
            <a:r>
              <a:rPr lang="en-US" sz="2000" smtClean="0">
                <a:cs typeface="Arial" charset="0"/>
              </a:rPr>
              <a:t> if reported P value is less than </a:t>
            </a:r>
            <a:r>
              <a:rPr lang="el-GR" sz="2000" smtClean="0">
                <a:cs typeface="Arial" charset="0"/>
              </a:rPr>
              <a:t>α</a:t>
            </a:r>
            <a:r>
              <a:rPr lang="en-US" sz="2000" smtClean="0">
                <a:cs typeface="Arial" charset="0"/>
              </a:rPr>
              <a:t> level </a:t>
            </a:r>
            <a:endParaRPr lang="el-GR" sz="2000" smtClean="0">
              <a:cs typeface="Arial" charset="0"/>
            </a:endParaRPr>
          </a:p>
        </p:txBody>
      </p:sp>
      <p:sp>
        <p:nvSpPr>
          <p:cNvPr id="25605" name="Text Box 5"/>
          <p:cNvSpPr txBox="1">
            <a:spLocks noChangeArrowheads="1"/>
          </p:cNvSpPr>
          <p:nvPr/>
        </p:nvSpPr>
        <p:spPr bwMode="auto">
          <a:xfrm>
            <a:off x="6934200" y="3962400"/>
            <a:ext cx="1676400" cy="122872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rgbClr val="FF0000"/>
                </a:solidFill>
              </a:rPr>
              <a:t>Degrees of Freedom for the t statistic is N-2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Application: Monet Paintings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676400"/>
            <a:ext cx="3581400" cy="3810000"/>
          </a:xfrm>
        </p:spPr>
        <p:txBody>
          <a:bodyPr/>
          <a:lstStyle/>
          <a:p>
            <a:pPr eaLnBrk="1" hangingPunct="1"/>
            <a:r>
              <a:rPr lang="en-US" sz="2000" b="1" smtClean="0">
                <a:solidFill>
                  <a:srgbClr val="FF0000"/>
                </a:solidFill>
              </a:rPr>
              <a:t>Does the size of the painting really explain the sale prices of Monet’s paintings?</a:t>
            </a:r>
          </a:p>
          <a:p>
            <a:pPr eaLnBrk="1" hangingPunct="1"/>
            <a:r>
              <a:rPr lang="en-US" sz="2000" smtClean="0"/>
              <a:t>Investigate: Compute the regression</a:t>
            </a:r>
          </a:p>
          <a:p>
            <a:pPr eaLnBrk="1" hangingPunct="1"/>
            <a:r>
              <a:rPr lang="en-US" sz="2000" smtClean="0"/>
              <a:t>Hypothesis:  The slope is actually zero.</a:t>
            </a:r>
          </a:p>
          <a:p>
            <a:pPr eaLnBrk="1" hangingPunct="1"/>
            <a:r>
              <a:rPr lang="en-US" sz="2000" smtClean="0"/>
              <a:t>Rejection region:  Slope estimates that are very far from zero.</a:t>
            </a:r>
          </a:p>
        </p:txBody>
      </p:sp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0" y="1712913"/>
            <a:ext cx="5029200" cy="3697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1" name="Picture 5" descr="Mone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62800" y="2438400"/>
            <a:ext cx="16002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2" name="Rectangle 6"/>
          <p:cNvSpPr>
            <a:spLocks noChangeArrowheads="1"/>
          </p:cNvSpPr>
          <p:nvPr/>
        </p:nvSpPr>
        <p:spPr bwMode="auto">
          <a:xfrm>
            <a:off x="7162800" y="2438400"/>
            <a:ext cx="1600200" cy="1219200"/>
          </a:xfrm>
          <a:prstGeom prst="rect">
            <a:avLst/>
          </a:prstGeom>
          <a:noFill/>
          <a:ln w="76200" cmpd="tri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3" name="Rectangle 8"/>
          <p:cNvSpPr>
            <a:spLocks noChangeArrowheads="1"/>
          </p:cNvSpPr>
          <p:nvPr/>
        </p:nvSpPr>
        <p:spPr bwMode="auto">
          <a:xfrm>
            <a:off x="6172200" y="3200400"/>
            <a:ext cx="381000" cy="152400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4" name="Line 9"/>
          <p:cNvSpPr>
            <a:spLocks noChangeShapeType="1"/>
          </p:cNvSpPr>
          <p:nvPr/>
        </p:nvSpPr>
        <p:spPr bwMode="auto">
          <a:xfrm flipV="1">
            <a:off x="4953000" y="3352800"/>
            <a:ext cx="304800" cy="1524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4585" name="Text Box 10"/>
          <p:cNvSpPr txBox="1">
            <a:spLocks noChangeArrowheads="1"/>
          </p:cNvSpPr>
          <p:nvPr/>
        </p:nvSpPr>
        <p:spPr bwMode="auto">
          <a:xfrm>
            <a:off x="4191000" y="5638800"/>
            <a:ext cx="3962400" cy="395288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The hypothesis that </a:t>
            </a:r>
            <a:r>
              <a:rPr lang="el-GR">
                <a:cs typeface="Arial" charset="0"/>
              </a:rPr>
              <a:t>β</a:t>
            </a:r>
            <a:r>
              <a:rPr lang="en-US">
                <a:cs typeface="Arial" charset="0"/>
              </a:rPr>
              <a:t> = 0 is rejected</a:t>
            </a:r>
            <a:endParaRPr lang="el-GR"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An Equivalent Test</a:t>
            </a:r>
          </a:p>
        </p:txBody>
      </p:sp>
      <p:sp>
        <p:nvSpPr>
          <p:cNvPr id="2052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676400"/>
            <a:ext cx="3581400" cy="3810000"/>
          </a:xfrm>
        </p:spPr>
        <p:txBody>
          <a:bodyPr/>
          <a:lstStyle/>
          <a:p>
            <a:pPr eaLnBrk="1" hangingPunct="1"/>
            <a:r>
              <a:rPr lang="en-US" sz="2400" smtClean="0"/>
              <a:t>Is there a relationship?</a:t>
            </a:r>
          </a:p>
          <a:p>
            <a:pPr eaLnBrk="1" hangingPunct="1"/>
            <a:r>
              <a:rPr lang="en-US" sz="2400" smtClean="0"/>
              <a:t>H</a:t>
            </a:r>
            <a:r>
              <a:rPr lang="en-US" sz="2400" baseline="-25000" smtClean="0"/>
              <a:t>0</a:t>
            </a:r>
            <a:r>
              <a:rPr lang="en-US" sz="2400" smtClean="0"/>
              <a:t>: No correlation</a:t>
            </a:r>
          </a:p>
          <a:p>
            <a:pPr eaLnBrk="1" hangingPunct="1"/>
            <a:r>
              <a:rPr lang="en-US" sz="2400" smtClean="0"/>
              <a:t>Rejection region: Large R</a:t>
            </a:r>
            <a:r>
              <a:rPr lang="en-US" sz="2400" baseline="30000" smtClean="0"/>
              <a:t>2</a:t>
            </a:r>
            <a:r>
              <a:rPr lang="en-US" sz="2400" smtClean="0"/>
              <a:t>.</a:t>
            </a:r>
          </a:p>
          <a:p>
            <a:pPr eaLnBrk="1" hangingPunct="1"/>
            <a:r>
              <a:rPr lang="en-US" sz="2400" smtClean="0"/>
              <a:t>Test: F=</a:t>
            </a:r>
          </a:p>
          <a:p>
            <a:pPr eaLnBrk="1" hangingPunct="1"/>
            <a:r>
              <a:rPr lang="en-US" sz="2400" smtClean="0"/>
              <a:t>Reject H</a:t>
            </a:r>
            <a:r>
              <a:rPr lang="en-US" sz="2400" baseline="-25000" smtClean="0"/>
              <a:t>0</a:t>
            </a:r>
            <a:r>
              <a:rPr lang="en-US" sz="2400" smtClean="0"/>
              <a:t> if F &gt; 4</a:t>
            </a:r>
          </a:p>
          <a:p>
            <a:pPr eaLnBrk="1" hangingPunct="1"/>
            <a:r>
              <a:rPr lang="en-US" sz="2400" smtClean="0"/>
              <a:t>Math result: F = t</a:t>
            </a:r>
            <a:r>
              <a:rPr lang="en-US" sz="2400" baseline="30000" smtClean="0"/>
              <a:t>2</a:t>
            </a:r>
            <a:r>
              <a:rPr lang="en-US" sz="2400" smtClean="0"/>
              <a:t>.</a:t>
            </a:r>
          </a:p>
        </p:txBody>
      </p:sp>
      <p:pic>
        <p:nvPicPr>
          <p:cNvPr id="2053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0" y="1712913"/>
            <a:ext cx="5029200" cy="3697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5" descr="Monet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62800" y="2438400"/>
            <a:ext cx="16002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5" name="Rectangle 6"/>
          <p:cNvSpPr>
            <a:spLocks noChangeArrowheads="1"/>
          </p:cNvSpPr>
          <p:nvPr/>
        </p:nvSpPr>
        <p:spPr bwMode="auto">
          <a:xfrm>
            <a:off x="7162800" y="2438400"/>
            <a:ext cx="1600200" cy="1219200"/>
          </a:xfrm>
          <a:prstGeom prst="rect">
            <a:avLst/>
          </a:prstGeom>
          <a:noFill/>
          <a:ln w="76200" cmpd="tri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6" name="Rectangle 8"/>
          <p:cNvSpPr>
            <a:spLocks noChangeArrowheads="1"/>
          </p:cNvSpPr>
          <p:nvPr/>
        </p:nvSpPr>
        <p:spPr bwMode="auto">
          <a:xfrm>
            <a:off x="6372225" y="4467225"/>
            <a:ext cx="381000" cy="152400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7" name="Line 9"/>
          <p:cNvSpPr>
            <a:spLocks noChangeShapeType="1"/>
          </p:cNvSpPr>
          <p:nvPr/>
        </p:nvSpPr>
        <p:spPr bwMode="auto">
          <a:xfrm flipV="1">
            <a:off x="5105400" y="3781425"/>
            <a:ext cx="304800" cy="1524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2050" name="Object 10"/>
          <p:cNvGraphicFramePr>
            <a:graphicFrameLocks noChangeAspect="1"/>
          </p:cNvGraphicFramePr>
          <p:nvPr/>
        </p:nvGraphicFramePr>
        <p:xfrm>
          <a:off x="1905000" y="3486150"/>
          <a:ext cx="1066800" cy="747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03" name="Equation" r:id="rId6" imgW="507780" imgH="355446" progId="Equation.DSMT4">
                  <p:embed/>
                </p:oleObj>
              </mc:Choice>
              <mc:Fallback>
                <p:oleObj name="Equation" r:id="rId6" imgW="507780" imgH="355446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3486150"/>
                        <a:ext cx="1066800" cy="7477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8" name="Line 11"/>
          <p:cNvSpPr>
            <a:spLocks noChangeShapeType="1"/>
          </p:cNvSpPr>
          <p:nvPr/>
        </p:nvSpPr>
        <p:spPr bwMode="auto">
          <a:xfrm>
            <a:off x="6429375" y="3381375"/>
            <a:ext cx="0" cy="9906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059" name="Line 12"/>
          <p:cNvSpPr>
            <a:spLocks noChangeShapeType="1"/>
          </p:cNvSpPr>
          <p:nvPr/>
        </p:nvSpPr>
        <p:spPr bwMode="auto">
          <a:xfrm flipV="1">
            <a:off x="7010400" y="4648200"/>
            <a:ext cx="0" cy="1524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060" name="Line 13"/>
          <p:cNvSpPr>
            <a:spLocks noChangeShapeType="1"/>
          </p:cNvSpPr>
          <p:nvPr/>
        </p:nvSpPr>
        <p:spPr bwMode="auto">
          <a:xfrm flipV="1">
            <a:off x="6781800" y="3352800"/>
            <a:ext cx="0" cy="1524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062" name="Text Box 16"/>
          <p:cNvSpPr txBox="1">
            <a:spLocks noChangeArrowheads="1"/>
          </p:cNvSpPr>
          <p:nvPr/>
        </p:nvSpPr>
        <p:spPr bwMode="auto">
          <a:xfrm>
            <a:off x="4572000" y="5029200"/>
            <a:ext cx="2819400" cy="55562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>
                <a:solidFill>
                  <a:srgbClr val="FF0000"/>
                </a:solidFill>
              </a:rPr>
              <a:t>Degrees of Freedom for the F statistic are 1 and N-2</a:t>
            </a:r>
          </a:p>
        </p:txBody>
      </p:sp>
      <p:sp>
        <p:nvSpPr>
          <p:cNvPr id="2063" name="Line 17"/>
          <p:cNvSpPr>
            <a:spLocks noChangeShapeType="1"/>
          </p:cNvSpPr>
          <p:nvPr/>
        </p:nvSpPr>
        <p:spPr bwMode="auto">
          <a:xfrm flipV="1">
            <a:off x="4648200" y="4724400"/>
            <a:ext cx="304800" cy="3048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Partial Effects in a Multiple Regression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990600" y="1981200"/>
            <a:ext cx="7010400" cy="17526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1800" smtClean="0"/>
              <a:t>Hypothesis: If we include the signature effect, size does not explain the sale prices of Monet paintings.</a:t>
            </a:r>
          </a:p>
          <a:p>
            <a:pPr eaLnBrk="1" hangingPunct="1">
              <a:lnSpc>
                <a:spcPct val="80000"/>
              </a:lnSpc>
            </a:pPr>
            <a:r>
              <a:rPr lang="en-US" sz="1800" smtClean="0"/>
              <a:t>Test: Compute the multiple regression; then H</a:t>
            </a:r>
            <a:r>
              <a:rPr lang="en-US" sz="1800" baseline="-25000" smtClean="0"/>
              <a:t>0</a:t>
            </a:r>
            <a:r>
              <a:rPr lang="en-US" sz="1800" smtClean="0"/>
              <a:t>: </a:t>
            </a:r>
            <a:r>
              <a:rPr lang="el-GR" sz="1800" smtClean="0">
                <a:cs typeface="Arial" charset="0"/>
              </a:rPr>
              <a:t>β</a:t>
            </a:r>
            <a:r>
              <a:rPr lang="en-US" sz="1800" baseline="-25000" smtClean="0">
                <a:cs typeface="Arial" charset="0"/>
              </a:rPr>
              <a:t>1</a:t>
            </a:r>
            <a:r>
              <a:rPr lang="en-US" sz="1800" smtClean="0">
                <a:cs typeface="Arial" charset="0"/>
              </a:rPr>
              <a:t> = 0.</a:t>
            </a:r>
          </a:p>
          <a:p>
            <a:pPr eaLnBrk="1" hangingPunct="1">
              <a:lnSpc>
                <a:spcPct val="80000"/>
              </a:lnSpc>
            </a:pPr>
            <a:r>
              <a:rPr lang="el-GR" sz="1900" smtClean="0">
                <a:cs typeface="Arial" charset="0"/>
              </a:rPr>
              <a:t>α</a:t>
            </a:r>
            <a:r>
              <a:rPr lang="en-US" sz="1900" smtClean="0">
                <a:cs typeface="Arial" charset="0"/>
              </a:rPr>
              <a:t> level for the test = 0.05 as usual</a:t>
            </a:r>
            <a:endParaRPr lang="el-GR" sz="1800" smtClean="0">
              <a:cs typeface="Arial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1800" smtClean="0"/>
              <a:t>Rejection Region:  Large value of b</a:t>
            </a:r>
            <a:r>
              <a:rPr lang="en-US" sz="1800" baseline="-25000" smtClean="0"/>
              <a:t>1</a:t>
            </a:r>
            <a:r>
              <a:rPr lang="en-US" sz="1800" smtClean="0"/>
              <a:t> (coefficient)</a:t>
            </a:r>
          </a:p>
          <a:p>
            <a:pPr eaLnBrk="1" hangingPunct="1">
              <a:lnSpc>
                <a:spcPct val="80000"/>
              </a:lnSpc>
            </a:pPr>
            <a:r>
              <a:rPr lang="en-US" sz="1800" smtClean="0"/>
              <a:t>Test based on t = b</a:t>
            </a:r>
            <a:r>
              <a:rPr lang="en-US" sz="1800" baseline="-25000" smtClean="0"/>
              <a:t>1</a:t>
            </a:r>
            <a:r>
              <a:rPr lang="en-US" sz="1800" smtClean="0"/>
              <a:t>/StandardError</a:t>
            </a:r>
          </a:p>
        </p:txBody>
      </p:sp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685800" y="3886200"/>
            <a:ext cx="8229600" cy="204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b="1">
                <a:latin typeface="Courier New" pitchFamily="49" charset="0"/>
              </a:rPr>
              <a:t>Regression Analysis: ln (US$) versus ln (SurfaceArea), Signed </a:t>
            </a:r>
          </a:p>
          <a:p>
            <a:r>
              <a:rPr lang="en-US" sz="1600" b="1">
                <a:latin typeface="Courier New" pitchFamily="49" charset="0"/>
              </a:rPr>
              <a:t>The regression equation is</a:t>
            </a:r>
          </a:p>
          <a:p>
            <a:r>
              <a:rPr lang="en-US" sz="1600" b="1">
                <a:latin typeface="Courier New" pitchFamily="49" charset="0"/>
              </a:rPr>
              <a:t>ln (US$) = 4.12 + 1.35 ln (SurfaceArea) + 1.26 Signed</a:t>
            </a:r>
          </a:p>
          <a:p>
            <a:r>
              <a:rPr lang="en-US" sz="1600" b="1">
                <a:latin typeface="Courier New" pitchFamily="49" charset="0"/>
              </a:rPr>
              <a:t>Predictor            Coef   SE Coef      T      P</a:t>
            </a:r>
          </a:p>
          <a:p>
            <a:r>
              <a:rPr lang="en-US" sz="1600" b="1">
                <a:latin typeface="Courier New" pitchFamily="49" charset="0"/>
              </a:rPr>
              <a:t>Constant           4.1222   0.5585    7.38  0.000</a:t>
            </a:r>
          </a:p>
          <a:p>
            <a:r>
              <a:rPr lang="en-US" sz="1600" b="1">
                <a:latin typeface="Courier New" pitchFamily="49" charset="0"/>
              </a:rPr>
              <a:t>ln (SurfaceArea)   1.3458   0.08151  16.51  0.000</a:t>
            </a:r>
          </a:p>
          <a:p>
            <a:r>
              <a:rPr lang="en-US" sz="1600" b="1">
                <a:latin typeface="Courier New" pitchFamily="49" charset="0"/>
              </a:rPr>
              <a:t>Signed             1.2618   0.1249   10.11  0.000</a:t>
            </a:r>
          </a:p>
          <a:p>
            <a:r>
              <a:rPr lang="en-US" sz="1600" b="1">
                <a:latin typeface="Courier New" pitchFamily="49" charset="0"/>
              </a:rPr>
              <a:t>S = 0.992509   R-Sq = 46.2%   R-Sq(adj) = 46.0%</a:t>
            </a:r>
          </a:p>
        </p:txBody>
      </p:sp>
      <p:sp>
        <p:nvSpPr>
          <p:cNvPr id="26629" name="Rectangle 5"/>
          <p:cNvSpPr>
            <a:spLocks noChangeArrowheads="1"/>
          </p:cNvSpPr>
          <p:nvPr/>
        </p:nvSpPr>
        <p:spPr bwMode="auto">
          <a:xfrm>
            <a:off x="733425" y="5133975"/>
            <a:ext cx="6096000" cy="304800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30" name="Line 7"/>
          <p:cNvSpPr>
            <a:spLocks noChangeShapeType="1"/>
          </p:cNvSpPr>
          <p:nvPr/>
        </p:nvSpPr>
        <p:spPr bwMode="auto">
          <a:xfrm>
            <a:off x="5105400" y="4343400"/>
            <a:ext cx="228600" cy="8382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631" name="Line 8"/>
          <p:cNvSpPr>
            <a:spLocks noChangeShapeType="1"/>
          </p:cNvSpPr>
          <p:nvPr/>
        </p:nvSpPr>
        <p:spPr bwMode="auto">
          <a:xfrm flipH="1">
            <a:off x="3886200" y="4343400"/>
            <a:ext cx="1219200" cy="9144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632" name="Text Box 9"/>
          <p:cNvSpPr txBox="1">
            <a:spLocks noChangeArrowheads="1"/>
          </p:cNvSpPr>
          <p:nvPr/>
        </p:nvSpPr>
        <p:spPr bwMode="auto">
          <a:xfrm>
            <a:off x="7239000" y="5100637"/>
            <a:ext cx="1600200" cy="385763"/>
          </a:xfrm>
          <a:prstGeom prst="rect">
            <a:avLst/>
          </a:prstGeom>
          <a:noFill/>
          <a:ln w="19050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0000FF"/>
                </a:solidFill>
              </a:rPr>
              <a:t>Reject H</a:t>
            </a:r>
            <a:r>
              <a:rPr lang="en-US" b="1" baseline="-25000">
                <a:solidFill>
                  <a:srgbClr val="0000FF"/>
                </a:solidFill>
              </a:rPr>
              <a:t>0</a:t>
            </a:r>
            <a:r>
              <a:rPr lang="en-US" b="1">
                <a:solidFill>
                  <a:srgbClr val="0000FF"/>
                </a:solidFill>
              </a:rPr>
              <a:t>.</a:t>
            </a:r>
          </a:p>
        </p:txBody>
      </p:sp>
      <p:sp>
        <p:nvSpPr>
          <p:cNvPr id="26633" name="Rectangle 10"/>
          <p:cNvSpPr>
            <a:spLocks noChangeArrowheads="1"/>
          </p:cNvSpPr>
          <p:nvPr/>
        </p:nvSpPr>
        <p:spPr bwMode="auto">
          <a:xfrm>
            <a:off x="5867400" y="2438400"/>
            <a:ext cx="1143000" cy="381000"/>
          </a:xfrm>
          <a:prstGeom prst="rect">
            <a:avLst/>
          </a:prstGeom>
          <a:noFill/>
          <a:ln w="19050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35" name="Text Box 13"/>
          <p:cNvSpPr txBox="1">
            <a:spLocks noChangeArrowheads="1"/>
          </p:cNvSpPr>
          <p:nvPr/>
        </p:nvSpPr>
        <p:spPr bwMode="auto">
          <a:xfrm>
            <a:off x="7136450" y="2362200"/>
            <a:ext cx="1676400" cy="135255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>
                <a:solidFill>
                  <a:srgbClr val="FF0000"/>
                </a:solidFill>
              </a:rPr>
              <a:t>Degrees of Freedom for the t statistic is N-3 = N-number </a:t>
            </a:r>
            <a:r>
              <a:rPr lang="en-US" sz="1600" smtClean="0">
                <a:solidFill>
                  <a:srgbClr val="FF0000"/>
                </a:solidFill>
              </a:rPr>
              <a:t>of</a:t>
            </a:r>
            <a:br>
              <a:rPr lang="en-US" sz="1600" smtClean="0">
                <a:solidFill>
                  <a:srgbClr val="FF0000"/>
                </a:solidFill>
              </a:rPr>
            </a:br>
            <a:r>
              <a:rPr lang="en-US" sz="1600" smtClean="0">
                <a:solidFill>
                  <a:srgbClr val="FF0000"/>
                </a:solidFill>
              </a:rPr>
              <a:t>   predictors </a:t>
            </a:r>
            <a:r>
              <a:rPr lang="en-US" sz="1600">
                <a:solidFill>
                  <a:srgbClr val="FF0000"/>
                </a:solidFill>
              </a:rPr>
              <a:t>– 1.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Text Box 4"/>
          <p:cNvSpPr txBox="1">
            <a:spLocks noChangeArrowheads="1"/>
          </p:cNvSpPr>
          <p:nvPr/>
        </p:nvSpPr>
        <p:spPr bwMode="auto">
          <a:xfrm>
            <a:off x="369606" y="2438400"/>
            <a:ext cx="2362200" cy="27238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Use individual </a:t>
            </a:r>
            <a:r>
              <a:rPr lang="en-US" smtClean="0"/>
              <a:t>“T” </a:t>
            </a:r>
            <a:r>
              <a:rPr lang="en-US"/>
              <a:t>statistics.</a:t>
            </a:r>
          </a:p>
          <a:p>
            <a:pPr>
              <a:spcBef>
                <a:spcPct val="50000"/>
              </a:spcBef>
            </a:pPr>
            <a:r>
              <a:rPr lang="en-US"/>
              <a:t>T &gt; +2 or T &lt; -2 suggests the variable is “significant.”</a:t>
            </a:r>
          </a:p>
          <a:p>
            <a:pPr>
              <a:spcBef>
                <a:spcPct val="50000"/>
              </a:spcBef>
            </a:pPr>
            <a:r>
              <a:rPr lang="en-US"/>
              <a:t>T for LogPCMacs </a:t>
            </a: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= </a:t>
            </a:r>
            <a:r>
              <a:rPr lang="en-US"/>
              <a:t>+9.66.</a:t>
            </a:r>
          </a:p>
          <a:p>
            <a:pPr>
              <a:spcBef>
                <a:spcPct val="50000"/>
              </a:spcBef>
            </a:pPr>
            <a:r>
              <a:rPr lang="en-US"/>
              <a:t>This is large. </a:t>
            </a:r>
          </a:p>
        </p:txBody>
      </p:sp>
      <p:pic>
        <p:nvPicPr>
          <p:cNvPr id="9229" name="Picture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1038061"/>
            <a:ext cx="5334000" cy="51189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5191125" y="2781300"/>
            <a:ext cx="533400" cy="3276600"/>
          </a:xfrm>
          <a:prstGeom prst="rect">
            <a:avLst/>
          </a:prstGeom>
          <a:solidFill>
            <a:srgbClr val="FFC000">
              <a:alpha val="18039"/>
            </a:srgbClr>
          </a:solidFill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6529308"/>
              </p:ext>
            </p:extLst>
          </p:nvPr>
        </p:nvGraphicFramePr>
        <p:xfrm>
          <a:off x="6400800" y="3800475"/>
          <a:ext cx="1698625" cy="792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733" name="Equation" r:id="rId5" imgW="927100" imgH="431800" progId="Equation.DSMT4">
                  <p:embed/>
                </p:oleObj>
              </mc:Choice>
              <mc:Fallback>
                <p:oleObj name="Equation" r:id="rId5" imgW="927100" imgH="431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00800" y="3800475"/>
                        <a:ext cx="1698625" cy="7921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46540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371600"/>
            <a:ext cx="8445944" cy="1905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3200400"/>
            <a:ext cx="8570239" cy="327372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14400" y="914400"/>
            <a:ext cx="777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Women appear to assess health satisfaction differently from men.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457200" y="5943600"/>
            <a:ext cx="8229600" cy="228600"/>
          </a:xfrm>
          <a:prstGeom prst="rect">
            <a:avLst/>
          </a:prstGeom>
          <a:solidFill>
            <a:srgbClr val="FF0000">
              <a:alpha val="21176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29743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676400"/>
            <a:ext cx="8507730" cy="42672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 bwMode="auto">
          <a:xfrm>
            <a:off x="515256" y="4376058"/>
            <a:ext cx="8229600" cy="228600"/>
          </a:xfrm>
          <a:prstGeom prst="rect">
            <a:avLst/>
          </a:prstGeom>
          <a:solidFill>
            <a:srgbClr val="FF0000">
              <a:alpha val="21176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20156" y="1099066"/>
            <a:ext cx="601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Or do they?  Not when other things are held constant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757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7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990600"/>
            <a:ext cx="8211213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5061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533400"/>
            <a:ext cx="7010400" cy="1527175"/>
          </a:xfrm>
        </p:spPr>
        <p:txBody>
          <a:bodyPr/>
          <a:lstStyle/>
          <a:p>
            <a:r>
              <a:rPr lang="en-US"/>
              <a:t>Confidence Interval for </a:t>
            </a: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Regression </a:t>
            </a:r>
            <a:r>
              <a:rPr lang="en-US"/>
              <a:t>Coefficient</a:t>
            </a:r>
          </a:p>
        </p:txBody>
      </p:sp>
      <p:sp>
        <p:nvSpPr>
          <p:cNvPr id="270339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2098675"/>
            <a:ext cx="8229600" cy="3997325"/>
          </a:xfrm>
        </p:spPr>
        <p:txBody>
          <a:bodyPr/>
          <a:lstStyle/>
          <a:p>
            <a:r>
              <a:rPr lang="en-US" sz="2600"/>
              <a:t>Coefficient on OwnRent </a:t>
            </a:r>
          </a:p>
          <a:p>
            <a:pPr lvl="1"/>
            <a:r>
              <a:rPr lang="en-US" sz="2400"/>
              <a:t>Estimate </a:t>
            </a:r>
            <a:r>
              <a:rPr lang="en-US" sz="2400" smtClean="0"/>
              <a:t>         = </a:t>
            </a:r>
            <a:r>
              <a:rPr lang="en-US" sz="2400"/>
              <a:t>+0.040923</a:t>
            </a:r>
          </a:p>
          <a:p>
            <a:pPr lvl="1"/>
            <a:r>
              <a:rPr lang="en-US" sz="2400"/>
              <a:t>Standard error = </a:t>
            </a:r>
            <a:r>
              <a:rPr lang="en-US" sz="2400" smtClean="0"/>
              <a:t>  0.007141</a:t>
            </a:r>
            <a:endParaRPr lang="en-US" sz="2400"/>
          </a:p>
          <a:p>
            <a:pPr lvl="1"/>
            <a:r>
              <a:rPr lang="en-US" sz="2400"/>
              <a:t>Confidence interval</a:t>
            </a:r>
            <a:br>
              <a:rPr lang="en-US" sz="2400"/>
            </a:br>
            <a:r>
              <a:rPr lang="en-US" sz="2400"/>
              <a:t>   0.040923 </a:t>
            </a:r>
            <a:r>
              <a:rPr lang="en-US" sz="2400">
                <a:cs typeface="Arial" charset="0"/>
              </a:rPr>
              <a:t>± 1.96 X </a:t>
            </a:r>
            <a:r>
              <a:rPr lang="en-US" sz="2400" smtClean="0">
                <a:cs typeface="Arial" charset="0"/>
              </a:rPr>
              <a:t>0.007141 (large sample)</a:t>
            </a:r>
            <a:r>
              <a:rPr lang="en-US" sz="2400">
                <a:cs typeface="Arial" charset="0"/>
              </a:rPr>
              <a:t/>
            </a:r>
            <a:br>
              <a:rPr lang="en-US" sz="2400">
                <a:cs typeface="Arial" charset="0"/>
              </a:rPr>
            </a:br>
            <a:r>
              <a:rPr lang="en-US" sz="2400">
                <a:cs typeface="Arial" charset="0"/>
              </a:rPr>
              <a:t>= 0.0</a:t>
            </a:r>
            <a:r>
              <a:rPr lang="en-US" sz="2400"/>
              <a:t>40923 </a:t>
            </a:r>
            <a:r>
              <a:rPr lang="en-US" sz="2400">
                <a:cs typeface="Arial" charset="0"/>
              </a:rPr>
              <a:t>± 0.013996</a:t>
            </a:r>
            <a:br>
              <a:rPr lang="en-US" sz="2400">
                <a:cs typeface="Arial" charset="0"/>
              </a:rPr>
            </a:br>
            <a:r>
              <a:rPr lang="en-US" sz="2400">
                <a:cs typeface="Arial" charset="0"/>
              </a:rPr>
              <a:t>= 0.02693  to  0.05492</a:t>
            </a:r>
          </a:p>
          <a:p>
            <a:r>
              <a:rPr lang="en-US" sz="2600">
                <a:cs typeface="Arial" charset="0"/>
              </a:rPr>
              <a:t>Form a confidence interval for the coefficient on SelfEmpl. (Left for the reader)</a:t>
            </a:r>
          </a:p>
        </p:txBody>
      </p:sp>
    </p:spTree>
    <p:extLst>
      <p:ext uri="{BB962C8B-B14F-4D97-AF65-F5344CB8AC3E}">
        <p14:creationId xmlns:p14="http://schemas.microsoft.com/office/powerpoint/2010/main" val="21537819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600200"/>
            <a:ext cx="8229600" cy="530225"/>
          </a:xfrm>
        </p:spPr>
        <p:txBody>
          <a:bodyPr/>
          <a:lstStyle/>
          <a:p>
            <a:pPr eaLnBrk="1" hangingPunct="1"/>
            <a:r>
              <a:rPr lang="en-US" dirty="0" smtClean="0"/>
              <a:t>Model Fit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>
          <a:xfrm>
            <a:off x="1447800" y="2286000"/>
            <a:ext cx="6781800" cy="2854325"/>
          </a:xfrm>
        </p:spPr>
        <p:txBody>
          <a:bodyPr/>
          <a:lstStyle/>
          <a:p>
            <a:pPr eaLnBrk="1" hangingPunct="1"/>
            <a:r>
              <a:rPr lang="en-US" dirty="0" smtClean="0"/>
              <a:t>How well does the model fit the data?</a:t>
            </a:r>
          </a:p>
          <a:p>
            <a:pPr eaLnBrk="1" hangingPunct="1"/>
            <a:r>
              <a:rPr lang="en-US" dirty="0" smtClean="0"/>
              <a:t>R</a:t>
            </a:r>
            <a:r>
              <a:rPr lang="en-US" baseline="30000" dirty="0" smtClean="0"/>
              <a:t>2</a:t>
            </a:r>
            <a:r>
              <a:rPr lang="en-US" dirty="0" smtClean="0"/>
              <a:t> measures fit – the larger the better</a:t>
            </a:r>
          </a:p>
          <a:p>
            <a:pPr lvl="1" eaLnBrk="1" hangingPunct="1"/>
            <a:r>
              <a:rPr lang="en-US" dirty="0" smtClean="0"/>
              <a:t>Time series: expect .9 or better</a:t>
            </a:r>
          </a:p>
          <a:p>
            <a:pPr lvl="1" eaLnBrk="1" hangingPunct="1"/>
            <a:r>
              <a:rPr lang="en-US" dirty="0" smtClean="0"/>
              <a:t>Cross sections: it depends</a:t>
            </a:r>
          </a:p>
          <a:p>
            <a:pPr lvl="2" eaLnBrk="1" hangingPunct="1"/>
            <a:r>
              <a:rPr lang="en-US" dirty="0" smtClean="0"/>
              <a:t>Social science data: .1 is good</a:t>
            </a:r>
          </a:p>
          <a:p>
            <a:pPr lvl="2" eaLnBrk="1" hangingPunct="1"/>
            <a:r>
              <a:rPr lang="en-US" dirty="0" smtClean="0"/>
              <a:t>Industry or market data: .5 is routine</a:t>
            </a:r>
          </a:p>
          <a:p>
            <a:r>
              <a:rPr lang="en-US" dirty="0" smtClean="0"/>
              <a:t>Use R</a:t>
            </a:r>
            <a:r>
              <a:rPr lang="en-US" baseline="30000" dirty="0" smtClean="0"/>
              <a:t>2</a:t>
            </a:r>
            <a:r>
              <a:rPr lang="en-US" dirty="0" smtClean="0"/>
              <a:t> to compare models and find the right model</a:t>
            </a:r>
          </a:p>
        </p:txBody>
      </p:sp>
    </p:spTree>
    <p:extLst>
      <p:ext uri="{BB962C8B-B14F-4D97-AF65-F5344CB8AC3E}">
        <p14:creationId xmlns:p14="http://schemas.microsoft.com/office/powerpoint/2010/main" val="3541802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1000" y="990600"/>
            <a:ext cx="63246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smtClean="0"/>
              <a:t>Dear Prof </a:t>
            </a:r>
            <a:r>
              <a:rPr lang="en-US" sz="1600" b="1" smtClean="0"/>
              <a:t>William </a:t>
            </a:r>
            <a:endParaRPr lang="en-US" sz="1600" smtClean="0"/>
          </a:p>
          <a:p>
            <a:r>
              <a:rPr lang="en-US" sz="1600" smtClean="0"/>
              <a:t>I hope you are doing great.</a:t>
            </a:r>
          </a:p>
          <a:p>
            <a:r>
              <a:rPr lang="en-US" sz="1600" smtClean="0"/>
              <a:t>I have got one of your  presentations on </a:t>
            </a:r>
            <a:r>
              <a:rPr lang="en-US" sz="1600" b="1" smtClean="0"/>
              <a:t>Statistics and Data Analysis</a:t>
            </a:r>
            <a:r>
              <a:rPr lang="en-US" sz="1600" smtClean="0"/>
              <a:t>, particularly on regression modeling. There you said that R squared value could come around .2 and not bad for large scale survey data. Currently, I am working on a large scale survey data set data (1975 samples)  and r squared value came as .30 which is low. So, I need to justify this. I thought to consider your presentation in this case.  However, do you have any reference book which I can refer while  justifying low r squared value of my findings? The purpose is scientific article.</a:t>
            </a:r>
          </a:p>
        </p:txBody>
      </p:sp>
      <p:pic>
        <p:nvPicPr>
          <p:cNvPr id="829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3733800"/>
            <a:ext cx="3109913" cy="2751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3255219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4"/>
          <p:cNvSpPr>
            <a:spLocks noGrp="1" noChangeArrowheads="1"/>
          </p:cNvSpPr>
          <p:nvPr>
            <p:ph type="title"/>
          </p:nvPr>
        </p:nvSpPr>
        <p:spPr>
          <a:xfrm>
            <a:off x="508119" y="1219200"/>
            <a:ext cx="5791200" cy="609600"/>
          </a:xfrm>
        </p:spPr>
        <p:txBody>
          <a:bodyPr/>
          <a:lstStyle/>
          <a:p>
            <a:pPr eaLnBrk="1" hangingPunct="1"/>
            <a:r>
              <a:rPr lang="en-US" smtClean="0"/>
              <a:t>Pretty Good Fit: R</a:t>
            </a:r>
            <a:r>
              <a:rPr lang="en-US" baseline="30000" smtClean="0"/>
              <a:t>2</a:t>
            </a:r>
            <a:r>
              <a:rPr lang="en-US" smtClean="0"/>
              <a:t> = .722</a:t>
            </a: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020745"/>
            <a:ext cx="5829300" cy="32832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1066800"/>
            <a:ext cx="2352675" cy="5191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90600" y="5486400"/>
            <a:ext cx="510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Regression of Fuel Bill on Number of Rooms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879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371600"/>
            <a:ext cx="8229600" cy="530225"/>
          </a:xfrm>
        </p:spPr>
        <p:txBody>
          <a:bodyPr/>
          <a:lstStyle/>
          <a:p>
            <a:pPr eaLnBrk="1" hangingPunct="1"/>
            <a:r>
              <a:rPr lang="en-US" smtClean="0"/>
              <a:t>A Huge Theorem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idx="1"/>
          </p:nvPr>
        </p:nvSpPr>
        <p:spPr>
          <a:xfrm>
            <a:off x="2286000" y="2590800"/>
            <a:ext cx="5562600" cy="1676400"/>
          </a:xfrm>
        </p:spPr>
        <p:txBody>
          <a:bodyPr/>
          <a:lstStyle/>
          <a:p>
            <a:pPr eaLnBrk="1" hangingPunct="1"/>
            <a:r>
              <a:rPr lang="en-US" smtClean="0"/>
              <a:t>R</a:t>
            </a:r>
            <a:r>
              <a:rPr lang="en-US" baseline="30000" smtClean="0"/>
              <a:t>2</a:t>
            </a:r>
            <a:r>
              <a:rPr lang="en-US" smtClean="0"/>
              <a:t> always goes up when you add variables to your model.</a:t>
            </a:r>
          </a:p>
          <a:p>
            <a:pPr marL="0" indent="0" eaLnBrk="1" hangingPunct="1">
              <a:buNone/>
            </a:pPr>
            <a:endParaRPr lang="en-US" smtClean="0"/>
          </a:p>
          <a:p>
            <a:pPr eaLnBrk="1" hangingPunct="1"/>
            <a:r>
              <a:rPr lang="en-US" smtClean="0"/>
              <a:t>Always.</a:t>
            </a:r>
          </a:p>
        </p:txBody>
      </p:sp>
    </p:spTree>
    <p:extLst>
      <p:ext uri="{BB962C8B-B14F-4D97-AF65-F5344CB8AC3E}">
        <p14:creationId xmlns:p14="http://schemas.microsoft.com/office/powerpoint/2010/main" val="3097624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The Adjusted R Squared</a:t>
            </a:r>
          </a:p>
        </p:txBody>
      </p:sp>
      <p:sp>
        <p:nvSpPr>
          <p:cNvPr id="8196" name="Rectangle 3"/>
          <p:cNvSpPr>
            <a:spLocks noGrp="1" noChangeArrowheads="1"/>
          </p:cNvSpPr>
          <p:nvPr>
            <p:ph idx="1"/>
          </p:nvPr>
        </p:nvSpPr>
        <p:spPr>
          <a:xfrm>
            <a:off x="1590675" y="1704975"/>
            <a:ext cx="7010400" cy="4114800"/>
          </a:xfrm>
        </p:spPr>
        <p:txBody>
          <a:bodyPr/>
          <a:lstStyle/>
          <a:p>
            <a:pPr eaLnBrk="1" hangingPunct="1"/>
            <a:r>
              <a:rPr lang="en-US" dirty="0" smtClean="0"/>
              <a:t>Adjusted R</a:t>
            </a:r>
            <a:r>
              <a:rPr lang="en-US" baseline="30000" dirty="0" smtClean="0"/>
              <a:t>2</a:t>
            </a:r>
            <a:r>
              <a:rPr lang="en-US" dirty="0" smtClean="0"/>
              <a:t> penalizes your model for obtaining its fit with lots of variables. Adjusted R</a:t>
            </a:r>
            <a:r>
              <a:rPr lang="en-US" baseline="30000" dirty="0" smtClean="0"/>
              <a:t>2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       = 1 – [(N-1)/(N-K-1)]*(1 – R</a:t>
            </a:r>
            <a:r>
              <a:rPr lang="en-US" baseline="30000" dirty="0" smtClean="0"/>
              <a:t>2</a:t>
            </a:r>
            <a:r>
              <a:rPr lang="en-US" dirty="0" smtClean="0"/>
              <a:t>)</a:t>
            </a:r>
          </a:p>
          <a:p>
            <a:pPr eaLnBrk="1" hangingPunct="1"/>
            <a:r>
              <a:rPr lang="en-US" dirty="0" smtClean="0"/>
              <a:t>Adjusted R</a:t>
            </a:r>
            <a:r>
              <a:rPr lang="en-US" baseline="30000" dirty="0" smtClean="0"/>
              <a:t>2</a:t>
            </a:r>
            <a:r>
              <a:rPr lang="en-US" dirty="0" smtClean="0"/>
              <a:t> is denoted</a:t>
            </a:r>
          </a:p>
          <a:p>
            <a:pPr eaLnBrk="1" hangingPunct="1"/>
            <a:r>
              <a:rPr lang="en-US" dirty="0" smtClean="0"/>
              <a:t>Adjusted R</a:t>
            </a:r>
            <a:r>
              <a:rPr lang="en-US" baseline="30000" dirty="0" smtClean="0"/>
              <a:t>2</a:t>
            </a:r>
            <a:r>
              <a:rPr lang="en-US" dirty="0" smtClean="0"/>
              <a:t> is not the mean of anything and it is not a square.  This is just a name. </a:t>
            </a:r>
          </a:p>
        </p:txBody>
      </p:sp>
      <p:graphicFrame>
        <p:nvGraphicFramePr>
          <p:cNvPr id="819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0951453"/>
              </p:ext>
            </p:extLst>
          </p:nvPr>
        </p:nvGraphicFramePr>
        <p:xfrm>
          <a:off x="5715000" y="3505200"/>
          <a:ext cx="533400" cy="500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17" name="Equation" r:id="rId4" imgW="203112" imgH="190417" progId="Equation.DSMT4">
                  <p:embed/>
                </p:oleObj>
              </mc:Choice>
              <mc:Fallback>
                <p:oleObj name="Equation" r:id="rId4" imgW="203112" imgH="190417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00" y="3505200"/>
                        <a:ext cx="533400" cy="5000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/>
        </p:nvSpPr>
        <p:spPr bwMode="auto">
          <a:xfrm>
            <a:off x="1981200" y="2667000"/>
            <a:ext cx="5486400" cy="838200"/>
          </a:xfrm>
          <a:prstGeom prst="rect">
            <a:avLst/>
          </a:prstGeom>
          <a:solidFill>
            <a:srgbClr val="7030A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9835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139825"/>
          </a:xfrm>
        </p:spPr>
        <p:txBody>
          <a:bodyPr/>
          <a:lstStyle/>
          <a:p>
            <a:pPr eaLnBrk="1" hangingPunct="1"/>
            <a:r>
              <a:rPr lang="en-US" dirty="0"/>
              <a:t>The Adjusted R Squared</a:t>
            </a:r>
            <a:endParaRPr lang="en-US" dirty="0" smtClean="0"/>
          </a:p>
        </p:txBody>
      </p:sp>
      <p:sp>
        <p:nvSpPr>
          <p:cNvPr id="48131" name="Text Box 3"/>
          <p:cNvSpPr txBox="1">
            <a:spLocks noChangeArrowheads="1"/>
          </p:cNvSpPr>
          <p:nvPr/>
        </p:nvSpPr>
        <p:spPr bwMode="auto">
          <a:xfrm>
            <a:off x="838200" y="1905000"/>
            <a:ext cx="7848600" cy="270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latin typeface="Courier New" pitchFamily="49" charset="0"/>
              </a:rPr>
              <a:t>S = 0.952237   </a:t>
            </a:r>
            <a:r>
              <a:rPr lang="en-US" b="1">
                <a:solidFill>
                  <a:srgbClr val="FF0000"/>
                </a:solidFill>
                <a:latin typeface="Courier New" pitchFamily="49" charset="0"/>
              </a:rPr>
              <a:t>R-Sq = 57.0%</a:t>
            </a:r>
            <a:r>
              <a:rPr lang="en-US" b="1">
                <a:solidFill>
                  <a:schemeClr val="tx2"/>
                </a:solidFill>
                <a:latin typeface="Courier New" pitchFamily="49" charset="0"/>
              </a:rPr>
              <a:t>   </a:t>
            </a:r>
            <a:r>
              <a:rPr lang="en-US" b="1">
                <a:latin typeface="Courier New" pitchFamily="49" charset="0"/>
              </a:rPr>
              <a:t>R-Sq(adj) = 56.6%</a:t>
            </a:r>
          </a:p>
          <a:p>
            <a:endParaRPr lang="en-US" b="1">
              <a:solidFill>
                <a:schemeClr val="tx2"/>
              </a:solidFill>
              <a:latin typeface="Courier New" pitchFamily="49" charset="0"/>
            </a:endParaRPr>
          </a:p>
          <a:p>
            <a:r>
              <a:rPr lang="en-US" b="1">
                <a:latin typeface="Courier New" pitchFamily="49" charset="0"/>
              </a:rPr>
              <a:t>Analysis of Variance</a:t>
            </a:r>
          </a:p>
          <a:p>
            <a:endParaRPr lang="en-US" b="1">
              <a:latin typeface="Courier New" pitchFamily="49" charset="0"/>
            </a:endParaRPr>
          </a:p>
          <a:p>
            <a:r>
              <a:rPr lang="en-US" b="1">
                <a:latin typeface="Courier New" pitchFamily="49" charset="0"/>
              </a:rPr>
              <a:t>Source            DF       SS      MS       F      P</a:t>
            </a:r>
          </a:p>
          <a:p>
            <a:r>
              <a:rPr lang="en-US" b="1">
                <a:latin typeface="Courier New" pitchFamily="49" charset="0"/>
              </a:rPr>
              <a:t>Regression        20  2617.58  130.88  144.34  0.000</a:t>
            </a:r>
          </a:p>
          <a:p>
            <a:r>
              <a:rPr lang="en-US" b="1">
                <a:latin typeface="Courier New" pitchFamily="49" charset="0"/>
              </a:rPr>
              <a:t>Residual Error  2177  1974.01    0.91</a:t>
            </a:r>
          </a:p>
          <a:p>
            <a:r>
              <a:rPr lang="en-US" b="1">
                <a:latin typeface="Courier New" pitchFamily="49" charset="0"/>
              </a:rPr>
              <a:t>Total           2197  4591.58</a:t>
            </a:r>
          </a:p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48132" name="Rectangle 4"/>
          <p:cNvSpPr>
            <a:spLocks noChangeArrowheads="1"/>
          </p:cNvSpPr>
          <p:nvPr/>
        </p:nvSpPr>
        <p:spPr bwMode="auto">
          <a:xfrm>
            <a:off x="4876800" y="1828800"/>
            <a:ext cx="2743200" cy="533400"/>
          </a:xfrm>
          <a:prstGeom prst="rect">
            <a:avLst/>
          </a:prstGeom>
          <a:solidFill>
            <a:srgbClr val="FFC000">
              <a:alpha val="16863"/>
            </a:srgbClr>
          </a:solidFill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8133" name="Text Box 5"/>
          <p:cNvSpPr txBox="1">
            <a:spLocks noChangeArrowheads="1"/>
          </p:cNvSpPr>
          <p:nvPr/>
        </p:nvSpPr>
        <p:spPr bwMode="auto">
          <a:xfrm>
            <a:off x="914400" y="4495800"/>
            <a:ext cx="7391400" cy="6540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If </a:t>
            </a:r>
            <a:r>
              <a:rPr lang="en-US" smtClean="0"/>
              <a:t>N </a:t>
            </a:r>
            <a:r>
              <a:rPr lang="en-US"/>
              <a:t>is very large, R</a:t>
            </a:r>
            <a:r>
              <a:rPr lang="en-US" baseline="30000"/>
              <a:t>2</a:t>
            </a:r>
            <a:r>
              <a:rPr lang="en-US"/>
              <a:t> and Adjusted R</a:t>
            </a:r>
            <a:r>
              <a:rPr lang="en-US" baseline="30000"/>
              <a:t>2</a:t>
            </a:r>
            <a:r>
              <a:rPr lang="en-US"/>
              <a:t> will not differ by very much.</a:t>
            </a:r>
            <a:br>
              <a:rPr lang="en-US"/>
            </a:br>
            <a:r>
              <a:rPr lang="en-US"/>
              <a:t>2198 is quite large for this purpose.</a:t>
            </a:r>
          </a:p>
        </p:txBody>
      </p:sp>
    </p:spTree>
    <p:extLst>
      <p:ext uri="{BB962C8B-B14F-4D97-AF65-F5344CB8AC3E}">
        <p14:creationId xmlns:p14="http://schemas.microsoft.com/office/powerpoint/2010/main" val="1330598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Success Measure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idx="1"/>
          </p:nvPr>
        </p:nvSpPr>
        <p:spPr>
          <a:xfrm>
            <a:off x="1219200" y="1905000"/>
            <a:ext cx="7315200" cy="4114800"/>
          </a:xfrm>
        </p:spPr>
        <p:txBody>
          <a:bodyPr/>
          <a:lstStyle/>
          <a:p>
            <a:pPr eaLnBrk="1" hangingPunct="1"/>
            <a:r>
              <a:rPr lang="en-US" smtClean="0"/>
              <a:t>Hypothesis:  There is no regression.</a:t>
            </a:r>
          </a:p>
          <a:p>
            <a:pPr eaLnBrk="1" hangingPunct="1"/>
            <a:r>
              <a:rPr lang="en-US" smtClean="0"/>
              <a:t>Equivalent Hypothesis: R</a:t>
            </a:r>
            <a:r>
              <a:rPr lang="en-US" baseline="30000" smtClean="0"/>
              <a:t>2</a:t>
            </a:r>
            <a:r>
              <a:rPr lang="en-US" smtClean="0"/>
              <a:t> = 0.</a:t>
            </a:r>
          </a:p>
          <a:p>
            <a:pPr eaLnBrk="1" hangingPunct="1"/>
            <a:r>
              <a:rPr lang="en-US" smtClean="0"/>
              <a:t>How to test:  For now, rough rule.</a:t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b="1" smtClean="0">
                <a:solidFill>
                  <a:srgbClr val="FF0000"/>
                </a:solidFill>
              </a:rPr>
              <a:t>Look for F &gt; 2 for </a:t>
            </a:r>
            <a:r>
              <a:rPr lang="en-US" b="1" i="1" u="sng" smtClean="0">
                <a:solidFill>
                  <a:srgbClr val="FF0000"/>
                </a:solidFill>
              </a:rPr>
              <a:t>multiple</a:t>
            </a:r>
            <a:r>
              <a:rPr lang="en-US" b="1" smtClean="0">
                <a:solidFill>
                  <a:srgbClr val="FF0000"/>
                </a:solidFill>
              </a:rPr>
              <a:t> regression</a:t>
            </a:r>
            <a:br>
              <a:rPr lang="en-US" b="1" smtClean="0">
                <a:solidFill>
                  <a:srgbClr val="FF0000"/>
                </a:solidFill>
              </a:rPr>
            </a:br>
            <a:r>
              <a:rPr lang="en-US" b="1" smtClean="0">
                <a:solidFill>
                  <a:srgbClr val="FF0000"/>
                </a:solidFill>
              </a:rPr>
              <a:t>(Critical F was 4 for simple regression)</a:t>
            </a:r>
            <a:br>
              <a:rPr lang="en-US" b="1" smtClean="0">
                <a:solidFill>
                  <a:srgbClr val="FF0000"/>
                </a:solidFill>
              </a:rPr>
            </a:br>
            <a:r>
              <a:rPr lang="en-US" b="1" smtClean="0">
                <a:solidFill>
                  <a:srgbClr val="FF0000"/>
                </a:solidFill>
              </a:rPr>
              <a:t/>
            </a:r>
            <a:br>
              <a:rPr lang="en-US" b="1" smtClean="0">
                <a:solidFill>
                  <a:srgbClr val="FF0000"/>
                </a:solidFill>
              </a:rPr>
            </a:br>
            <a:r>
              <a:rPr lang="en-US" b="1" smtClean="0">
                <a:solidFill>
                  <a:srgbClr val="FF0000"/>
                </a:solidFill>
              </a:rPr>
              <a:t>F = 144.34 for Movie Madness</a:t>
            </a:r>
          </a:p>
        </p:txBody>
      </p:sp>
    </p:spTree>
    <p:extLst>
      <p:ext uri="{BB962C8B-B14F-4D97-AF65-F5344CB8AC3E}">
        <p14:creationId xmlns:p14="http://schemas.microsoft.com/office/powerpoint/2010/main" val="2157439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8229600" cy="1139825"/>
          </a:xfrm>
        </p:spPr>
        <p:txBody>
          <a:bodyPr/>
          <a:lstStyle/>
          <a:p>
            <a:pPr eaLnBrk="1" hangingPunct="1"/>
            <a:r>
              <a:rPr lang="en-US" smtClean="0"/>
              <a:t>Testing “The Regression”</a:t>
            </a:r>
          </a:p>
        </p:txBody>
      </p:sp>
      <p:graphicFrame>
        <p:nvGraphicFramePr>
          <p:cNvPr id="307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1261306"/>
              </p:ext>
            </p:extLst>
          </p:nvPr>
        </p:nvGraphicFramePr>
        <p:xfrm>
          <a:off x="1635125" y="1438275"/>
          <a:ext cx="6102350" cy="430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494" name="Equation" r:id="rId4" imgW="3581280" imgH="2527200" progId="Equation.DSMT4">
                  <p:embed/>
                </p:oleObj>
              </mc:Choice>
              <mc:Fallback>
                <p:oleObj name="Equation" r:id="rId4" imgW="3581280" imgH="2527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35125" y="1438275"/>
                        <a:ext cx="6102350" cy="4308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6" name="Rectangle 5"/>
          <p:cNvSpPr>
            <a:spLocks noChangeArrowheads="1"/>
          </p:cNvSpPr>
          <p:nvPr/>
        </p:nvSpPr>
        <p:spPr bwMode="auto">
          <a:xfrm>
            <a:off x="1919514" y="2090058"/>
            <a:ext cx="3962400" cy="609600"/>
          </a:xfrm>
          <a:prstGeom prst="rect">
            <a:avLst/>
          </a:prstGeom>
          <a:solidFill>
            <a:srgbClr val="0000FF">
              <a:alpha val="18039"/>
            </a:srgbClr>
          </a:solidFill>
          <a:ln w="2857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9" name="Text Box 8"/>
          <p:cNvSpPr txBox="1">
            <a:spLocks noChangeArrowheads="1"/>
          </p:cNvSpPr>
          <p:nvPr/>
        </p:nvSpPr>
        <p:spPr bwMode="auto">
          <a:xfrm>
            <a:off x="6934200" y="1600200"/>
            <a:ext cx="1676400" cy="1503363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rgbClr val="FF0000"/>
                </a:solidFill>
              </a:rPr>
              <a:t>Degrees of Freedom for the F statistic are K and </a:t>
            </a:r>
            <a:br>
              <a:rPr lang="en-US">
                <a:solidFill>
                  <a:srgbClr val="FF0000"/>
                </a:solidFill>
              </a:rPr>
            </a:br>
            <a:r>
              <a:rPr lang="en-US">
                <a:solidFill>
                  <a:srgbClr val="FF0000"/>
                </a:solidFill>
              </a:rPr>
              <a:t>N-K-1</a:t>
            </a: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4223658" y="4477656"/>
            <a:ext cx="2133600" cy="609600"/>
          </a:xfrm>
          <a:prstGeom prst="rect">
            <a:avLst/>
          </a:prstGeom>
          <a:solidFill>
            <a:srgbClr val="0000FF">
              <a:alpha val="18039"/>
            </a:srgbClr>
          </a:solidFill>
          <a:ln w="2857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232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295400"/>
            <a:ext cx="8229600" cy="530225"/>
          </a:xfrm>
        </p:spPr>
        <p:txBody>
          <a:bodyPr/>
          <a:lstStyle/>
          <a:p>
            <a:pPr eaLnBrk="1" hangingPunct="1"/>
            <a:r>
              <a:rPr lang="en-US" dirty="0" smtClean="0"/>
              <a:t>The F Test for the Model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idx="1"/>
          </p:nvPr>
        </p:nvSpPr>
        <p:spPr>
          <a:xfrm>
            <a:off x="1371600" y="2133600"/>
            <a:ext cx="7010400" cy="2895600"/>
          </a:xfrm>
        </p:spPr>
        <p:txBody>
          <a:bodyPr/>
          <a:lstStyle/>
          <a:p>
            <a:pPr eaLnBrk="1" hangingPunct="1"/>
            <a:r>
              <a:rPr lang="en-US" dirty="0" smtClean="0"/>
              <a:t>Determine the appropriate “critical” value from the table.</a:t>
            </a:r>
          </a:p>
          <a:p>
            <a:pPr eaLnBrk="1" hangingPunct="1"/>
            <a:r>
              <a:rPr lang="en-US" dirty="0" smtClean="0"/>
              <a:t>Is the F from the computed model larger than the theoretical F from the table?</a:t>
            </a:r>
          </a:p>
          <a:p>
            <a:pPr lvl="1" eaLnBrk="1" hangingPunct="1"/>
            <a:r>
              <a:rPr lang="en-US" dirty="0" smtClean="0"/>
              <a:t>Yes: Conclude the relationship is significant</a:t>
            </a:r>
          </a:p>
          <a:p>
            <a:pPr lvl="1" eaLnBrk="1" hangingPunct="1"/>
            <a:r>
              <a:rPr lang="en-US" dirty="0" smtClean="0"/>
              <a:t>No: Conclude R</a:t>
            </a:r>
            <a:r>
              <a:rPr lang="en-US" baseline="30000" dirty="0" smtClean="0"/>
              <a:t>2</a:t>
            </a:r>
            <a:r>
              <a:rPr lang="en-US" dirty="0" smtClean="0"/>
              <a:t>= 0.</a:t>
            </a:r>
          </a:p>
        </p:txBody>
      </p:sp>
    </p:spTree>
    <p:extLst>
      <p:ext uri="{BB962C8B-B14F-4D97-AF65-F5344CB8AC3E}">
        <p14:creationId xmlns:p14="http://schemas.microsoft.com/office/powerpoint/2010/main" val="519912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 </a:t>
            </a:r>
          </a:p>
        </p:txBody>
      </p:sp>
      <p:pic>
        <p:nvPicPr>
          <p:cNvPr id="4096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990600"/>
            <a:ext cx="6935788" cy="475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4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12000" y="1795463"/>
            <a:ext cx="1419225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5" name="Text Box 7"/>
          <p:cNvSpPr txBox="1">
            <a:spLocks noChangeArrowheads="1"/>
          </p:cNvSpPr>
          <p:nvPr/>
        </p:nvSpPr>
        <p:spPr bwMode="auto">
          <a:xfrm>
            <a:off x="3810000" y="5757863"/>
            <a:ext cx="4648200" cy="52322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/>
              <a:t>n</a:t>
            </a:r>
            <a:r>
              <a:rPr lang="en-US" sz="1400" b="1" baseline="-25000"/>
              <a:t>1</a:t>
            </a:r>
            <a:r>
              <a:rPr lang="en-US" sz="1400" b="1"/>
              <a:t> = Number of predictors </a:t>
            </a:r>
            <a:br>
              <a:rPr lang="en-US" sz="1400" b="1"/>
            </a:br>
            <a:r>
              <a:rPr lang="en-US" sz="1400" b="1"/>
              <a:t>n</a:t>
            </a:r>
            <a:r>
              <a:rPr lang="en-US" sz="1400" b="1" baseline="-25000"/>
              <a:t>2</a:t>
            </a:r>
            <a:r>
              <a:rPr lang="en-US" sz="1400" b="1"/>
              <a:t> = Sample size – number of predictors – 1</a:t>
            </a:r>
          </a:p>
        </p:txBody>
      </p:sp>
      <p:sp>
        <p:nvSpPr>
          <p:cNvPr id="2" name="Rectangle 1"/>
          <p:cNvSpPr/>
          <p:nvPr/>
        </p:nvSpPr>
        <p:spPr bwMode="auto">
          <a:xfrm>
            <a:off x="7315200" y="5410200"/>
            <a:ext cx="506412" cy="228600"/>
          </a:xfrm>
          <a:prstGeom prst="rect">
            <a:avLst/>
          </a:prstGeom>
          <a:solidFill>
            <a:srgbClr val="99CC0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" name="Oval 8"/>
          <p:cNvSpPr>
            <a:spLocks noChangeArrowheads="1"/>
          </p:cNvSpPr>
          <p:nvPr/>
        </p:nvSpPr>
        <p:spPr bwMode="auto">
          <a:xfrm>
            <a:off x="2209800" y="3124200"/>
            <a:ext cx="5791200" cy="2362200"/>
          </a:xfrm>
          <a:prstGeom prst="ellipse">
            <a:avLst/>
          </a:prstGeom>
          <a:solidFill>
            <a:srgbClr val="FFC000">
              <a:alpha val="12157"/>
            </a:srgbClr>
          </a:solidFill>
          <a:ln w="28575">
            <a:solidFill>
              <a:srgbClr val="FF0000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560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139825"/>
          </a:xfrm>
        </p:spPr>
        <p:txBody>
          <a:bodyPr/>
          <a:lstStyle/>
          <a:p>
            <a:pPr eaLnBrk="1" hangingPunct="1"/>
            <a:r>
              <a:rPr lang="en-US" dirty="0" smtClean="0"/>
              <a:t>Movie Madness Regression</a:t>
            </a:r>
          </a:p>
        </p:txBody>
      </p:sp>
      <p:sp>
        <p:nvSpPr>
          <p:cNvPr id="48131" name="Text Box 3"/>
          <p:cNvSpPr txBox="1">
            <a:spLocks noChangeArrowheads="1"/>
          </p:cNvSpPr>
          <p:nvPr/>
        </p:nvSpPr>
        <p:spPr bwMode="auto">
          <a:xfrm>
            <a:off x="838200" y="1905000"/>
            <a:ext cx="7848600" cy="270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 dirty="0">
                <a:latin typeface="Courier New" pitchFamily="49" charset="0"/>
              </a:rPr>
              <a:t>S = 0.952237   </a:t>
            </a:r>
            <a:r>
              <a:rPr lang="en-US" b="1" dirty="0">
                <a:solidFill>
                  <a:srgbClr val="FF0000"/>
                </a:solidFill>
                <a:latin typeface="Courier New" pitchFamily="49" charset="0"/>
              </a:rPr>
              <a:t>R-</a:t>
            </a:r>
            <a:r>
              <a:rPr lang="en-US" b="1" dirty="0" err="1">
                <a:solidFill>
                  <a:srgbClr val="FF0000"/>
                </a:solidFill>
                <a:latin typeface="Courier New" pitchFamily="49" charset="0"/>
              </a:rPr>
              <a:t>Sq</a:t>
            </a:r>
            <a:r>
              <a:rPr lang="en-US" b="1" dirty="0">
                <a:solidFill>
                  <a:srgbClr val="FF0000"/>
                </a:solidFill>
                <a:latin typeface="Courier New" pitchFamily="49" charset="0"/>
              </a:rPr>
              <a:t> = 57.0%</a:t>
            </a:r>
            <a:r>
              <a:rPr lang="en-US" b="1" dirty="0">
                <a:solidFill>
                  <a:schemeClr val="tx2"/>
                </a:solidFill>
                <a:latin typeface="Courier New" pitchFamily="49" charset="0"/>
              </a:rPr>
              <a:t>   </a:t>
            </a:r>
            <a:r>
              <a:rPr lang="en-US" b="1" dirty="0">
                <a:latin typeface="Courier New" pitchFamily="49" charset="0"/>
              </a:rPr>
              <a:t>R-</a:t>
            </a:r>
            <a:r>
              <a:rPr lang="en-US" b="1" dirty="0" err="1">
                <a:latin typeface="Courier New" pitchFamily="49" charset="0"/>
              </a:rPr>
              <a:t>Sq</a:t>
            </a:r>
            <a:r>
              <a:rPr lang="en-US" b="1" dirty="0">
                <a:latin typeface="Courier New" pitchFamily="49" charset="0"/>
              </a:rPr>
              <a:t>(</a:t>
            </a:r>
            <a:r>
              <a:rPr lang="en-US" b="1" dirty="0" err="1">
                <a:latin typeface="Courier New" pitchFamily="49" charset="0"/>
              </a:rPr>
              <a:t>adj</a:t>
            </a:r>
            <a:r>
              <a:rPr lang="en-US" b="1" dirty="0">
                <a:latin typeface="Courier New" pitchFamily="49" charset="0"/>
              </a:rPr>
              <a:t>) = 56.6%</a:t>
            </a:r>
          </a:p>
          <a:p>
            <a:endParaRPr lang="en-US" b="1" dirty="0">
              <a:solidFill>
                <a:schemeClr val="tx2"/>
              </a:solidFill>
              <a:latin typeface="Courier New" pitchFamily="49" charset="0"/>
            </a:endParaRPr>
          </a:p>
          <a:p>
            <a:r>
              <a:rPr lang="en-US" b="1" dirty="0">
                <a:latin typeface="Courier New" pitchFamily="49" charset="0"/>
              </a:rPr>
              <a:t>Analysis of Variance</a:t>
            </a:r>
          </a:p>
          <a:p>
            <a:endParaRPr lang="en-US" b="1" dirty="0">
              <a:latin typeface="Courier New" pitchFamily="49" charset="0"/>
            </a:endParaRPr>
          </a:p>
          <a:p>
            <a:r>
              <a:rPr lang="en-US" b="1" dirty="0">
                <a:latin typeface="Courier New" pitchFamily="49" charset="0"/>
              </a:rPr>
              <a:t>Source            DF       SS      MS       F      P</a:t>
            </a:r>
          </a:p>
          <a:p>
            <a:r>
              <a:rPr lang="en-US" b="1" dirty="0">
                <a:latin typeface="Courier New" pitchFamily="49" charset="0"/>
              </a:rPr>
              <a:t>Regression        20  2617.58  130.88  144.34  0.000</a:t>
            </a:r>
          </a:p>
          <a:p>
            <a:r>
              <a:rPr lang="en-US" b="1" dirty="0">
                <a:latin typeface="Courier New" pitchFamily="49" charset="0"/>
              </a:rPr>
              <a:t>Residual Error  2177  1974.01    0.91</a:t>
            </a:r>
          </a:p>
          <a:p>
            <a:r>
              <a:rPr lang="en-US" b="1" dirty="0">
                <a:latin typeface="Courier New" pitchFamily="49" charset="0"/>
              </a:rPr>
              <a:t>Total           2197  4591.58</a:t>
            </a:r>
          </a:p>
          <a:p>
            <a:pPr>
              <a:spcBef>
                <a:spcPct val="50000"/>
              </a:spcBef>
            </a:pPr>
            <a:endParaRPr lang="en-US" dirty="0"/>
          </a:p>
        </p:txBody>
      </p:sp>
      <p:sp>
        <p:nvSpPr>
          <p:cNvPr id="48132" name="Rectangle 4"/>
          <p:cNvSpPr>
            <a:spLocks noChangeArrowheads="1"/>
          </p:cNvSpPr>
          <p:nvPr/>
        </p:nvSpPr>
        <p:spPr bwMode="auto">
          <a:xfrm>
            <a:off x="6096000" y="2819400"/>
            <a:ext cx="1143000" cy="873805"/>
          </a:xfrm>
          <a:prstGeom prst="rect">
            <a:avLst/>
          </a:prstGeom>
          <a:solidFill>
            <a:srgbClr val="FFC000">
              <a:alpha val="16863"/>
            </a:srgbClr>
          </a:solidFill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698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295400"/>
            <a:ext cx="8229600" cy="530225"/>
          </a:xfrm>
        </p:spPr>
        <p:txBody>
          <a:bodyPr/>
          <a:lstStyle/>
          <a:p>
            <a:pPr eaLnBrk="1" hangingPunct="1"/>
            <a:r>
              <a:rPr lang="en-US" sz="2800" smtClean="0"/>
              <a:t>Compare Sample F to Critical F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idx="1"/>
          </p:nvPr>
        </p:nvSpPr>
        <p:spPr>
          <a:xfrm>
            <a:off x="1295400" y="2133600"/>
            <a:ext cx="7315200" cy="3006725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rgbClr val="FF0000"/>
                </a:solidFill>
              </a:rPr>
              <a:t>F = 144.34 for Movie Madness</a:t>
            </a:r>
          </a:p>
          <a:p>
            <a:pPr marL="0" indent="0" eaLnBrk="1" hangingPunct="1">
              <a:buNone/>
            </a:pPr>
            <a:endParaRPr lang="en-US" dirty="0" smtClean="0"/>
          </a:p>
          <a:p>
            <a:pPr eaLnBrk="1" hangingPunct="1"/>
            <a:r>
              <a:rPr lang="en-US" dirty="0" smtClean="0"/>
              <a:t>Critical value from the table is 1.57.</a:t>
            </a:r>
          </a:p>
          <a:p>
            <a:pPr marL="0" indent="0" eaLnBrk="1" hangingPunct="1">
              <a:buNone/>
            </a:pPr>
            <a:endParaRPr lang="en-US" dirty="0" smtClean="0"/>
          </a:p>
          <a:p>
            <a:pPr eaLnBrk="1" hangingPunct="1"/>
            <a:r>
              <a:rPr lang="en-US" dirty="0" smtClean="0"/>
              <a:t>Reject the hypothesis of no relationship.</a:t>
            </a:r>
          </a:p>
        </p:txBody>
      </p:sp>
      <p:sp>
        <p:nvSpPr>
          <p:cNvPr id="6" name="Rectangle 5"/>
          <p:cNvSpPr/>
          <p:nvPr/>
        </p:nvSpPr>
        <p:spPr bwMode="auto">
          <a:xfrm>
            <a:off x="6477000" y="3156858"/>
            <a:ext cx="990600" cy="457200"/>
          </a:xfrm>
          <a:prstGeom prst="rect">
            <a:avLst/>
          </a:prstGeom>
          <a:solidFill>
            <a:srgbClr val="99CC0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2018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An Equivalent Approach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idx="1"/>
          </p:nvPr>
        </p:nvSpPr>
        <p:spPr>
          <a:xfrm>
            <a:off x="1524000" y="1905000"/>
            <a:ext cx="7010400" cy="3200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smtClean="0"/>
              <a:t>What is the “P Value?”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We observed an F of 144.34 (or, whatever it is).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If there really were no relationship, how likely is it that we would have observed an F this large (or larger)?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smtClean="0"/>
              <a:t>Depends on N and K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smtClean="0"/>
              <a:t>The probability is reported with the regression results as the P Value.</a:t>
            </a:r>
          </a:p>
        </p:txBody>
      </p:sp>
    </p:spTree>
    <p:extLst>
      <p:ext uri="{BB962C8B-B14F-4D97-AF65-F5344CB8AC3E}">
        <p14:creationId xmlns:p14="http://schemas.microsoft.com/office/powerpoint/2010/main" val="3737889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442957" y="533400"/>
            <a:ext cx="8229600" cy="1139825"/>
          </a:xfrm>
        </p:spPr>
        <p:txBody>
          <a:bodyPr/>
          <a:lstStyle/>
          <a:p>
            <a:pPr eaLnBrk="1" hangingPunct="1"/>
            <a:r>
              <a:rPr lang="en-US" smtClean="0"/>
              <a:t>The F Test</a:t>
            </a:r>
          </a:p>
        </p:txBody>
      </p:sp>
      <p:sp>
        <p:nvSpPr>
          <p:cNvPr id="46083" name="Text Box 3"/>
          <p:cNvSpPr txBox="1">
            <a:spLocks noChangeArrowheads="1"/>
          </p:cNvSpPr>
          <p:nvPr/>
        </p:nvSpPr>
        <p:spPr bwMode="auto">
          <a:xfrm>
            <a:off x="838200" y="1905000"/>
            <a:ext cx="7848600" cy="270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latin typeface="Courier New" pitchFamily="49" charset="0"/>
              </a:rPr>
              <a:t>S = 0.952237   </a:t>
            </a:r>
            <a:r>
              <a:rPr lang="en-US" b="1">
                <a:solidFill>
                  <a:srgbClr val="FF0000"/>
                </a:solidFill>
                <a:latin typeface="Courier New" pitchFamily="49" charset="0"/>
              </a:rPr>
              <a:t>R-Sq = 57.0%</a:t>
            </a:r>
            <a:r>
              <a:rPr lang="en-US" b="1">
                <a:solidFill>
                  <a:schemeClr val="tx2"/>
                </a:solidFill>
                <a:latin typeface="Courier New" pitchFamily="49" charset="0"/>
              </a:rPr>
              <a:t>   </a:t>
            </a:r>
            <a:r>
              <a:rPr lang="en-US" b="1">
                <a:latin typeface="Courier New" pitchFamily="49" charset="0"/>
              </a:rPr>
              <a:t>R-Sq(adj) = 56.6%</a:t>
            </a:r>
          </a:p>
          <a:p>
            <a:endParaRPr lang="en-US" b="1">
              <a:solidFill>
                <a:schemeClr val="tx2"/>
              </a:solidFill>
              <a:latin typeface="Courier New" pitchFamily="49" charset="0"/>
            </a:endParaRPr>
          </a:p>
          <a:p>
            <a:r>
              <a:rPr lang="en-US" b="1">
                <a:latin typeface="Courier New" pitchFamily="49" charset="0"/>
              </a:rPr>
              <a:t>Analysis of Variance</a:t>
            </a:r>
          </a:p>
          <a:p>
            <a:endParaRPr lang="en-US" b="1">
              <a:latin typeface="Courier New" pitchFamily="49" charset="0"/>
            </a:endParaRPr>
          </a:p>
          <a:p>
            <a:r>
              <a:rPr lang="en-US" b="1">
                <a:latin typeface="Courier New" pitchFamily="49" charset="0"/>
              </a:rPr>
              <a:t>Source            DF       SS      MS       F      P</a:t>
            </a:r>
          </a:p>
          <a:p>
            <a:r>
              <a:rPr lang="en-US" b="1">
                <a:latin typeface="Courier New" pitchFamily="49" charset="0"/>
              </a:rPr>
              <a:t>Regression        20  2617.58  130.88</a:t>
            </a:r>
            <a:r>
              <a:rPr lang="en-US" b="1">
                <a:solidFill>
                  <a:schemeClr val="tx2"/>
                </a:solidFill>
                <a:latin typeface="Courier New" pitchFamily="49" charset="0"/>
              </a:rPr>
              <a:t>  </a:t>
            </a:r>
            <a:r>
              <a:rPr lang="en-US" b="1">
                <a:solidFill>
                  <a:srgbClr val="FF0000"/>
                </a:solidFill>
                <a:latin typeface="Courier New" pitchFamily="49" charset="0"/>
              </a:rPr>
              <a:t>144.34</a:t>
            </a:r>
            <a:r>
              <a:rPr lang="en-US" b="1">
                <a:solidFill>
                  <a:schemeClr val="tx2"/>
                </a:solidFill>
                <a:latin typeface="Courier New" pitchFamily="49" charset="0"/>
              </a:rPr>
              <a:t>  </a:t>
            </a:r>
            <a:r>
              <a:rPr lang="en-US" b="1">
                <a:latin typeface="Courier New" pitchFamily="49" charset="0"/>
              </a:rPr>
              <a:t>0.000</a:t>
            </a:r>
          </a:p>
          <a:p>
            <a:r>
              <a:rPr lang="en-US" b="1">
                <a:latin typeface="Courier New" pitchFamily="49" charset="0"/>
              </a:rPr>
              <a:t>Residual Error  2177  1974.01    0.91</a:t>
            </a:r>
          </a:p>
          <a:p>
            <a:r>
              <a:rPr lang="en-US" b="1">
                <a:latin typeface="Courier New" pitchFamily="49" charset="0"/>
              </a:rPr>
              <a:t>Total           2197  4591.58</a:t>
            </a:r>
          </a:p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46085" name="Rectangle 5"/>
          <p:cNvSpPr>
            <a:spLocks noChangeArrowheads="1"/>
          </p:cNvSpPr>
          <p:nvPr/>
        </p:nvSpPr>
        <p:spPr bwMode="auto">
          <a:xfrm>
            <a:off x="6172200" y="2895600"/>
            <a:ext cx="2133600" cy="838200"/>
          </a:xfrm>
          <a:prstGeom prst="rect">
            <a:avLst/>
          </a:prstGeom>
          <a:solidFill>
            <a:srgbClr val="FFC000">
              <a:alpha val="20000"/>
            </a:srgbClr>
          </a:solidFill>
          <a:ln w="38100">
            <a:solidFill>
              <a:srgbClr val="FF0000"/>
            </a:solidFill>
            <a:prstDash val="solid"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6086" name="Line 6"/>
          <p:cNvSpPr>
            <a:spLocks noChangeShapeType="1"/>
          </p:cNvSpPr>
          <p:nvPr/>
        </p:nvSpPr>
        <p:spPr bwMode="auto">
          <a:xfrm flipV="1">
            <a:off x="5867400" y="3581400"/>
            <a:ext cx="1752600" cy="1905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959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81000"/>
            <a:ext cx="8229600" cy="1139825"/>
          </a:xfrm>
        </p:spPr>
        <p:txBody>
          <a:bodyPr/>
          <a:lstStyle/>
          <a:p>
            <a:pPr eaLnBrk="1" hangingPunct="1"/>
            <a:r>
              <a:rPr lang="en-US" dirty="0" smtClean="0"/>
              <a:t>A Cost “Function” Regression</a:t>
            </a:r>
          </a:p>
        </p:txBody>
      </p:sp>
      <p:pic>
        <p:nvPicPr>
          <p:cNvPr id="29700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1752600"/>
            <a:ext cx="6477000" cy="383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1" name="Line 10"/>
          <p:cNvSpPr>
            <a:spLocks noChangeShapeType="1"/>
          </p:cNvSpPr>
          <p:nvPr/>
        </p:nvSpPr>
        <p:spPr bwMode="auto">
          <a:xfrm flipH="1" flipV="1">
            <a:off x="4572000" y="4724400"/>
            <a:ext cx="533400" cy="6096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9702" name="Text Box 13"/>
          <p:cNvSpPr txBox="1">
            <a:spLocks noChangeArrowheads="1"/>
          </p:cNvSpPr>
          <p:nvPr/>
        </p:nvSpPr>
        <p:spPr bwMode="auto">
          <a:xfrm>
            <a:off x="5486400" y="2873375"/>
            <a:ext cx="2133600" cy="2308225"/>
          </a:xfrm>
          <a:prstGeom prst="rect">
            <a:avLst/>
          </a:prstGeom>
          <a:solidFill>
            <a:srgbClr val="FFFF00">
              <a:alpha val="18824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The regression is “significant.”  F is huge.  Which variables are significant?  Which variables are not significant?</a:t>
            </a:r>
          </a:p>
        </p:txBody>
      </p:sp>
    </p:spTree>
    <p:extLst>
      <p:ext uri="{BB962C8B-B14F-4D97-AF65-F5344CB8AC3E}">
        <p14:creationId xmlns:p14="http://schemas.microsoft.com/office/powerpoint/2010/main" val="2136762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676400"/>
            <a:ext cx="8229600" cy="530225"/>
          </a:xfrm>
        </p:spPr>
        <p:txBody>
          <a:bodyPr/>
          <a:lstStyle/>
          <a:p>
            <a:pPr eaLnBrk="1" hangingPunct="1"/>
            <a:r>
              <a:rPr lang="en-US" smtClean="0"/>
              <a:t>What About a </a:t>
            </a:r>
            <a:br>
              <a:rPr lang="en-US" smtClean="0"/>
            </a:br>
            <a:r>
              <a:rPr lang="en-US" smtClean="0"/>
              <a:t>Group of Variables?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idx="1"/>
          </p:nvPr>
        </p:nvSpPr>
        <p:spPr>
          <a:xfrm>
            <a:off x="1371600" y="2590800"/>
            <a:ext cx="7086600" cy="3159125"/>
          </a:xfrm>
        </p:spPr>
        <p:txBody>
          <a:bodyPr/>
          <a:lstStyle/>
          <a:p>
            <a:pPr eaLnBrk="1" hangingPunct="1"/>
            <a:r>
              <a:rPr lang="en-US" dirty="0" smtClean="0"/>
              <a:t>Is Genre significant in the movie model?</a:t>
            </a:r>
          </a:p>
          <a:p>
            <a:pPr lvl="1" eaLnBrk="1" hangingPunct="1"/>
            <a:r>
              <a:rPr lang="en-US" dirty="0" smtClean="0"/>
              <a:t>There are 12 genre variables</a:t>
            </a:r>
          </a:p>
          <a:p>
            <a:pPr lvl="1" eaLnBrk="1" hangingPunct="1"/>
            <a:r>
              <a:rPr lang="en-US" dirty="0" smtClean="0"/>
              <a:t>Some are “significant” (fantasy, mystery, horror) some are not.</a:t>
            </a:r>
          </a:p>
          <a:p>
            <a:pPr lvl="1" eaLnBrk="1" hangingPunct="1"/>
            <a:r>
              <a:rPr lang="en-US" dirty="0" smtClean="0"/>
              <a:t>Can we conclude the group as a whole is?</a:t>
            </a:r>
          </a:p>
          <a:p>
            <a:pPr eaLnBrk="1" hangingPunct="1"/>
            <a:r>
              <a:rPr lang="en-US" dirty="0" smtClean="0"/>
              <a:t>Maybe.  We need a test.</a:t>
            </a:r>
          </a:p>
        </p:txBody>
      </p:sp>
    </p:spTree>
    <p:extLst>
      <p:ext uri="{BB962C8B-B14F-4D97-AF65-F5344CB8AC3E}">
        <p14:creationId xmlns:p14="http://schemas.microsoft.com/office/powerpoint/2010/main" val="3926401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143000"/>
            <a:ext cx="8229600" cy="228600"/>
          </a:xfrm>
        </p:spPr>
        <p:txBody>
          <a:bodyPr/>
          <a:lstStyle/>
          <a:p>
            <a:pPr eaLnBrk="1" hangingPunct="1"/>
            <a:r>
              <a:rPr lang="en-US" smtClean="0"/>
              <a:t>Theory for the Test</a:t>
            </a:r>
          </a:p>
        </p:txBody>
      </p:sp>
      <p:sp>
        <p:nvSpPr>
          <p:cNvPr id="10244" name="Rectangle 3"/>
          <p:cNvSpPr>
            <a:spLocks noGrp="1" noChangeArrowheads="1"/>
          </p:cNvSpPr>
          <p:nvPr>
            <p:ph idx="1"/>
          </p:nvPr>
        </p:nvSpPr>
        <p:spPr>
          <a:xfrm>
            <a:off x="1447800" y="1371600"/>
            <a:ext cx="7010400" cy="4114800"/>
          </a:xfrm>
        </p:spPr>
        <p:txBody>
          <a:bodyPr/>
          <a:lstStyle/>
          <a:p>
            <a:pPr eaLnBrk="1" hangingPunct="1"/>
            <a:r>
              <a:rPr lang="en-US" sz="2400" smtClean="0"/>
              <a:t>A larger model has a higher R</a:t>
            </a:r>
            <a:r>
              <a:rPr lang="en-US" sz="2400" baseline="30000" smtClean="0"/>
              <a:t>2</a:t>
            </a:r>
            <a:r>
              <a:rPr lang="en-US" sz="2400" smtClean="0"/>
              <a:t> than a smaller one.</a:t>
            </a:r>
          </a:p>
          <a:p>
            <a:pPr eaLnBrk="1" hangingPunct="1"/>
            <a:r>
              <a:rPr lang="en-US" sz="2400" smtClean="0"/>
              <a:t>(Larger model means it has all the variables in the smaller one, plus some additional ones)</a:t>
            </a:r>
          </a:p>
          <a:p>
            <a:pPr eaLnBrk="1" hangingPunct="1"/>
            <a:r>
              <a:rPr lang="en-US" sz="2400" smtClean="0"/>
              <a:t>Compute this statistic with a calculator</a:t>
            </a:r>
          </a:p>
          <a:p>
            <a:pPr eaLnBrk="1" hangingPunct="1"/>
            <a:endParaRPr lang="en-US" sz="2400" smtClean="0"/>
          </a:p>
        </p:txBody>
      </p:sp>
      <p:graphicFrame>
        <p:nvGraphicFramePr>
          <p:cNvPr id="10242" name="Object 4"/>
          <p:cNvGraphicFramePr>
            <a:graphicFrameLocks noChangeAspect="1"/>
          </p:cNvGraphicFramePr>
          <p:nvPr/>
        </p:nvGraphicFramePr>
        <p:xfrm>
          <a:off x="838200" y="3505200"/>
          <a:ext cx="7561263" cy="2389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565" name="Equation" r:id="rId4" imgW="3213100" imgH="1016000" progId="Equation.DSMT4">
                  <p:embed/>
                </p:oleObj>
              </mc:Choice>
              <mc:Fallback>
                <p:oleObj name="Equation" r:id="rId4" imgW="3213100" imgH="1016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3505200"/>
                        <a:ext cx="7561263" cy="23891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6" name="AutoShape 6"/>
          <p:cNvSpPr>
            <a:spLocks/>
          </p:cNvSpPr>
          <p:nvPr/>
        </p:nvSpPr>
        <p:spPr bwMode="auto">
          <a:xfrm>
            <a:off x="1447800" y="3581400"/>
            <a:ext cx="152400" cy="1143000"/>
          </a:xfrm>
          <a:prstGeom prst="leftBrace">
            <a:avLst>
              <a:gd name="adj1" fmla="val 62500"/>
              <a:gd name="adj2" fmla="val 50000"/>
            </a:avLst>
          </a:pr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47" name="AutoShape 7"/>
          <p:cNvSpPr>
            <a:spLocks/>
          </p:cNvSpPr>
          <p:nvPr/>
        </p:nvSpPr>
        <p:spPr bwMode="auto">
          <a:xfrm rot="10800000">
            <a:off x="8191500" y="3562350"/>
            <a:ext cx="152400" cy="1143000"/>
          </a:xfrm>
          <a:prstGeom prst="leftBrace">
            <a:avLst>
              <a:gd name="adj1" fmla="val 62500"/>
              <a:gd name="adj2" fmla="val 50000"/>
            </a:avLst>
          </a:pr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48" name="AutoShape 8"/>
          <p:cNvSpPr>
            <a:spLocks/>
          </p:cNvSpPr>
          <p:nvPr/>
        </p:nvSpPr>
        <p:spPr bwMode="auto">
          <a:xfrm>
            <a:off x="2428875" y="4724400"/>
            <a:ext cx="152400" cy="1143000"/>
          </a:xfrm>
          <a:prstGeom prst="leftBrace">
            <a:avLst>
              <a:gd name="adj1" fmla="val 62500"/>
              <a:gd name="adj2" fmla="val 50000"/>
            </a:avLst>
          </a:pr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49" name="AutoShape 9"/>
          <p:cNvSpPr>
            <a:spLocks/>
          </p:cNvSpPr>
          <p:nvPr/>
        </p:nvSpPr>
        <p:spPr bwMode="auto">
          <a:xfrm rot="10800000">
            <a:off x="7210425" y="4724400"/>
            <a:ext cx="152400" cy="1143000"/>
          </a:xfrm>
          <a:prstGeom prst="leftBrace">
            <a:avLst>
              <a:gd name="adj1" fmla="val 62500"/>
              <a:gd name="adj2" fmla="val 50000"/>
            </a:avLst>
          </a:pr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685800" y="3505200"/>
            <a:ext cx="7924800" cy="2514600"/>
          </a:xfrm>
          <a:prstGeom prst="rect">
            <a:avLst/>
          </a:prstGeom>
          <a:solidFill>
            <a:srgbClr val="7030A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7538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Is Genre Significant?</a:t>
            </a:r>
          </a:p>
        </p:txBody>
      </p:sp>
      <p:sp>
        <p:nvSpPr>
          <p:cNvPr id="51203" name="Text Box 4"/>
          <p:cNvSpPr txBox="1">
            <a:spLocks noChangeArrowheads="1"/>
          </p:cNvSpPr>
          <p:nvPr/>
        </p:nvSpPr>
        <p:spPr bwMode="auto">
          <a:xfrm>
            <a:off x="4800600" y="1600200"/>
            <a:ext cx="388620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400" b="1" smtClean="0"/>
              <a:t>Calc -&gt; Probability Distributions -&gt; F…</a:t>
            </a:r>
          </a:p>
          <a:p>
            <a:endParaRPr lang="en-US" sz="1400" b="1"/>
          </a:p>
          <a:p>
            <a:r>
              <a:rPr lang="en-US" sz="1400" b="1" smtClean="0"/>
              <a:t>The critical value  shown by Minitab is 1.76</a:t>
            </a:r>
          </a:p>
          <a:p>
            <a:endParaRPr lang="en-US" sz="1400" b="1"/>
          </a:p>
          <a:p>
            <a:r>
              <a:rPr lang="en-US" sz="1400" b="1" smtClean="0"/>
              <a:t>With </a:t>
            </a:r>
            <a:r>
              <a:rPr lang="en-US" sz="1400" b="1"/>
              <a:t>the 12 Genre indicator variables:</a:t>
            </a:r>
          </a:p>
          <a:p>
            <a:r>
              <a:rPr lang="en-US" sz="1400" b="1" smtClean="0"/>
              <a:t>R-Squared </a:t>
            </a:r>
            <a:r>
              <a:rPr lang="en-US" sz="1400" b="1"/>
              <a:t>= 57.0%</a:t>
            </a:r>
            <a:endParaRPr lang="en-US" sz="1400"/>
          </a:p>
          <a:p>
            <a:r>
              <a:rPr lang="en-US" sz="1400" b="1"/>
              <a:t>Without the 12 Genre indicator variables:</a:t>
            </a:r>
          </a:p>
          <a:p>
            <a:r>
              <a:rPr lang="en-US" sz="1400" b="1" smtClean="0"/>
              <a:t>R-Squared </a:t>
            </a:r>
            <a:r>
              <a:rPr lang="en-US" sz="1400" b="1"/>
              <a:t>= 55.4</a:t>
            </a:r>
            <a:r>
              <a:rPr lang="en-US" sz="1400" b="1" smtClean="0"/>
              <a:t>%</a:t>
            </a:r>
          </a:p>
          <a:p>
            <a:r>
              <a:rPr lang="en-US" sz="1400" b="1" smtClean="0"/>
              <a:t>The F statistic is 6.750.</a:t>
            </a:r>
          </a:p>
          <a:p>
            <a:r>
              <a:rPr lang="en-US" sz="1400" b="1" smtClean="0"/>
              <a:t>F is greater than the critical value.</a:t>
            </a:r>
          </a:p>
          <a:p>
            <a:r>
              <a:rPr lang="en-US" sz="1400" b="1" smtClean="0"/>
              <a:t>Reject the hypothesis that all the genre coefficients are zero.</a:t>
            </a:r>
            <a:endParaRPr lang="en-US" sz="1400" b="1"/>
          </a:p>
        </p:txBody>
      </p:sp>
      <p:pic>
        <p:nvPicPr>
          <p:cNvPr id="7" name="Picture 6"/>
          <p:cNvPicPr/>
          <p:nvPr/>
        </p:nvPicPr>
        <p:blipFill>
          <a:blip r:embed="rId4"/>
          <a:stretch>
            <a:fillRect/>
          </a:stretch>
        </p:blipFill>
        <p:spPr>
          <a:xfrm>
            <a:off x="416560" y="1442720"/>
            <a:ext cx="4295775" cy="3552825"/>
          </a:xfrm>
          <a:prstGeom prst="rect">
            <a:avLst/>
          </a:prstGeom>
        </p:spPr>
      </p:pic>
      <p:pic>
        <p:nvPicPr>
          <p:cNvPr id="8" name="Picture 7"/>
          <p:cNvPicPr/>
          <p:nvPr/>
        </p:nvPicPr>
        <p:blipFill>
          <a:blip r:embed="rId5"/>
          <a:stretch>
            <a:fillRect/>
          </a:stretch>
        </p:blipFill>
        <p:spPr>
          <a:xfrm>
            <a:off x="455295" y="5036802"/>
            <a:ext cx="4667250" cy="1181100"/>
          </a:xfrm>
          <a:prstGeom prst="rect">
            <a:avLst/>
          </a:prstGeom>
        </p:spPr>
      </p:pic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85428560"/>
              </p:ext>
            </p:extLst>
          </p:nvPr>
        </p:nvGraphicFramePr>
        <p:xfrm>
          <a:off x="4876799" y="4343400"/>
          <a:ext cx="3639127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589" name="Equation" r:id="rId6" imgW="2501640" imgH="419040" progId="Equation.DSMT4">
                  <p:embed/>
                </p:oleObj>
              </mc:Choice>
              <mc:Fallback>
                <p:oleObj name="Equation" r:id="rId6" imgW="2501640" imgH="419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6799" y="4343400"/>
                        <a:ext cx="3639127" cy="609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" name="Straight Arrow Connector 3"/>
          <p:cNvCxnSpPr/>
          <p:nvPr/>
        </p:nvCxnSpPr>
        <p:spPr bwMode="auto">
          <a:xfrm flipV="1">
            <a:off x="838200" y="2438400"/>
            <a:ext cx="838200" cy="6974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" name="Straight Arrow Connector 5"/>
          <p:cNvCxnSpPr/>
          <p:nvPr/>
        </p:nvCxnSpPr>
        <p:spPr bwMode="auto">
          <a:xfrm>
            <a:off x="838200" y="3416082"/>
            <a:ext cx="838200" cy="47011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9" name="Oval 8"/>
          <p:cNvSpPr/>
          <p:nvPr/>
        </p:nvSpPr>
        <p:spPr bwMode="auto">
          <a:xfrm>
            <a:off x="2377440" y="3667760"/>
            <a:ext cx="1219200" cy="609600"/>
          </a:xfrm>
          <a:prstGeom prst="ellipse">
            <a:avLst/>
          </a:prstGeom>
          <a:solidFill>
            <a:srgbClr val="FF0000">
              <a:alpha val="12941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6409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Now What?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idx="1"/>
          </p:nvPr>
        </p:nvSpPr>
        <p:spPr>
          <a:xfrm>
            <a:off x="1295400" y="1676400"/>
            <a:ext cx="7010400" cy="4114800"/>
          </a:xfrm>
        </p:spPr>
        <p:txBody>
          <a:bodyPr/>
          <a:lstStyle/>
          <a:p>
            <a:pPr eaLnBrk="1" hangingPunct="1"/>
            <a:r>
              <a:rPr lang="en-US" smtClean="0"/>
              <a:t>If the value that Minitab shows you is less  than your F statistic, then your F statistic is large</a:t>
            </a:r>
          </a:p>
          <a:p>
            <a:pPr eaLnBrk="1" hangingPunct="1"/>
            <a:r>
              <a:rPr lang="en-US" smtClean="0"/>
              <a:t>I.e., conclude that the group of coefficients is “significant”</a:t>
            </a:r>
          </a:p>
          <a:p>
            <a:pPr eaLnBrk="1" hangingPunct="1"/>
            <a:r>
              <a:rPr lang="en-US" smtClean="0"/>
              <a:t>This means that at least one is nonzero, not that all necessarily are.</a:t>
            </a:r>
          </a:p>
        </p:txBody>
      </p:sp>
    </p:spTree>
    <p:extLst>
      <p:ext uri="{BB962C8B-B14F-4D97-AF65-F5344CB8AC3E}">
        <p14:creationId xmlns:p14="http://schemas.microsoft.com/office/powerpoint/2010/main" val="906225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Application: Part of a Regression Model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>
          <a:xfrm>
            <a:off x="1524000" y="1752600"/>
            <a:ext cx="73152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600" smtClean="0"/>
              <a:t>Regression model includes variables x1, x2,… I am sure of these variables.</a:t>
            </a:r>
          </a:p>
          <a:p>
            <a:pPr eaLnBrk="1" hangingPunct="1">
              <a:lnSpc>
                <a:spcPct val="90000"/>
              </a:lnSpc>
            </a:pPr>
            <a:r>
              <a:rPr lang="en-US" sz="2600" smtClean="0"/>
              <a:t>Maybe variables z1, z2,… I am not sure of these.</a:t>
            </a:r>
          </a:p>
          <a:p>
            <a:pPr eaLnBrk="1" hangingPunct="1">
              <a:lnSpc>
                <a:spcPct val="90000"/>
              </a:lnSpc>
            </a:pPr>
            <a:r>
              <a:rPr lang="en-US" sz="2600" smtClean="0"/>
              <a:t>Model:     y = </a:t>
            </a:r>
            <a:r>
              <a:rPr lang="el-GR" sz="2600" smtClean="0">
                <a:cs typeface="Arial" charset="0"/>
              </a:rPr>
              <a:t>α</a:t>
            </a:r>
            <a:r>
              <a:rPr lang="en-US" sz="2600" smtClean="0">
                <a:cs typeface="Arial" charset="0"/>
              </a:rPr>
              <a:t>+</a:t>
            </a:r>
            <a:r>
              <a:rPr lang="el-GR" sz="2600" smtClean="0">
                <a:cs typeface="Arial" charset="0"/>
              </a:rPr>
              <a:t>β</a:t>
            </a:r>
            <a:r>
              <a:rPr lang="en-US" sz="2600" baseline="-25000" smtClean="0">
                <a:cs typeface="Arial" charset="0"/>
              </a:rPr>
              <a:t>1</a:t>
            </a:r>
            <a:r>
              <a:rPr lang="en-US" sz="2600" smtClean="0">
                <a:cs typeface="Arial" charset="0"/>
              </a:rPr>
              <a:t>x1+</a:t>
            </a:r>
            <a:r>
              <a:rPr lang="el-GR" sz="2600" smtClean="0">
                <a:cs typeface="Arial" charset="0"/>
              </a:rPr>
              <a:t>β</a:t>
            </a:r>
            <a:r>
              <a:rPr lang="en-US" sz="2600" baseline="-25000" smtClean="0">
                <a:cs typeface="Arial" charset="0"/>
              </a:rPr>
              <a:t>2</a:t>
            </a:r>
            <a:r>
              <a:rPr lang="en-US" sz="2600" smtClean="0">
                <a:cs typeface="Arial" charset="0"/>
              </a:rPr>
              <a:t>x2 + </a:t>
            </a:r>
            <a:r>
              <a:rPr lang="el-GR" sz="2600" smtClean="0">
                <a:cs typeface="Arial" charset="0"/>
              </a:rPr>
              <a:t>δ</a:t>
            </a:r>
            <a:r>
              <a:rPr lang="en-US" sz="2600" baseline="-25000" smtClean="0">
                <a:cs typeface="Arial" charset="0"/>
              </a:rPr>
              <a:t>1</a:t>
            </a:r>
            <a:r>
              <a:rPr lang="en-US" sz="2600" smtClean="0">
                <a:cs typeface="Arial" charset="0"/>
              </a:rPr>
              <a:t>z1+</a:t>
            </a:r>
            <a:r>
              <a:rPr lang="el-GR" sz="2600" smtClean="0">
                <a:cs typeface="Arial" charset="0"/>
              </a:rPr>
              <a:t>δ</a:t>
            </a:r>
            <a:r>
              <a:rPr lang="en-US" sz="2600" baseline="-25000" smtClean="0">
                <a:cs typeface="Arial" charset="0"/>
              </a:rPr>
              <a:t>2</a:t>
            </a:r>
            <a:r>
              <a:rPr lang="en-US" sz="2600" smtClean="0">
                <a:cs typeface="Arial" charset="0"/>
              </a:rPr>
              <a:t>z2 + </a:t>
            </a:r>
            <a:r>
              <a:rPr lang="el-GR" sz="2600" smtClean="0">
                <a:cs typeface="Arial" charset="0"/>
              </a:rPr>
              <a:t>ε</a:t>
            </a:r>
            <a:endParaRPr lang="en-US" sz="2600" smtClean="0">
              <a:cs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600" smtClean="0">
                <a:cs typeface="Arial" charset="0"/>
              </a:rPr>
              <a:t>Hypothesis: </a:t>
            </a:r>
            <a:r>
              <a:rPr lang="el-GR" sz="2600" smtClean="0">
                <a:cs typeface="Arial" charset="0"/>
              </a:rPr>
              <a:t>δ</a:t>
            </a:r>
            <a:r>
              <a:rPr lang="en-US" sz="2600" baseline="-25000" smtClean="0">
                <a:cs typeface="Arial" charset="0"/>
              </a:rPr>
              <a:t>1</a:t>
            </a:r>
            <a:r>
              <a:rPr lang="en-US" sz="2600" smtClean="0">
                <a:cs typeface="Arial" charset="0"/>
              </a:rPr>
              <a:t>=0 and </a:t>
            </a:r>
            <a:r>
              <a:rPr lang="el-GR" sz="2600" smtClean="0">
                <a:cs typeface="Arial" charset="0"/>
              </a:rPr>
              <a:t>δ</a:t>
            </a:r>
            <a:r>
              <a:rPr lang="en-US" sz="2600" baseline="-25000" smtClean="0">
                <a:cs typeface="Arial" charset="0"/>
              </a:rPr>
              <a:t>2</a:t>
            </a:r>
            <a:r>
              <a:rPr lang="en-US" sz="2600" smtClean="0">
                <a:cs typeface="Arial" charset="0"/>
              </a:rPr>
              <a:t>=0.</a:t>
            </a:r>
          </a:p>
          <a:p>
            <a:pPr eaLnBrk="1" hangingPunct="1">
              <a:lnSpc>
                <a:spcPct val="90000"/>
              </a:lnSpc>
            </a:pPr>
            <a:r>
              <a:rPr lang="en-US" sz="2600" smtClean="0">
                <a:cs typeface="Arial" charset="0"/>
              </a:rPr>
              <a:t>Strategy:  Start with model including x1 and x2.  Compute R</a:t>
            </a:r>
            <a:r>
              <a:rPr lang="en-US" sz="2600" baseline="30000" smtClean="0">
                <a:cs typeface="Arial" charset="0"/>
              </a:rPr>
              <a:t>2</a:t>
            </a:r>
            <a:r>
              <a:rPr lang="en-US" sz="2600" smtClean="0">
                <a:cs typeface="Arial" charset="0"/>
              </a:rPr>
              <a:t>.  Compute new model that also includes z1 and z2. </a:t>
            </a:r>
          </a:p>
          <a:p>
            <a:pPr eaLnBrk="1" hangingPunct="1">
              <a:lnSpc>
                <a:spcPct val="90000"/>
              </a:lnSpc>
            </a:pPr>
            <a:r>
              <a:rPr lang="en-US" sz="2600" smtClean="0">
                <a:cs typeface="Arial" charset="0"/>
              </a:rPr>
              <a:t>Rejection region: R</a:t>
            </a:r>
            <a:r>
              <a:rPr lang="en-US" sz="2600" baseline="30000" smtClean="0">
                <a:cs typeface="Arial" charset="0"/>
              </a:rPr>
              <a:t>2</a:t>
            </a:r>
            <a:r>
              <a:rPr lang="en-US" sz="2600" smtClean="0">
                <a:cs typeface="Arial" charset="0"/>
              </a:rPr>
              <a:t> increases a lot.</a:t>
            </a:r>
            <a:endParaRPr lang="el-GR" sz="2600" smtClean="0">
              <a:cs typeface="Arial" charset="0"/>
            </a:endParaRPr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6172200" y="3327162"/>
            <a:ext cx="1600200" cy="457200"/>
          </a:xfrm>
          <a:prstGeom prst="rect">
            <a:avLst/>
          </a:prstGeom>
          <a:solidFill>
            <a:srgbClr val="FF0000">
              <a:alpha val="18039"/>
            </a:srgbClr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3733800" y="3733800"/>
            <a:ext cx="2286000" cy="457200"/>
          </a:xfrm>
          <a:prstGeom prst="rect">
            <a:avLst/>
          </a:prstGeom>
          <a:solidFill>
            <a:srgbClr val="FF0000">
              <a:alpha val="18039"/>
            </a:srgbClr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722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229600" cy="1139825"/>
          </a:xfrm>
        </p:spPr>
        <p:txBody>
          <a:bodyPr/>
          <a:lstStyle/>
          <a:p>
            <a:pPr eaLnBrk="1" hangingPunct="1"/>
            <a:r>
              <a:rPr lang="en-US" smtClean="0"/>
              <a:t>Test Statistic</a:t>
            </a:r>
          </a:p>
        </p:txBody>
      </p:sp>
      <p:graphicFrame>
        <p:nvGraphicFramePr>
          <p:cNvPr id="4098" name="Object 4"/>
          <p:cNvGraphicFramePr>
            <a:graphicFrameLocks noChangeAspect="1"/>
          </p:cNvGraphicFramePr>
          <p:nvPr/>
        </p:nvGraphicFramePr>
        <p:xfrm>
          <a:off x="685800" y="1905000"/>
          <a:ext cx="7772400" cy="3305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13" name="Equation" r:id="rId4" imgW="3733800" imgH="1587500" progId="Equation.DSMT4">
                  <p:embed/>
                </p:oleObj>
              </mc:Choice>
              <mc:Fallback>
                <p:oleObj name="Equation" r:id="rId4" imgW="3733800" imgH="1587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905000"/>
                        <a:ext cx="7772400" cy="33051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2971800" y="3581400"/>
            <a:ext cx="5562600" cy="838200"/>
          </a:xfrm>
          <a:prstGeom prst="rect">
            <a:avLst/>
          </a:prstGeom>
          <a:solidFill>
            <a:srgbClr val="FF0000">
              <a:alpha val="18039"/>
            </a:srgbClr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565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Gasoline Market</a:t>
            </a: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90201"/>
            <a:ext cx="8509000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573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Gasoline Market</a:t>
            </a:r>
          </a:p>
        </p:txBody>
      </p:sp>
      <p:sp>
        <p:nvSpPr>
          <p:cNvPr id="33795" name="Text Box 4"/>
          <p:cNvSpPr txBox="1">
            <a:spLocks noChangeArrowheads="1"/>
          </p:cNvSpPr>
          <p:nvPr/>
        </p:nvSpPr>
        <p:spPr bwMode="auto">
          <a:xfrm>
            <a:off x="1524000" y="1600200"/>
            <a:ext cx="7010400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>
                <a:solidFill>
                  <a:srgbClr val="FF0000"/>
                </a:solidFill>
                <a:latin typeface="Courier New" pitchFamily="49" charset="0"/>
              </a:rPr>
              <a:t>Regression Analysis: logG versus logIncome, logPG</a:t>
            </a:r>
          </a:p>
          <a:p>
            <a:r>
              <a:rPr lang="en-US" sz="1400" b="1">
                <a:solidFill>
                  <a:schemeClr val="tx2"/>
                </a:solidFill>
                <a:latin typeface="Courier New" pitchFamily="49" charset="0"/>
              </a:rPr>
              <a:t> </a:t>
            </a:r>
          </a:p>
          <a:p>
            <a:r>
              <a:rPr lang="en-US" sz="1400" b="1">
                <a:latin typeface="Courier New" pitchFamily="49" charset="0"/>
              </a:rPr>
              <a:t>The regression equation is</a:t>
            </a:r>
          </a:p>
          <a:p>
            <a:r>
              <a:rPr lang="en-US" sz="1400" b="1">
                <a:latin typeface="Courier New" pitchFamily="49" charset="0"/>
              </a:rPr>
              <a:t>logG = - 0.468 + 0.966 logIncome - 0.169 logPG</a:t>
            </a:r>
          </a:p>
          <a:p>
            <a:r>
              <a:rPr lang="en-US" sz="1400" b="1">
                <a:latin typeface="Courier New" pitchFamily="49" charset="0"/>
              </a:rPr>
              <a:t>Predictor      Coef  SE Coef      T      P</a:t>
            </a:r>
          </a:p>
          <a:p>
            <a:r>
              <a:rPr lang="en-US" sz="1400" b="1">
                <a:solidFill>
                  <a:srgbClr val="0000FF"/>
                </a:solidFill>
                <a:latin typeface="Courier New" pitchFamily="49" charset="0"/>
              </a:rPr>
              <a:t>Constant   -0.46772  0.08649  -5.41  0.000</a:t>
            </a:r>
          </a:p>
          <a:p>
            <a:r>
              <a:rPr lang="en-US" sz="1400" b="1">
                <a:solidFill>
                  <a:srgbClr val="0000FF"/>
                </a:solidFill>
                <a:latin typeface="Courier New" pitchFamily="49" charset="0"/>
              </a:rPr>
              <a:t>logIncome   0.96595  0.07529  12.83  0.000</a:t>
            </a:r>
          </a:p>
          <a:p>
            <a:r>
              <a:rPr lang="en-US" sz="1400" b="1">
                <a:solidFill>
                  <a:srgbClr val="0000FF"/>
                </a:solidFill>
                <a:latin typeface="Courier New" pitchFamily="49" charset="0"/>
              </a:rPr>
              <a:t>logPG      -0.16949  0.03865  -4.38  0.000</a:t>
            </a:r>
          </a:p>
          <a:p>
            <a:r>
              <a:rPr lang="en-US" sz="1400" b="1">
                <a:latin typeface="Courier New" pitchFamily="49" charset="0"/>
              </a:rPr>
              <a:t>S = 0.0614287   R-Sq = 93.6%   R-Sq(adj) = 93.4%</a:t>
            </a:r>
          </a:p>
          <a:p>
            <a:r>
              <a:rPr lang="en-US" sz="1400" b="1">
                <a:latin typeface="Courier New" pitchFamily="49" charset="0"/>
              </a:rPr>
              <a:t>Analysis of Variance</a:t>
            </a:r>
          </a:p>
          <a:p>
            <a:r>
              <a:rPr lang="en-US" sz="1400" b="1">
                <a:latin typeface="Courier New" pitchFamily="49" charset="0"/>
              </a:rPr>
              <a:t>Source          DF      SS      MS       F      P</a:t>
            </a:r>
          </a:p>
          <a:p>
            <a:r>
              <a:rPr lang="en-US" sz="1400" b="1">
                <a:latin typeface="Courier New" pitchFamily="49" charset="0"/>
              </a:rPr>
              <a:t>Regression       2  2.7237  1.3618  360.90  0.000</a:t>
            </a:r>
          </a:p>
          <a:p>
            <a:r>
              <a:rPr lang="en-US" sz="1400" b="1">
                <a:latin typeface="Courier New" pitchFamily="49" charset="0"/>
              </a:rPr>
              <a:t>Residual Error  49  0.1849  0.0038</a:t>
            </a:r>
          </a:p>
          <a:p>
            <a:r>
              <a:rPr lang="en-US" sz="1400" b="1">
                <a:latin typeface="Courier New" pitchFamily="49" charset="0"/>
              </a:rPr>
              <a:t>Total           51  2.9086</a:t>
            </a:r>
          </a:p>
          <a:p>
            <a:endParaRPr lang="en-US" sz="1400" b="1">
              <a:solidFill>
                <a:schemeClr val="tx2"/>
              </a:solidFill>
              <a:latin typeface="Courier New" pitchFamily="49" charset="0"/>
            </a:endParaRPr>
          </a:p>
          <a:p>
            <a:r>
              <a:rPr lang="en-US" sz="2000" b="1">
                <a:solidFill>
                  <a:srgbClr val="FF0000"/>
                </a:solidFill>
                <a:latin typeface="Courier New" pitchFamily="49" charset="0"/>
              </a:rPr>
              <a:t>R</a:t>
            </a:r>
            <a:r>
              <a:rPr lang="en-US" sz="2000" b="1" baseline="30000">
                <a:solidFill>
                  <a:srgbClr val="FF0000"/>
                </a:solidFill>
                <a:latin typeface="Courier New" pitchFamily="49" charset="0"/>
              </a:rPr>
              <a:t>2</a:t>
            </a:r>
            <a:r>
              <a:rPr lang="en-US" sz="2000" b="1">
                <a:solidFill>
                  <a:srgbClr val="FF0000"/>
                </a:solidFill>
                <a:latin typeface="Courier New" pitchFamily="49" charset="0"/>
              </a:rPr>
              <a:t> = 2.7237/2.9086 = 0.93643</a:t>
            </a:r>
            <a:endParaRPr lang="en-US" sz="2000" b="1">
              <a:solidFill>
                <a:srgbClr val="FF0000"/>
              </a:solidFill>
            </a:endParaRPr>
          </a:p>
        </p:txBody>
      </p:sp>
      <p:sp>
        <p:nvSpPr>
          <p:cNvPr id="33796" name="Line 5"/>
          <p:cNvSpPr>
            <a:spLocks noChangeShapeType="1"/>
          </p:cNvSpPr>
          <p:nvPr/>
        </p:nvSpPr>
        <p:spPr bwMode="auto">
          <a:xfrm flipH="1">
            <a:off x="5943600" y="4648200"/>
            <a:ext cx="1981200" cy="6858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740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Gasoline Market</a:t>
            </a:r>
          </a:p>
        </p:txBody>
      </p:sp>
      <p:sp>
        <p:nvSpPr>
          <p:cNvPr id="34819" name="Text Box 4"/>
          <p:cNvSpPr txBox="1">
            <a:spLocks noChangeArrowheads="1"/>
          </p:cNvSpPr>
          <p:nvPr/>
        </p:nvSpPr>
        <p:spPr bwMode="auto">
          <a:xfrm>
            <a:off x="1676400" y="1371600"/>
            <a:ext cx="7086600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b="1">
                <a:solidFill>
                  <a:srgbClr val="FF0000"/>
                </a:solidFill>
                <a:latin typeface="Courier New" pitchFamily="49" charset="0"/>
              </a:rPr>
              <a:t>Regression Analysis: logG versus logIncome, logPG, ...</a:t>
            </a:r>
            <a:r>
              <a:rPr lang="en-US" sz="1400" b="1">
                <a:solidFill>
                  <a:schemeClr val="tx2"/>
                </a:solidFill>
                <a:latin typeface="Courier New" pitchFamily="49" charset="0"/>
              </a:rPr>
              <a:t> </a:t>
            </a:r>
          </a:p>
          <a:p>
            <a:endParaRPr lang="en-US" sz="1400" b="1">
              <a:solidFill>
                <a:schemeClr val="tx2"/>
              </a:solidFill>
              <a:latin typeface="Courier New" pitchFamily="49" charset="0"/>
            </a:endParaRPr>
          </a:p>
          <a:p>
            <a:r>
              <a:rPr lang="en-US" sz="1400" b="1">
                <a:latin typeface="Courier New" pitchFamily="49" charset="0"/>
              </a:rPr>
              <a:t>The regression equation is</a:t>
            </a:r>
          </a:p>
          <a:p>
            <a:r>
              <a:rPr lang="en-US" sz="1400" b="1">
                <a:latin typeface="Courier New" pitchFamily="49" charset="0"/>
              </a:rPr>
              <a:t>logG = - 0.558 + 1.29 logIncome - 0.0280 logPG</a:t>
            </a:r>
          </a:p>
          <a:p>
            <a:r>
              <a:rPr lang="en-US" sz="1400" b="1">
                <a:latin typeface="Courier New" pitchFamily="49" charset="0"/>
              </a:rPr>
              <a:t>               - 0.156 logPNC + 0.029 logPUC - 0.183 logPPT</a:t>
            </a:r>
          </a:p>
          <a:p>
            <a:r>
              <a:rPr lang="en-US" sz="1400" b="1">
                <a:latin typeface="Courier New" pitchFamily="49" charset="0"/>
              </a:rPr>
              <a:t>Predictor      Coef  SE Coef      T      P</a:t>
            </a:r>
          </a:p>
          <a:p>
            <a:r>
              <a:rPr lang="en-US" sz="1400" b="1">
                <a:solidFill>
                  <a:srgbClr val="0000FF"/>
                </a:solidFill>
                <a:latin typeface="Courier New" pitchFamily="49" charset="0"/>
              </a:rPr>
              <a:t>Constant    -0.5579   0.5808  -0.96  0.342</a:t>
            </a:r>
          </a:p>
          <a:p>
            <a:r>
              <a:rPr lang="en-US" sz="1400" b="1">
                <a:solidFill>
                  <a:srgbClr val="0000FF"/>
                </a:solidFill>
                <a:latin typeface="Courier New" pitchFamily="49" charset="0"/>
              </a:rPr>
              <a:t>logIncome    1.2861   0.1457   8.83  0.000</a:t>
            </a:r>
          </a:p>
          <a:p>
            <a:r>
              <a:rPr lang="en-US" sz="1400" b="1">
                <a:solidFill>
                  <a:srgbClr val="0000FF"/>
                </a:solidFill>
                <a:latin typeface="Courier New" pitchFamily="49" charset="0"/>
              </a:rPr>
              <a:t>logPG      -0.02797  0.04338  -0.64  0.522</a:t>
            </a:r>
          </a:p>
          <a:p>
            <a:r>
              <a:rPr lang="en-US" sz="1400" b="1">
                <a:solidFill>
                  <a:srgbClr val="0000FF"/>
                </a:solidFill>
                <a:latin typeface="Courier New" pitchFamily="49" charset="0"/>
              </a:rPr>
              <a:t>logPNC      -0.1558   0.2100  -0.74  0.462</a:t>
            </a:r>
          </a:p>
          <a:p>
            <a:r>
              <a:rPr lang="en-US" sz="1400" b="1">
                <a:solidFill>
                  <a:srgbClr val="0000FF"/>
                </a:solidFill>
                <a:latin typeface="Courier New" pitchFamily="49" charset="0"/>
              </a:rPr>
              <a:t>logPUC       0.0285   0.1020   0.28  0.781</a:t>
            </a:r>
          </a:p>
          <a:p>
            <a:r>
              <a:rPr lang="en-US" sz="1400" b="1">
                <a:solidFill>
                  <a:srgbClr val="0000FF"/>
                </a:solidFill>
                <a:latin typeface="Courier New" pitchFamily="49" charset="0"/>
              </a:rPr>
              <a:t>logPPT      -0.1828   0.1191  -1.54  0.132</a:t>
            </a:r>
          </a:p>
          <a:p>
            <a:r>
              <a:rPr lang="en-US" sz="1400" b="1">
                <a:latin typeface="Courier New" pitchFamily="49" charset="0"/>
              </a:rPr>
              <a:t>S = 0.0499953   R-Sq = 96.0%   R-Sq(adj) = 95.6%</a:t>
            </a:r>
          </a:p>
          <a:p>
            <a:r>
              <a:rPr lang="en-US" sz="1400" b="1">
                <a:latin typeface="Courier New" pitchFamily="49" charset="0"/>
              </a:rPr>
              <a:t>Analysis of Variance</a:t>
            </a:r>
          </a:p>
          <a:p>
            <a:r>
              <a:rPr lang="en-US" sz="1400" b="1">
                <a:latin typeface="Courier New" pitchFamily="49" charset="0"/>
              </a:rPr>
              <a:t>Source          DF       SS       MS       F      P</a:t>
            </a:r>
          </a:p>
          <a:p>
            <a:r>
              <a:rPr lang="en-US" sz="1400" b="1">
                <a:latin typeface="Courier New" pitchFamily="49" charset="0"/>
              </a:rPr>
              <a:t>Regression       5  2.79360  0.55872  223.53  0.000</a:t>
            </a:r>
          </a:p>
          <a:p>
            <a:r>
              <a:rPr lang="en-US" sz="1400" b="1">
                <a:latin typeface="Courier New" pitchFamily="49" charset="0"/>
              </a:rPr>
              <a:t>Residual Error  46  0.11498  0.00250</a:t>
            </a:r>
          </a:p>
          <a:p>
            <a:r>
              <a:rPr lang="en-US" sz="1400" b="1">
                <a:latin typeface="Courier New" pitchFamily="49" charset="0"/>
              </a:rPr>
              <a:t>Total           51  2.90858</a:t>
            </a:r>
          </a:p>
          <a:p>
            <a:endParaRPr lang="en-US" sz="1400" b="1">
              <a:solidFill>
                <a:schemeClr val="tx2"/>
              </a:solidFill>
              <a:latin typeface="Courier New" pitchFamily="49" charset="0"/>
            </a:endParaRPr>
          </a:p>
          <a:p>
            <a:r>
              <a:rPr lang="en-US" sz="2000" b="1" smtClean="0">
                <a:solidFill>
                  <a:srgbClr val="FF0000"/>
                </a:solidFill>
                <a:latin typeface="Courier New" pitchFamily="49" charset="0"/>
              </a:rPr>
              <a:t> Now,        R</a:t>
            </a:r>
            <a:r>
              <a:rPr lang="en-US" sz="2000" b="1" baseline="30000" smtClean="0">
                <a:solidFill>
                  <a:srgbClr val="FF0000"/>
                </a:solidFill>
                <a:latin typeface="Courier New" pitchFamily="49" charset="0"/>
              </a:rPr>
              <a:t>2</a:t>
            </a:r>
            <a:r>
              <a:rPr lang="en-US" sz="2000" b="1" smtClean="0">
                <a:solidFill>
                  <a:srgbClr val="FF0000"/>
                </a:solidFill>
                <a:latin typeface="Courier New" pitchFamily="49" charset="0"/>
              </a:rPr>
              <a:t> </a:t>
            </a:r>
            <a:r>
              <a:rPr lang="en-US" sz="2000" b="1">
                <a:solidFill>
                  <a:srgbClr val="FF0000"/>
                </a:solidFill>
                <a:latin typeface="Courier New" pitchFamily="49" charset="0"/>
              </a:rPr>
              <a:t>= </a:t>
            </a:r>
            <a:r>
              <a:rPr lang="en-US" sz="2000" b="1" smtClean="0">
                <a:solidFill>
                  <a:srgbClr val="FF0000"/>
                </a:solidFill>
                <a:latin typeface="Courier New" pitchFamily="49" charset="0"/>
              </a:rPr>
              <a:t>2.7936/2.90858 </a:t>
            </a:r>
            <a:r>
              <a:rPr lang="en-US" sz="2000" b="1">
                <a:solidFill>
                  <a:srgbClr val="FF0000"/>
                </a:solidFill>
                <a:latin typeface="Courier New" pitchFamily="49" charset="0"/>
              </a:rPr>
              <a:t>= </a:t>
            </a:r>
            <a:r>
              <a:rPr lang="en-US" sz="2000" b="1" smtClean="0">
                <a:solidFill>
                  <a:srgbClr val="FF0000"/>
                </a:solidFill>
                <a:latin typeface="Courier New" pitchFamily="49" charset="0"/>
              </a:rPr>
              <a:t>0.96047</a:t>
            </a:r>
          </a:p>
          <a:p>
            <a:r>
              <a:rPr lang="en-US" sz="2000" b="1" smtClean="0">
                <a:solidFill>
                  <a:srgbClr val="FF0000"/>
                </a:solidFill>
                <a:latin typeface="Courier New" pitchFamily="49" charset="0"/>
              </a:rPr>
              <a:t> Previously, R</a:t>
            </a:r>
            <a:r>
              <a:rPr lang="en-US" sz="2000" b="1" baseline="30000" smtClean="0">
                <a:solidFill>
                  <a:srgbClr val="FF0000"/>
                </a:solidFill>
                <a:latin typeface="Courier New" pitchFamily="49" charset="0"/>
              </a:rPr>
              <a:t>2</a:t>
            </a:r>
            <a:r>
              <a:rPr lang="en-US" sz="2000" b="1" smtClean="0">
                <a:solidFill>
                  <a:srgbClr val="FF0000"/>
                </a:solidFill>
                <a:latin typeface="Courier New" pitchFamily="49" charset="0"/>
              </a:rPr>
              <a:t> </a:t>
            </a:r>
            <a:r>
              <a:rPr lang="en-US" sz="2000" b="1">
                <a:solidFill>
                  <a:srgbClr val="FF0000"/>
                </a:solidFill>
                <a:latin typeface="Courier New" pitchFamily="49" charset="0"/>
              </a:rPr>
              <a:t>= </a:t>
            </a:r>
            <a:r>
              <a:rPr lang="en-US" sz="2000" b="1" smtClean="0">
                <a:solidFill>
                  <a:srgbClr val="FF0000"/>
                </a:solidFill>
                <a:latin typeface="Courier New" pitchFamily="49" charset="0"/>
              </a:rPr>
              <a:t>2.7237/2.90858 </a:t>
            </a:r>
            <a:r>
              <a:rPr lang="en-US" sz="2000" b="1">
                <a:solidFill>
                  <a:srgbClr val="FF0000"/>
                </a:solidFill>
                <a:latin typeface="Courier New" pitchFamily="49" charset="0"/>
              </a:rPr>
              <a:t>= </a:t>
            </a:r>
            <a:r>
              <a:rPr lang="en-US" sz="2000" b="1" smtClean="0">
                <a:solidFill>
                  <a:srgbClr val="FF0000"/>
                </a:solidFill>
                <a:latin typeface="Courier New" pitchFamily="49" charset="0"/>
              </a:rPr>
              <a:t>0.93643</a:t>
            </a:r>
            <a:endParaRPr lang="en-US" sz="2000" b="1">
              <a:solidFill>
                <a:srgbClr val="FF0000"/>
              </a:solidFill>
            </a:endParaRPr>
          </a:p>
        </p:txBody>
      </p:sp>
      <p:sp>
        <p:nvSpPr>
          <p:cNvPr id="34820" name="Line 5"/>
          <p:cNvSpPr>
            <a:spLocks noChangeShapeType="1"/>
          </p:cNvSpPr>
          <p:nvPr/>
        </p:nvSpPr>
        <p:spPr bwMode="auto">
          <a:xfrm flipH="1">
            <a:off x="6324600" y="4800600"/>
            <a:ext cx="1981200" cy="6858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965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8070050"/>
              </p:ext>
            </p:extLst>
          </p:nvPr>
        </p:nvGraphicFramePr>
        <p:xfrm>
          <a:off x="825500" y="1955800"/>
          <a:ext cx="7796213" cy="226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637" name="Equation" r:id="rId3" imgW="3288960" imgH="952200" progId="Equation.DSMT4">
                  <p:embed/>
                </p:oleObj>
              </mc:Choice>
              <mc:Fallback>
                <p:oleObj name="Equation" r:id="rId3" imgW="3288960" imgH="952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5500" y="1955800"/>
                        <a:ext cx="7796213" cy="2260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Line 5"/>
          <p:cNvSpPr>
            <a:spLocks noChangeShapeType="1"/>
          </p:cNvSpPr>
          <p:nvPr/>
        </p:nvSpPr>
        <p:spPr bwMode="auto">
          <a:xfrm flipH="1">
            <a:off x="6640513" y="2743200"/>
            <a:ext cx="1981200" cy="6858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" name="Line 5"/>
          <p:cNvSpPr>
            <a:spLocks noChangeShapeType="1"/>
          </p:cNvSpPr>
          <p:nvPr/>
        </p:nvSpPr>
        <p:spPr bwMode="auto">
          <a:xfrm flipH="1" flipV="1">
            <a:off x="6908321" y="4180217"/>
            <a:ext cx="1687513" cy="9144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" name="Right Arrow 6"/>
          <p:cNvSpPr/>
          <p:nvPr/>
        </p:nvSpPr>
        <p:spPr bwMode="auto">
          <a:xfrm rot="18436981">
            <a:off x="4799594" y="4667919"/>
            <a:ext cx="1371600" cy="294017"/>
          </a:xfrm>
          <a:prstGeom prst="rightArrow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9" name="Straight Connector 8"/>
          <p:cNvCxnSpPr/>
          <p:nvPr/>
        </p:nvCxnSpPr>
        <p:spPr bwMode="auto">
          <a:xfrm>
            <a:off x="5105400" y="4180217"/>
            <a:ext cx="1371600" cy="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accent5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80262056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4"/>
          <p:cNvSpPr>
            <a:spLocks noGrp="1" noChangeArrowheads="1"/>
          </p:cNvSpPr>
          <p:nvPr>
            <p:ph type="title"/>
          </p:nvPr>
        </p:nvSpPr>
        <p:spPr>
          <a:xfrm>
            <a:off x="418032" y="304800"/>
            <a:ext cx="8229600" cy="1139825"/>
          </a:xfrm>
        </p:spPr>
        <p:txBody>
          <a:bodyPr/>
          <a:lstStyle/>
          <a:p>
            <a:pPr eaLnBrk="1" hangingPunct="1"/>
            <a:r>
              <a:rPr lang="en-US" smtClean="0"/>
              <a:t> </a:t>
            </a:r>
          </a:p>
        </p:txBody>
      </p:sp>
      <p:pic>
        <p:nvPicPr>
          <p:cNvPr id="4096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990600"/>
            <a:ext cx="6935788" cy="475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4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12000" y="1795463"/>
            <a:ext cx="1419225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6" name="Oval 8"/>
          <p:cNvSpPr>
            <a:spLocks noChangeArrowheads="1"/>
          </p:cNvSpPr>
          <p:nvPr/>
        </p:nvSpPr>
        <p:spPr bwMode="auto">
          <a:xfrm>
            <a:off x="838200" y="3352800"/>
            <a:ext cx="5791200" cy="2362200"/>
          </a:xfrm>
          <a:prstGeom prst="ellipse">
            <a:avLst/>
          </a:prstGeom>
          <a:noFill/>
          <a:ln w="28575">
            <a:solidFill>
              <a:srgbClr val="FF0000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3810000" y="5757863"/>
            <a:ext cx="4648200" cy="52322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/>
              <a:t>n</a:t>
            </a:r>
            <a:r>
              <a:rPr lang="en-US" sz="1400" b="1" baseline="-25000"/>
              <a:t>1</a:t>
            </a:r>
            <a:r>
              <a:rPr lang="en-US" sz="1400" b="1"/>
              <a:t> = Number of predictors </a:t>
            </a:r>
            <a:br>
              <a:rPr lang="en-US" sz="1400" b="1"/>
            </a:br>
            <a:r>
              <a:rPr lang="en-US" sz="1400" b="1"/>
              <a:t>n</a:t>
            </a:r>
            <a:r>
              <a:rPr lang="en-US" sz="1400" b="1" baseline="-25000"/>
              <a:t>2</a:t>
            </a:r>
            <a:r>
              <a:rPr lang="en-US" sz="1400" b="1"/>
              <a:t> = Sample size – number of predictors – 1</a:t>
            </a:r>
          </a:p>
        </p:txBody>
      </p:sp>
      <p:cxnSp>
        <p:nvCxnSpPr>
          <p:cNvPr id="8" name="Straight Arrow Connector 7"/>
          <p:cNvCxnSpPr/>
          <p:nvPr/>
        </p:nvCxnSpPr>
        <p:spPr bwMode="auto">
          <a:xfrm rot="10800000" flipV="1">
            <a:off x="2743200" y="4648200"/>
            <a:ext cx="533400" cy="22860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00B05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0" name="Oval 9"/>
          <p:cNvSpPr/>
          <p:nvPr/>
        </p:nvSpPr>
        <p:spPr bwMode="auto">
          <a:xfrm>
            <a:off x="2057400" y="1752600"/>
            <a:ext cx="533400" cy="381000"/>
          </a:xfrm>
          <a:prstGeom prst="ellipse">
            <a:avLst/>
          </a:prstGeom>
          <a:solidFill>
            <a:srgbClr val="99CC00">
              <a:alpha val="16863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228600" y="4695825"/>
            <a:ext cx="533400" cy="381000"/>
          </a:xfrm>
          <a:prstGeom prst="ellipse">
            <a:avLst/>
          </a:prstGeom>
          <a:solidFill>
            <a:srgbClr val="99CC00">
              <a:alpha val="16863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15" name="Straight Arrow Connector 14"/>
          <p:cNvCxnSpPr/>
          <p:nvPr/>
        </p:nvCxnSpPr>
        <p:spPr bwMode="auto">
          <a:xfrm rot="5400000">
            <a:off x="811260" y="3455941"/>
            <a:ext cx="2798996" cy="1915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00B050"/>
            </a:solidFill>
            <a:prstDash val="sysDot"/>
            <a:round/>
            <a:headEnd type="none" w="med" len="med"/>
            <a:tailEnd type="arrow"/>
          </a:ln>
          <a:effectLst/>
        </p:spPr>
      </p:cxnSp>
      <p:cxnSp>
        <p:nvCxnSpPr>
          <p:cNvPr id="17" name="Straight Arrow Connector 16"/>
          <p:cNvCxnSpPr>
            <a:stCxn id="11" idx="6"/>
          </p:cNvCxnSpPr>
          <p:nvPr/>
        </p:nvCxnSpPr>
        <p:spPr bwMode="auto">
          <a:xfrm flipV="1">
            <a:off x="762000" y="4876800"/>
            <a:ext cx="1447800" cy="952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B050"/>
            </a:solidFill>
            <a:prstDash val="sysDash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2390468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>
          <a:xfrm>
            <a:off x="1600200" y="457200"/>
            <a:ext cx="7010400" cy="876300"/>
          </a:xfrm>
        </p:spPr>
        <p:txBody>
          <a:bodyPr/>
          <a:lstStyle/>
          <a:p>
            <a:pPr eaLnBrk="1" hangingPunct="1"/>
            <a:r>
              <a:rPr lang="en-US" smtClean="0"/>
              <a:t>Improvement in R</a:t>
            </a:r>
            <a:r>
              <a:rPr lang="en-US" baseline="30000" smtClean="0"/>
              <a:t>2</a:t>
            </a:r>
            <a:endParaRPr lang="en-US" smtClean="0"/>
          </a:p>
        </p:txBody>
      </p:sp>
      <p:graphicFrame>
        <p:nvGraphicFramePr>
          <p:cNvPr id="512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3857313"/>
              </p:ext>
            </p:extLst>
          </p:nvPr>
        </p:nvGraphicFramePr>
        <p:xfrm>
          <a:off x="1676400" y="1346200"/>
          <a:ext cx="6553200" cy="1166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664" name="Equation" r:id="rId4" imgW="3213000" imgH="571320" progId="Equation.DSMT4">
                  <p:embed/>
                </p:oleObj>
              </mc:Choice>
              <mc:Fallback>
                <p:oleObj name="Equation" r:id="rId4" imgW="3213000" imgH="5713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1346200"/>
                        <a:ext cx="6553200" cy="11668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4648200" y="2590800"/>
            <a:ext cx="4267200" cy="3062288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latin typeface="Courier New" pitchFamily="49" charset="0"/>
              </a:rPr>
              <a:t>Inverse Cumulative Distribution Function </a:t>
            </a:r>
          </a:p>
          <a:p>
            <a:endParaRPr lang="en-US" b="1">
              <a:latin typeface="Courier New" pitchFamily="49" charset="0"/>
            </a:endParaRPr>
          </a:p>
          <a:p>
            <a:r>
              <a:rPr lang="en-US" sz="1400" b="1">
                <a:latin typeface="Courier New" pitchFamily="49" charset="0"/>
              </a:rPr>
              <a:t>F distribution with 3 DF in numerator and 46 DF in denominator</a:t>
            </a:r>
          </a:p>
          <a:p>
            <a:endParaRPr lang="en-US" sz="1400" b="1">
              <a:latin typeface="Courier New" pitchFamily="49" charset="0"/>
            </a:endParaRPr>
          </a:p>
          <a:p>
            <a:r>
              <a:rPr lang="en-US" sz="1400" b="1">
                <a:latin typeface="Courier New" pitchFamily="49" charset="0"/>
              </a:rPr>
              <a:t>P( X &lt;= x ) = 0.95  x = 2.80684</a:t>
            </a:r>
          </a:p>
          <a:p>
            <a:endParaRPr lang="en-US" sz="1400" b="1">
              <a:solidFill>
                <a:schemeClr val="tx2"/>
              </a:solidFill>
              <a:latin typeface="Courier New" pitchFamily="49" charset="0"/>
            </a:endParaRPr>
          </a:p>
          <a:p>
            <a:endParaRPr lang="en-US" sz="1400" b="1">
              <a:solidFill>
                <a:schemeClr val="tx2"/>
              </a:solidFill>
              <a:latin typeface="Courier New" pitchFamily="49" charset="0"/>
            </a:endParaRPr>
          </a:p>
          <a:p>
            <a:r>
              <a:rPr lang="en-US" sz="1400" b="1">
                <a:solidFill>
                  <a:srgbClr val="FF0000"/>
                </a:solidFill>
                <a:latin typeface="Courier New" pitchFamily="49" charset="0"/>
              </a:rPr>
              <a:t>The null hypothesis is rejected.</a:t>
            </a:r>
          </a:p>
          <a:p>
            <a:r>
              <a:rPr lang="en-US" sz="1400" b="1">
                <a:solidFill>
                  <a:srgbClr val="FF0000"/>
                </a:solidFill>
                <a:latin typeface="Courier New" pitchFamily="49" charset="0"/>
              </a:rPr>
              <a:t>Notice that none of the three individual variables are “significant” but the three of them together are.</a:t>
            </a:r>
          </a:p>
        </p:txBody>
      </p:sp>
      <p:graphicFrame>
        <p:nvGraphicFramePr>
          <p:cNvPr id="5123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26678821"/>
              </p:ext>
            </p:extLst>
          </p:nvPr>
        </p:nvGraphicFramePr>
        <p:xfrm>
          <a:off x="351038" y="2667000"/>
          <a:ext cx="4178099" cy="297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665" name="Bitmap Image" r:id="rId6" imgW="5249008" imgH="3734321" progId="PBrush">
                  <p:embed/>
                </p:oleObj>
              </mc:Choice>
              <mc:Fallback>
                <p:oleObj name="Bitmap Image" r:id="rId6" imgW="5249008" imgH="3734321" progId="PBrus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1038" y="2667000"/>
                        <a:ext cx="4178099" cy="2971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6" name="Line 7"/>
          <p:cNvSpPr>
            <a:spLocks noChangeShapeType="1"/>
          </p:cNvSpPr>
          <p:nvPr/>
        </p:nvSpPr>
        <p:spPr bwMode="auto">
          <a:xfrm flipV="1">
            <a:off x="7696200" y="2209800"/>
            <a:ext cx="0" cy="1905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67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Application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>
          <a:xfrm>
            <a:off x="1066800" y="1828800"/>
            <a:ext cx="7772400" cy="3429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600" smtClean="0"/>
              <a:t>Health satisfaction depends on many factors: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smtClean="0"/>
              <a:t>Age, Income, Children, Education, Marital Status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smtClean="0">
                <a:solidFill>
                  <a:srgbClr val="FF0000"/>
                </a:solidFill>
              </a:rPr>
              <a:t>Do these factors figure differently in a model for women compared to one for men?</a:t>
            </a:r>
          </a:p>
          <a:p>
            <a:pPr eaLnBrk="1" hangingPunct="1">
              <a:lnSpc>
                <a:spcPct val="90000"/>
              </a:lnSpc>
            </a:pPr>
            <a:r>
              <a:rPr lang="en-US" sz="2600" smtClean="0"/>
              <a:t>Investigation: Multiple regression</a:t>
            </a:r>
          </a:p>
          <a:p>
            <a:pPr eaLnBrk="1" hangingPunct="1">
              <a:lnSpc>
                <a:spcPct val="90000"/>
              </a:lnSpc>
            </a:pPr>
            <a:r>
              <a:rPr lang="en-US" sz="2600" smtClean="0"/>
              <a:t>Null hypothesis:  The regressions are the same.</a:t>
            </a:r>
          </a:p>
          <a:p>
            <a:pPr eaLnBrk="1" hangingPunct="1">
              <a:lnSpc>
                <a:spcPct val="90000"/>
              </a:lnSpc>
            </a:pPr>
            <a:r>
              <a:rPr lang="en-US" sz="2600" smtClean="0"/>
              <a:t>Rejection Region: Estimated regressions that are very different.</a:t>
            </a:r>
          </a:p>
        </p:txBody>
      </p:sp>
    </p:spTree>
    <p:extLst>
      <p:ext uri="{BB962C8B-B14F-4D97-AF65-F5344CB8AC3E}">
        <p14:creationId xmlns:p14="http://schemas.microsoft.com/office/powerpoint/2010/main" val="1114351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Equal Regressions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idx="1"/>
          </p:nvPr>
        </p:nvSpPr>
        <p:spPr>
          <a:xfrm>
            <a:off x="1447800" y="1905000"/>
            <a:ext cx="7010400" cy="4114800"/>
          </a:xfrm>
        </p:spPr>
        <p:txBody>
          <a:bodyPr/>
          <a:lstStyle/>
          <a:p>
            <a:pPr eaLnBrk="1" hangingPunct="1"/>
            <a:r>
              <a:rPr lang="en-US" smtClean="0"/>
              <a:t>Setting: Two groups of observations (men/women, countries, two different periods, firms, etc.)</a:t>
            </a:r>
          </a:p>
          <a:p>
            <a:pPr eaLnBrk="1" hangingPunct="1"/>
            <a:r>
              <a:rPr lang="en-US" smtClean="0"/>
              <a:t>Regression Model: </a:t>
            </a:r>
            <a:br>
              <a:rPr lang="en-US" smtClean="0"/>
            </a:br>
            <a:r>
              <a:rPr lang="en-US" smtClean="0"/>
              <a:t> y = </a:t>
            </a:r>
            <a:r>
              <a:rPr lang="el-GR" smtClean="0">
                <a:cs typeface="Arial" charset="0"/>
              </a:rPr>
              <a:t>α</a:t>
            </a:r>
            <a:r>
              <a:rPr lang="en-US" smtClean="0">
                <a:cs typeface="Arial" charset="0"/>
              </a:rPr>
              <a:t>+</a:t>
            </a:r>
            <a:r>
              <a:rPr lang="el-GR" smtClean="0">
                <a:cs typeface="Arial" charset="0"/>
              </a:rPr>
              <a:t>β</a:t>
            </a:r>
            <a:r>
              <a:rPr lang="en-US" baseline="-25000" smtClean="0">
                <a:cs typeface="Arial" charset="0"/>
              </a:rPr>
              <a:t>1</a:t>
            </a:r>
            <a:r>
              <a:rPr lang="en-US" smtClean="0">
                <a:cs typeface="Arial" charset="0"/>
              </a:rPr>
              <a:t>x1+</a:t>
            </a:r>
            <a:r>
              <a:rPr lang="el-GR" smtClean="0">
                <a:cs typeface="Arial" charset="0"/>
              </a:rPr>
              <a:t>β</a:t>
            </a:r>
            <a:r>
              <a:rPr lang="en-US" baseline="-25000" smtClean="0">
                <a:cs typeface="Arial" charset="0"/>
              </a:rPr>
              <a:t>2</a:t>
            </a:r>
            <a:r>
              <a:rPr lang="en-US" smtClean="0">
                <a:cs typeface="Arial" charset="0"/>
              </a:rPr>
              <a:t>x2 + … + </a:t>
            </a:r>
            <a:r>
              <a:rPr lang="el-GR" smtClean="0">
                <a:cs typeface="Arial" charset="0"/>
              </a:rPr>
              <a:t>ε</a:t>
            </a:r>
            <a:r>
              <a:rPr lang="en-US" smtClean="0"/>
              <a:t> </a:t>
            </a:r>
          </a:p>
          <a:p>
            <a:pPr eaLnBrk="1" hangingPunct="1"/>
            <a:r>
              <a:rPr lang="en-US" smtClean="0"/>
              <a:t>Hypothesis: The same model applies to both groups</a:t>
            </a:r>
          </a:p>
          <a:p>
            <a:pPr eaLnBrk="1" hangingPunct="1"/>
            <a:r>
              <a:rPr lang="en-US" smtClean="0"/>
              <a:t>Rejection region: Large values of F</a:t>
            </a:r>
          </a:p>
        </p:txBody>
      </p:sp>
    </p:spTree>
    <p:extLst>
      <p:ext uri="{BB962C8B-B14F-4D97-AF65-F5344CB8AC3E}">
        <p14:creationId xmlns:p14="http://schemas.microsoft.com/office/powerpoint/2010/main" val="3152244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190500"/>
            <a:ext cx="7315200" cy="1527175"/>
          </a:xfrm>
        </p:spPr>
        <p:txBody>
          <a:bodyPr/>
          <a:lstStyle/>
          <a:p>
            <a:pPr eaLnBrk="1" hangingPunct="1"/>
            <a:r>
              <a:rPr lang="en-US" sz="3600" smtClean="0"/>
              <a:t>Procedure: Equal Regressions</a:t>
            </a:r>
          </a:p>
        </p:txBody>
      </p:sp>
      <p:sp>
        <p:nvSpPr>
          <p:cNvPr id="6148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1828800"/>
            <a:ext cx="7848600" cy="3352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1500" smtClean="0"/>
              <a:t>There are N1 observations in Group 1 and N2 in Group 2.</a:t>
            </a:r>
          </a:p>
          <a:p>
            <a:pPr eaLnBrk="1" hangingPunct="1">
              <a:lnSpc>
                <a:spcPct val="80000"/>
              </a:lnSpc>
            </a:pPr>
            <a:r>
              <a:rPr lang="en-US" sz="1500" smtClean="0"/>
              <a:t>There are K variables and the constant term in the model.</a:t>
            </a:r>
          </a:p>
          <a:p>
            <a:pPr eaLnBrk="1" hangingPunct="1">
              <a:lnSpc>
                <a:spcPct val="80000"/>
              </a:lnSpc>
            </a:pPr>
            <a:r>
              <a:rPr lang="en-US" sz="1500" smtClean="0"/>
              <a:t>This test requires you to compute three regressions and retain the sum of squared residuals from each: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400" smtClean="0"/>
              <a:t>SS1      = sum of squares from N1 observations in group 1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400" smtClean="0"/>
              <a:t>SS2      = sum of squares from N2 observations in group 2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400" smtClean="0"/>
              <a:t>SSALL = sum of squares from NALL=N1+N2 observations when the two groups</a:t>
            </a:r>
            <a:br>
              <a:rPr lang="en-US" sz="1400" smtClean="0"/>
            </a:br>
            <a:r>
              <a:rPr lang="en-US" sz="1400" smtClean="0"/>
              <a:t>                are pooled.</a:t>
            </a:r>
          </a:p>
          <a:p>
            <a:pPr lvl="1" eaLnBrk="1" hangingPunct="1">
              <a:lnSpc>
                <a:spcPct val="80000"/>
              </a:lnSpc>
            </a:pPr>
            <a:endParaRPr lang="en-US" sz="1400" smtClean="0"/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400" smtClean="0"/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400" smtClean="0"/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400" smtClean="0"/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500" smtClean="0"/>
          </a:p>
          <a:p>
            <a:pPr eaLnBrk="1" hangingPunct="1">
              <a:lnSpc>
                <a:spcPct val="80000"/>
              </a:lnSpc>
            </a:pPr>
            <a:r>
              <a:rPr lang="en-US" sz="1500" smtClean="0"/>
              <a:t>The hypothesis of equal regressions is rejected if F is larger than the critical value from the F table (K numerator and NALL-2K-2 denominator degrees of freedom)</a:t>
            </a:r>
          </a:p>
        </p:txBody>
      </p:sp>
      <p:graphicFrame>
        <p:nvGraphicFramePr>
          <p:cNvPr id="614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85065354"/>
              </p:ext>
            </p:extLst>
          </p:nvPr>
        </p:nvGraphicFramePr>
        <p:xfrm>
          <a:off x="2895600" y="3562350"/>
          <a:ext cx="3581400" cy="781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685" name="Equation" r:id="rId4" imgW="1689100" imgH="368300" progId="Equation.DSMT4">
                  <p:embed/>
                </p:oleObj>
              </mc:Choice>
              <mc:Fallback>
                <p:oleObj name="Equation" r:id="rId4" imgW="1689100" imgH="368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3562350"/>
                        <a:ext cx="3581400" cy="781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2895600" y="3631962"/>
            <a:ext cx="3733800" cy="711438"/>
          </a:xfrm>
          <a:prstGeom prst="rect">
            <a:avLst/>
          </a:prstGeom>
          <a:solidFill>
            <a:srgbClr val="FF0000">
              <a:alpha val="18039"/>
            </a:srgbClr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699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2"/>
          <p:cNvSpPr txBox="1">
            <a:spLocks noChangeArrowheads="1"/>
          </p:cNvSpPr>
          <p:nvPr/>
        </p:nvSpPr>
        <p:spPr bwMode="auto">
          <a:xfrm>
            <a:off x="1981200" y="1524000"/>
            <a:ext cx="7010400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+--------+--------------+----------------+--------+--------+----------+</a:t>
            </a:r>
          </a:p>
          <a:p>
            <a:r>
              <a:rPr lang="en-US" sz="1200" b="1">
                <a:latin typeface="Courier New" pitchFamily="49" charset="0"/>
              </a:rPr>
              <a:t>|Variable| Coefficient  | Standard Error |    T   |P value]| Mean of X|</a:t>
            </a:r>
          </a:p>
          <a:p>
            <a:r>
              <a:rPr lang="en-US" sz="1200" b="1">
                <a:latin typeface="Courier New" pitchFamily="49" charset="0"/>
              </a:rPr>
              <a:t>+--------+--------------+----------------+--------+--------+----------+</a:t>
            </a:r>
          </a:p>
          <a:p>
            <a:r>
              <a:rPr lang="en-US" sz="1200" b="1">
                <a:solidFill>
                  <a:schemeClr val="tx2"/>
                </a:solidFill>
                <a:latin typeface="Courier New" pitchFamily="49" charset="0"/>
              </a:rPr>
              <a:t> </a:t>
            </a:r>
            <a:r>
              <a:rPr lang="en-US" sz="1200" b="1">
                <a:solidFill>
                  <a:srgbClr val="FF0000"/>
                </a:solidFill>
                <a:latin typeface="Courier New" pitchFamily="49" charset="0"/>
              </a:rPr>
              <a:t>Women===|=[NW = 13083]================================================</a:t>
            </a:r>
          </a:p>
          <a:p>
            <a:r>
              <a:rPr lang="en-US" sz="1200" b="1">
                <a:solidFill>
                  <a:schemeClr val="tx2"/>
                </a:solidFill>
                <a:latin typeface="Courier New" pitchFamily="49" charset="0"/>
              </a:rPr>
              <a:t> </a:t>
            </a:r>
            <a:r>
              <a:rPr lang="en-US" sz="1200" b="1">
                <a:latin typeface="Courier New" pitchFamily="49" charset="0"/>
              </a:rPr>
              <a:t>Constant|    7.05393353       .16608124    42.473   .0000    1.0000000</a:t>
            </a:r>
          </a:p>
          <a:p>
            <a:r>
              <a:rPr lang="en-US" sz="1200" b="1">
                <a:latin typeface="Courier New" pitchFamily="49" charset="0"/>
              </a:rPr>
              <a:t> AGE     |    -.03902304       .00205786   -18.963   .0000   44.4759612</a:t>
            </a:r>
          </a:p>
          <a:p>
            <a:r>
              <a:rPr lang="en-US" sz="1200" b="1">
                <a:latin typeface="Courier New" pitchFamily="49" charset="0"/>
              </a:rPr>
              <a:t> EDUC    |     .09171404       .01004869     9.127   .0000   10.8763811</a:t>
            </a:r>
          </a:p>
          <a:p>
            <a:r>
              <a:rPr lang="en-US" sz="1200" b="1">
                <a:latin typeface="Courier New" pitchFamily="49" charset="0"/>
              </a:rPr>
              <a:t> HHNINC  |     .57391631       .11685639     4.911   .0000    .34449514</a:t>
            </a:r>
          </a:p>
          <a:p>
            <a:r>
              <a:rPr lang="en-US" sz="1200" b="1">
                <a:latin typeface="Courier New" pitchFamily="49" charset="0"/>
              </a:rPr>
              <a:t> HHKIDS  |     .12048802       .04732176     2.546   .0109    .39157686</a:t>
            </a:r>
          </a:p>
          <a:p>
            <a:r>
              <a:rPr lang="en-US" sz="1200" b="1">
                <a:latin typeface="Courier New" pitchFamily="49" charset="0"/>
              </a:rPr>
              <a:t> MARRIED |     .09769266       .04961634     1.969   .0490    .75150959</a:t>
            </a:r>
          </a:p>
          <a:p>
            <a:r>
              <a:rPr lang="en-US" sz="1200" b="1">
                <a:solidFill>
                  <a:schemeClr val="tx2"/>
                </a:solidFill>
                <a:latin typeface="Courier New" pitchFamily="49" charset="0"/>
              </a:rPr>
              <a:t> </a:t>
            </a:r>
            <a:r>
              <a:rPr lang="en-US" sz="1200" b="1">
                <a:solidFill>
                  <a:srgbClr val="FF0000"/>
                </a:solidFill>
                <a:latin typeface="Courier New" pitchFamily="49" charset="0"/>
              </a:rPr>
              <a:t>Men=====|=[NM = 14243]================================================</a:t>
            </a:r>
          </a:p>
          <a:p>
            <a:r>
              <a:rPr lang="en-US" sz="1200" b="1">
                <a:solidFill>
                  <a:schemeClr val="tx2"/>
                </a:solidFill>
                <a:latin typeface="Courier New" pitchFamily="49" charset="0"/>
              </a:rPr>
              <a:t> </a:t>
            </a:r>
            <a:r>
              <a:rPr lang="en-US" sz="1200" b="1">
                <a:latin typeface="Courier New" pitchFamily="49" charset="0"/>
              </a:rPr>
              <a:t>Constant|    7.75524549       .12282189    63.142   .0000    1.0000000</a:t>
            </a:r>
          </a:p>
          <a:p>
            <a:r>
              <a:rPr lang="en-US" sz="1200" b="1">
                <a:latin typeface="Courier New" pitchFamily="49" charset="0"/>
              </a:rPr>
              <a:t> AGE     |    -.04825978       .00186912   -25.820   .0000   42.6528119</a:t>
            </a:r>
          </a:p>
          <a:p>
            <a:r>
              <a:rPr lang="en-US" sz="1200" b="1">
                <a:latin typeface="Courier New" pitchFamily="49" charset="0"/>
              </a:rPr>
              <a:t> EDUC    |     .07298478       .00785826     9.288   .0000   11.7286996</a:t>
            </a:r>
          </a:p>
          <a:p>
            <a:r>
              <a:rPr lang="en-US" sz="1200" b="1">
                <a:latin typeface="Courier New" pitchFamily="49" charset="0"/>
              </a:rPr>
              <a:t> HHNINC  |     .73218094       .11046623     6.628   .0000    .35905406</a:t>
            </a:r>
          </a:p>
          <a:p>
            <a:r>
              <a:rPr lang="en-US" sz="1200" b="1">
                <a:latin typeface="Courier New" pitchFamily="49" charset="0"/>
              </a:rPr>
              <a:t> HHKIDS  |     .14868970       .04313251     3.447   .0006    .41297479</a:t>
            </a:r>
          </a:p>
          <a:p>
            <a:r>
              <a:rPr lang="en-US" sz="1200" b="1">
                <a:latin typeface="Courier New" pitchFamily="49" charset="0"/>
              </a:rPr>
              <a:t> MARRIED |     .06171039       .05134870     1.202   .2294    .76514779</a:t>
            </a:r>
          </a:p>
          <a:p>
            <a:r>
              <a:rPr lang="en-US" sz="1200" b="1">
                <a:solidFill>
                  <a:schemeClr val="tx2"/>
                </a:solidFill>
                <a:latin typeface="Courier New" pitchFamily="49" charset="0"/>
              </a:rPr>
              <a:t> </a:t>
            </a:r>
            <a:r>
              <a:rPr lang="en-US" sz="1200" b="1">
                <a:solidFill>
                  <a:srgbClr val="FF0000"/>
                </a:solidFill>
                <a:latin typeface="Courier New" pitchFamily="49" charset="0"/>
              </a:rPr>
              <a:t>Both====|=[NALL = 27326]==============================================</a:t>
            </a:r>
          </a:p>
          <a:p>
            <a:r>
              <a:rPr lang="en-US" sz="1200" b="1">
                <a:solidFill>
                  <a:schemeClr val="tx2"/>
                </a:solidFill>
                <a:latin typeface="Courier New" pitchFamily="49" charset="0"/>
              </a:rPr>
              <a:t> </a:t>
            </a:r>
            <a:r>
              <a:rPr lang="en-US" sz="1200" b="1">
                <a:latin typeface="Courier New" pitchFamily="49" charset="0"/>
              </a:rPr>
              <a:t>Constant|    7.43623310       .09821909    75.711   .0000    1.0000000</a:t>
            </a:r>
          </a:p>
          <a:p>
            <a:r>
              <a:rPr lang="en-US" sz="1200" b="1">
                <a:latin typeface="Courier New" pitchFamily="49" charset="0"/>
              </a:rPr>
              <a:t> AGE     |    -.04440130       .00134963   -32.899   .0000   43.5256898</a:t>
            </a:r>
          </a:p>
          <a:p>
            <a:r>
              <a:rPr lang="en-US" sz="1200" b="1">
                <a:latin typeface="Courier New" pitchFamily="49" charset="0"/>
              </a:rPr>
              <a:t> EDUC    |     .08405505       .00609020    13.802   .0000   11.3206310</a:t>
            </a:r>
          </a:p>
          <a:p>
            <a:r>
              <a:rPr lang="en-US" sz="1200" b="1">
                <a:latin typeface="Courier New" pitchFamily="49" charset="0"/>
              </a:rPr>
              <a:t> HHNINC  |     .64217661       .08004124     8.023   .0000    .35208362</a:t>
            </a:r>
          </a:p>
          <a:p>
            <a:r>
              <a:rPr lang="en-US" sz="1200" b="1">
                <a:latin typeface="Courier New" pitchFamily="49" charset="0"/>
              </a:rPr>
              <a:t> HHKIDS  |     .12315329       .03153428     3.905   .0001    .40273000</a:t>
            </a:r>
          </a:p>
          <a:p>
            <a:r>
              <a:rPr lang="en-US" sz="1200" b="1">
                <a:latin typeface="Courier New" pitchFamily="49" charset="0"/>
              </a:rPr>
              <a:t> MARRIED |     .07220008       .03511670     2.056   .0398    .75861817</a:t>
            </a:r>
          </a:p>
          <a:p>
            <a:endParaRPr lang="en-US" sz="1200" b="1">
              <a:solidFill>
                <a:schemeClr val="tx2"/>
              </a:solidFill>
              <a:latin typeface="Courier New" pitchFamily="49" charset="0"/>
            </a:endParaRPr>
          </a:p>
        </p:txBody>
      </p:sp>
      <p:sp>
        <p:nvSpPr>
          <p:cNvPr id="38915" name="Text Box 3"/>
          <p:cNvSpPr txBox="1">
            <a:spLocks noChangeArrowheads="1"/>
          </p:cNvSpPr>
          <p:nvPr/>
        </p:nvSpPr>
        <p:spPr bwMode="auto">
          <a:xfrm>
            <a:off x="298391" y="2209800"/>
            <a:ext cx="1676400" cy="25558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/>
              <a:t>German survey data over 7 years, 1984 to 1991 (with a gap). 27,326 observations on Health Satisfaction and several covariates.</a:t>
            </a:r>
          </a:p>
        </p:txBody>
      </p:sp>
      <p:sp>
        <p:nvSpPr>
          <p:cNvPr id="38916" name="Text Box 5"/>
          <p:cNvSpPr txBox="1">
            <a:spLocks noChangeArrowheads="1"/>
          </p:cNvSpPr>
          <p:nvPr/>
        </p:nvSpPr>
        <p:spPr bwMode="auto">
          <a:xfrm>
            <a:off x="1981200" y="1054100"/>
            <a:ext cx="6705600" cy="4699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/>
              <a:t>Health Satisfaction Models: Men vs. Women</a:t>
            </a:r>
          </a:p>
        </p:txBody>
      </p:sp>
    </p:spTree>
    <p:extLst>
      <p:ext uri="{BB962C8B-B14F-4D97-AF65-F5344CB8AC3E}">
        <p14:creationId xmlns:p14="http://schemas.microsoft.com/office/powerpoint/2010/main" val="3167085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7975"/>
            <a:ext cx="8229600" cy="1139825"/>
          </a:xfrm>
        </p:spPr>
        <p:txBody>
          <a:bodyPr/>
          <a:lstStyle/>
          <a:p>
            <a:pPr eaLnBrk="1" hangingPunct="1"/>
            <a:r>
              <a:rPr lang="en-US" smtClean="0"/>
              <a:t>Computing the F Statistic</a:t>
            </a:r>
          </a:p>
        </p:txBody>
      </p:sp>
      <p:sp>
        <p:nvSpPr>
          <p:cNvPr id="7173" name="Text Box 4"/>
          <p:cNvSpPr txBox="1">
            <a:spLocks noChangeArrowheads="1"/>
          </p:cNvSpPr>
          <p:nvPr/>
        </p:nvSpPr>
        <p:spPr bwMode="auto">
          <a:xfrm>
            <a:off x="685800" y="1447800"/>
            <a:ext cx="80010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+--------------------------------------------------------------------------------+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                                        Women          Men               All   |</a:t>
            </a:r>
          </a:p>
          <a:p>
            <a:r>
              <a:rPr lang="en-US" sz="1200" b="1">
                <a:latin typeface="Courier New" pitchFamily="49" charset="0"/>
              </a:rPr>
              <a:t>| </a:t>
            </a:r>
            <a:r>
              <a:rPr lang="en-US" sz="1200" b="1" smtClean="0">
                <a:latin typeface="Courier New" pitchFamily="49" charset="0"/>
              </a:rPr>
              <a:t>HEALTH       </a:t>
            </a:r>
            <a:r>
              <a:rPr lang="en-US" sz="1200" b="1">
                <a:latin typeface="Courier New" pitchFamily="49" charset="0"/>
              </a:rPr>
              <a:t>Mean                 =   6.634172       6.924362         6.785662 |</a:t>
            </a:r>
          </a:p>
          <a:p>
            <a:r>
              <a:rPr lang="en-US" sz="1200" b="1">
                <a:latin typeface="Courier New" pitchFamily="49" charset="0"/>
              </a:rPr>
              <a:t>|              Standard deviation   =   2.329513       2.251479         2.293725 |</a:t>
            </a:r>
          </a:p>
          <a:p>
            <a:r>
              <a:rPr lang="en-US" sz="1200" b="1">
                <a:latin typeface="Courier New" pitchFamily="49" charset="0"/>
              </a:rPr>
              <a:t>|              Number of observs.   =      13083          14243            27326 |</a:t>
            </a:r>
          </a:p>
          <a:p>
            <a:r>
              <a:rPr lang="en-US" sz="1200" b="1">
                <a:latin typeface="Courier New" pitchFamily="49" charset="0"/>
              </a:rPr>
              <a:t>| Model size   Parameters           =          6              6                6 |</a:t>
            </a:r>
          </a:p>
          <a:p>
            <a:r>
              <a:rPr lang="en-US" sz="1200" b="1">
                <a:latin typeface="Courier New" pitchFamily="49" charset="0"/>
              </a:rPr>
              <a:t>|              Degrees of freedom   =      13077          14237            27320 |</a:t>
            </a:r>
          </a:p>
          <a:p>
            <a:r>
              <a:rPr lang="en-US" sz="1200" b="1">
                <a:latin typeface="Courier New" pitchFamily="49" charset="0"/>
              </a:rPr>
              <a:t>| Residuals    Sum of squares       =   66677.66       66705.75         133585.3 |</a:t>
            </a:r>
          </a:p>
          <a:p>
            <a:r>
              <a:rPr lang="en-US" sz="1200" b="1">
                <a:latin typeface="Courier New" pitchFamily="49" charset="0"/>
              </a:rPr>
              <a:t>|              Standard error of e  =   2.258063       2.164574         2.211256 |</a:t>
            </a:r>
          </a:p>
          <a:p>
            <a:r>
              <a:rPr lang="en-US" sz="1200" b="1">
                <a:latin typeface="Courier New" pitchFamily="49" charset="0"/>
              </a:rPr>
              <a:t>| Fit          R-squared            =   0.060762       0.076033          .070786 |</a:t>
            </a:r>
          </a:p>
          <a:p>
            <a:r>
              <a:rPr lang="en-US" sz="1200" b="1">
                <a:latin typeface="Courier New" pitchFamily="49" charset="0"/>
              </a:rPr>
              <a:t>| Model test   F (P value)          =  169.20(.000)  234.31(.000) 416.24 (.0000)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+--------------------------------------------------------------------------------+</a:t>
            </a:r>
          </a:p>
        </p:txBody>
      </p:sp>
      <p:graphicFrame>
        <p:nvGraphicFramePr>
          <p:cNvPr id="7170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97177036"/>
              </p:ext>
            </p:extLst>
          </p:nvPr>
        </p:nvGraphicFramePr>
        <p:xfrm>
          <a:off x="592138" y="4192588"/>
          <a:ext cx="5064125" cy="1400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12" name="Equation" r:id="rId4" imgW="3352800" imgH="927100" progId="Equation.DSMT4">
                  <p:embed/>
                </p:oleObj>
              </mc:Choice>
              <mc:Fallback>
                <p:oleObj name="Equation" r:id="rId4" imgW="3352800" imgH="927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2138" y="4192588"/>
                        <a:ext cx="5064125" cy="14001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6165280"/>
              </p:ext>
            </p:extLst>
          </p:nvPr>
        </p:nvGraphicFramePr>
        <p:xfrm>
          <a:off x="5943600" y="3851275"/>
          <a:ext cx="3048000" cy="2168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13" name="Bitmap Image" r:id="rId6" imgW="5249008" imgH="3734321" progId="PBrush">
                  <p:embed/>
                </p:oleObj>
              </mc:Choice>
              <mc:Fallback>
                <p:oleObj name="Bitmap Image" r:id="rId6" imgW="5249008" imgH="3734321" progId="PBrus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3600" y="3851275"/>
                        <a:ext cx="3048000" cy="2168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95110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95400"/>
            <a:ext cx="8229600" cy="530225"/>
          </a:xfrm>
        </p:spPr>
        <p:txBody>
          <a:bodyPr/>
          <a:lstStyle/>
          <a:p>
            <a:pPr eaLnBrk="1" hangingPunct="1"/>
            <a:r>
              <a:rPr lang="en-US" dirty="0" smtClean="0"/>
              <a:t>Summary</a:t>
            </a:r>
          </a:p>
        </p:txBody>
      </p:sp>
      <p:sp>
        <p:nvSpPr>
          <p:cNvPr id="197635" name="Rectangle 3"/>
          <p:cNvSpPr>
            <a:spLocks noGrp="1" noChangeArrowheads="1"/>
          </p:cNvSpPr>
          <p:nvPr>
            <p:ph idx="1"/>
          </p:nvPr>
        </p:nvSpPr>
        <p:spPr>
          <a:xfrm>
            <a:off x="1295400" y="2057400"/>
            <a:ext cx="6324600" cy="2778125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Simple regression: Test </a:t>
            </a:r>
            <a:r>
              <a:rPr lang="el-GR" dirty="0" smtClean="0"/>
              <a:t>β</a:t>
            </a:r>
            <a:r>
              <a:rPr lang="en-US" dirty="0" smtClean="0"/>
              <a:t> = 0</a:t>
            </a:r>
          </a:p>
          <a:p>
            <a:pPr eaLnBrk="1" hangingPunct="1">
              <a:defRPr/>
            </a:pPr>
            <a:r>
              <a:rPr lang="en-US" dirty="0" smtClean="0"/>
              <a:t>Testing about individual coefficients in a multiple regression</a:t>
            </a:r>
          </a:p>
          <a:p>
            <a:pPr eaLnBrk="1" hangingPunct="1">
              <a:defRPr/>
            </a:pPr>
            <a:r>
              <a:rPr lang="en-US" dirty="0" smtClean="0"/>
              <a:t>R</a:t>
            </a:r>
            <a:r>
              <a:rPr lang="en-US" baseline="30000" dirty="0" smtClean="0"/>
              <a:t>2</a:t>
            </a:r>
            <a:r>
              <a:rPr lang="en-US" dirty="0" smtClean="0"/>
              <a:t> as the fit measure in a multiple regression</a:t>
            </a:r>
          </a:p>
          <a:p>
            <a:pPr lvl="1">
              <a:defRPr/>
            </a:pPr>
            <a:r>
              <a:rPr lang="en-US" dirty="0" smtClean="0"/>
              <a:t>Testing R</a:t>
            </a:r>
            <a:r>
              <a:rPr lang="en-US" baseline="30000" dirty="0" smtClean="0"/>
              <a:t>2</a:t>
            </a:r>
            <a:r>
              <a:rPr lang="en-US" dirty="0" smtClean="0"/>
              <a:t> = 0</a:t>
            </a:r>
          </a:p>
          <a:p>
            <a:pPr lvl="1">
              <a:defRPr/>
            </a:pPr>
            <a:r>
              <a:rPr lang="en-US" dirty="0" smtClean="0"/>
              <a:t>Testing about sets of coefficients</a:t>
            </a:r>
          </a:p>
          <a:p>
            <a:pPr lvl="1">
              <a:defRPr/>
            </a:pPr>
            <a:r>
              <a:rPr lang="en-US" dirty="0" smtClean="0"/>
              <a:t>Testing whether two groups have the same model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Level">
  <a:themeElements>
    <a:clrScheme name="Level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Level">
      <a:majorFont>
        <a:latin typeface="Arial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3497</TotalTime>
  <Words>2101</Words>
  <Application>Microsoft Office PowerPoint</Application>
  <PresentationFormat>On-screen Show (4:3)</PresentationFormat>
  <Paragraphs>324</Paragraphs>
  <Slides>45</Slides>
  <Notes>39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45</vt:i4>
      </vt:variant>
    </vt:vector>
  </HeadingPairs>
  <TitlesOfParts>
    <vt:vector size="48" baseType="lpstr">
      <vt:lpstr>1_Level</vt:lpstr>
      <vt:lpstr>Equation</vt:lpstr>
      <vt:lpstr>Bitmap Image</vt:lpstr>
      <vt:lpstr>Statistics and Data Analysis</vt:lpstr>
      <vt:lpstr>Statistics and Data Analysis</vt:lpstr>
      <vt:lpstr>Hypothesis Tests in Multiple Regression</vt:lpstr>
      <vt:lpstr>Regression Analysis</vt:lpstr>
      <vt:lpstr>Application: Monet Paintings</vt:lpstr>
      <vt:lpstr>An Equivalent Test</vt:lpstr>
      <vt:lpstr>Partial Effects in a Multiple Regression</vt:lpstr>
      <vt:lpstr>PowerPoint Presentation</vt:lpstr>
      <vt:lpstr>PowerPoint Presentation</vt:lpstr>
      <vt:lpstr>PowerPoint Presentation</vt:lpstr>
      <vt:lpstr>PowerPoint Presentation</vt:lpstr>
      <vt:lpstr>Confidence Interval for  Regression Coefficient</vt:lpstr>
      <vt:lpstr>Model Fit</vt:lpstr>
      <vt:lpstr>PowerPoint Presentation</vt:lpstr>
      <vt:lpstr>Pretty Good Fit: R2 = .722</vt:lpstr>
      <vt:lpstr>A Huge Theorem</vt:lpstr>
      <vt:lpstr>The Adjusted R Squared</vt:lpstr>
      <vt:lpstr>The Adjusted R Squared</vt:lpstr>
      <vt:lpstr>Success Measure</vt:lpstr>
      <vt:lpstr>Testing “The Regression”</vt:lpstr>
      <vt:lpstr>The F Test for the Model</vt:lpstr>
      <vt:lpstr> </vt:lpstr>
      <vt:lpstr>Movie Madness Regression</vt:lpstr>
      <vt:lpstr>Compare Sample F to Critical F</vt:lpstr>
      <vt:lpstr>An Equivalent Approach</vt:lpstr>
      <vt:lpstr>The F Test</vt:lpstr>
      <vt:lpstr>A Cost “Function” Regression</vt:lpstr>
      <vt:lpstr>What About a  Group of Variables?</vt:lpstr>
      <vt:lpstr>Theory for the Test</vt:lpstr>
      <vt:lpstr>Is Genre Significant?</vt:lpstr>
      <vt:lpstr>Now What?</vt:lpstr>
      <vt:lpstr>Application: Part of a Regression Model</vt:lpstr>
      <vt:lpstr>Test Statistic</vt:lpstr>
      <vt:lpstr>Gasoline Market</vt:lpstr>
      <vt:lpstr>Gasoline Market</vt:lpstr>
      <vt:lpstr>Gasoline Market</vt:lpstr>
      <vt:lpstr>PowerPoint Presentation</vt:lpstr>
      <vt:lpstr> </vt:lpstr>
      <vt:lpstr>Improvement in R2</vt:lpstr>
      <vt:lpstr>Application</vt:lpstr>
      <vt:lpstr>Equal Regressions</vt:lpstr>
      <vt:lpstr>Procedure: Equal Regressions</vt:lpstr>
      <vt:lpstr>PowerPoint Presentation</vt:lpstr>
      <vt:lpstr>Computing the F Statistic</vt:lpstr>
      <vt:lpstr>Summary</vt:lpstr>
    </vt:vector>
  </TitlesOfParts>
  <Company>Econometric Software,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Statistics</dc:title>
  <dc:creator>William Greene</dc:creator>
  <cp:lastModifiedBy>B</cp:lastModifiedBy>
  <cp:revision>79</cp:revision>
  <dcterms:created xsi:type="dcterms:W3CDTF">2007-07-27T17:18:39Z</dcterms:created>
  <dcterms:modified xsi:type="dcterms:W3CDTF">2014-07-25T10:07:40Z</dcterms:modified>
</cp:coreProperties>
</file>