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1" r:id="rId1"/>
  </p:sldMasterIdLst>
  <p:notesMasterIdLst>
    <p:notesMasterId r:id="rId49"/>
  </p:notesMasterIdLst>
  <p:handoutMasterIdLst>
    <p:handoutMasterId r:id="rId50"/>
  </p:handoutMasterIdLst>
  <p:sldIdLst>
    <p:sldId id="258" r:id="rId2"/>
    <p:sldId id="262" r:id="rId3"/>
    <p:sldId id="383" r:id="rId4"/>
    <p:sldId id="260" r:id="rId5"/>
    <p:sldId id="271" r:id="rId6"/>
    <p:sldId id="276" r:id="rId7"/>
    <p:sldId id="280" r:id="rId8"/>
    <p:sldId id="336" r:id="rId9"/>
    <p:sldId id="335" r:id="rId10"/>
    <p:sldId id="337" r:id="rId11"/>
    <p:sldId id="338" r:id="rId12"/>
    <p:sldId id="339" r:id="rId13"/>
    <p:sldId id="340" r:id="rId14"/>
    <p:sldId id="283" r:id="rId15"/>
    <p:sldId id="299" r:id="rId16"/>
    <p:sldId id="286" r:id="rId17"/>
    <p:sldId id="285" r:id="rId18"/>
    <p:sldId id="284" r:id="rId19"/>
    <p:sldId id="287" r:id="rId20"/>
    <p:sldId id="264" r:id="rId21"/>
    <p:sldId id="263" r:id="rId22"/>
    <p:sldId id="382" r:id="rId23"/>
    <p:sldId id="267" r:id="rId24"/>
    <p:sldId id="359" r:id="rId25"/>
    <p:sldId id="360" r:id="rId26"/>
    <p:sldId id="361" r:id="rId27"/>
    <p:sldId id="362" r:id="rId28"/>
    <p:sldId id="363" r:id="rId29"/>
    <p:sldId id="364" r:id="rId30"/>
    <p:sldId id="365" r:id="rId31"/>
    <p:sldId id="366" r:id="rId32"/>
    <p:sldId id="367" r:id="rId33"/>
    <p:sldId id="368" r:id="rId34"/>
    <p:sldId id="369" r:id="rId35"/>
    <p:sldId id="370" r:id="rId36"/>
    <p:sldId id="371" r:id="rId37"/>
    <p:sldId id="372" r:id="rId38"/>
    <p:sldId id="373" r:id="rId39"/>
    <p:sldId id="374" r:id="rId40"/>
    <p:sldId id="375" r:id="rId41"/>
    <p:sldId id="376" r:id="rId42"/>
    <p:sldId id="377" r:id="rId43"/>
    <p:sldId id="378" r:id="rId44"/>
    <p:sldId id="379" r:id="rId45"/>
    <p:sldId id="380" r:id="rId46"/>
    <p:sldId id="381" r:id="rId47"/>
    <p:sldId id="261" r:id="rId4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C000"/>
    <a:srgbClr val="99CC00"/>
    <a:srgbClr val="7030A0"/>
    <a:srgbClr val="82F695"/>
    <a:srgbClr val="99CCCC"/>
    <a:srgbClr val="0000FF"/>
    <a:srgbClr val="FFFFFF"/>
    <a:srgbClr val="FF9999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65" autoAdjust="0"/>
    <p:restoredTop sz="94660"/>
  </p:normalViewPr>
  <p:slideViewPr>
    <p:cSldViewPr>
      <p:cViewPr>
        <p:scale>
          <a:sx n="66" d="100"/>
          <a:sy n="66" d="100"/>
        </p:scale>
        <p:origin x="-1674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1095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7004-D967-409D-87CC-9549A816B2D1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9816B7-83E8-40E0-8A0A-F9F2C44378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8490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92FA5240-7FFF-4AEE-8D12-02AC72747E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4162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AB6173-704A-4D09-B96A-41C457176430}" type="slidenum">
              <a:rPr lang="en-US"/>
              <a:pPr/>
              <a:t>1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343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C40D23-2390-4178-A5EE-8BCE9550F193}" type="slidenum">
              <a:rPr lang="en-US"/>
              <a:pPr/>
              <a:t>2</a:t>
            </a:fld>
            <a:endParaRPr lang="en-US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87967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3A1051-2BBF-45E8-AA4F-25566C2FF9BD}" type="slidenum">
              <a:rPr lang="en-US"/>
              <a:pPr/>
              <a:t>3</a:t>
            </a:fld>
            <a:endParaRPr 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708310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80BE70-58EB-44FB-A684-9D4A70F506BB}" type="slidenum">
              <a:rPr lang="en-US"/>
              <a:pPr/>
              <a:t>4</a:t>
            </a:fld>
            <a:endParaRPr 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08810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7156A9-C1F2-4B48-9DF0-D969EABE609D}" type="slidenum">
              <a:rPr lang="en-US"/>
              <a:pPr/>
              <a:t>5</a:t>
            </a:fld>
            <a:endParaRPr lang="en-US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73603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765502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30106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313782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056815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949604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164893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705942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350521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513900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252412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060871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66AE04-C3AE-472D-8BCE-57CB8C73F025}" type="slidenum">
              <a:rPr lang="en-US"/>
              <a:pPr/>
              <a:t>17</a:t>
            </a:fld>
            <a:endParaRPr 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549834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819595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644778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7B785E-12FE-4877-83F5-CEC92B993D7F}" type="slidenum">
              <a:rPr lang="en-US"/>
              <a:pPr/>
              <a:t>20</a:t>
            </a:fld>
            <a:endParaRPr 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086529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5C4917-3E7F-4B88-BF6F-35B30F29277A}" type="slidenum">
              <a:rPr lang="en-US"/>
              <a:pPr/>
              <a:t>21</a:t>
            </a:fld>
            <a:endParaRPr 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200040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FC3D32-8B4A-4123-B744-256583150E34}" type="slidenum">
              <a:rPr lang="en-US"/>
              <a:pPr/>
              <a:t>23</a:t>
            </a:fld>
            <a:endParaRPr lang="en-US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03679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D98583-1A0D-4EB8-9F50-4BA3EFDE6686}" type="slidenum">
              <a:rPr lang="en-US"/>
              <a:pPr/>
              <a:t>27</a:t>
            </a:fld>
            <a:endParaRPr lang="en-US"/>
          </a:p>
        </p:txBody>
      </p:sp>
      <p:sp>
        <p:nvSpPr>
          <p:cNvPr id="286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5657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F38519-A074-4CBE-9EBD-42FF9EB5116D}" type="slidenum">
              <a:rPr lang="en-US"/>
              <a:pPr/>
              <a:t>28</a:t>
            </a:fld>
            <a:endParaRPr 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207342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C25943-DCC6-48E0-8560-604797432B18}" type="slidenum">
              <a:rPr lang="en-US"/>
              <a:pPr/>
              <a:t>29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206060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70ED87-B19F-4BA1-A57F-31BF83BA1D31}" type="slidenum">
              <a:rPr lang="en-US"/>
              <a:pPr/>
              <a:t>30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900400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8A7216-5DBB-4213-B5DF-0C3D48FC1BCE}" type="slidenum">
              <a:rPr lang="en-US"/>
              <a:pPr/>
              <a:t>31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993413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F0F749-4359-4ADF-ADC5-C9E6455F34C5}" type="slidenum">
              <a:rPr lang="en-US"/>
              <a:pPr/>
              <a:t>32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3164454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A58CBC-ACAA-4B75-A34A-75A8F59D05D7}" type="slidenum">
              <a:rPr lang="en-US"/>
              <a:pPr/>
              <a:t>33</a:t>
            </a:fld>
            <a:endParaRPr 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2999068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11E4F3-F775-4979-B295-ECB4CF96C5EC}" type="slidenum">
              <a:rPr lang="en-US"/>
              <a:pPr/>
              <a:t>34</a:t>
            </a:fld>
            <a:endParaRPr lang="en-US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410048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31B40D-D586-4C66-94A5-49685483594F}" type="slidenum">
              <a:rPr lang="en-US"/>
              <a:pPr/>
              <a:t>36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1380485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A2F71A-02A4-4D45-AF52-F725AEF83681}" type="slidenum">
              <a:rPr lang="en-US"/>
              <a:pPr/>
              <a:t>37</a:t>
            </a:fld>
            <a:endParaRPr 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6644608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5175BF-E1DF-4319-8C0C-07D7A1B5AB25}" type="slidenum">
              <a:rPr lang="en-US"/>
              <a:pPr/>
              <a:t>38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9551851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2CE798-3A1C-4614-9E6F-E6AFBD91894A}" type="slidenum">
              <a:rPr lang="en-US"/>
              <a:pPr/>
              <a:t>39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5291657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71CC1E-C6EA-4167-87B2-3FAADFC371DB}" type="slidenum">
              <a:rPr lang="en-US"/>
              <a:pPr/>
              <a:t>40</a:t>
            </a:fld>
            <a:endParaRPr 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9742266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0758A2-81B3-4C0A-A2ED-B33D947CF619}" type="slidenum">
              <a:rPr lang="en-US"/>
              <a:pPr/>
              <a:t>41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0939378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BC9CB6-BB86-4777-B9D9-E59945C7BC5F}" type="slidenum">
              <a:rPr lang="en-US"/>
              <a:pPr/>
              <a:t>43</a:t>
            </a:fld>
            <a:endParaRPr 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8342865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91D724-251D-4BAE-9AD3-E57E668CB2CB}" type="slidenum">
              <a:rPr lang="en-US"/>
              <a:pPr/>
              <a:t>44</a:t>
            </a:fld>
            <a:endParaRPr lang="en-US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6935859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172A5D-91A9-4B55-9418-C6439355F747}" type="slidenum">
              <a:rPr lang="en-US"/>
              <a:pPr/>
              <a:t>45</a:t>
            </a:fld>
            <a:endParaRPr 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9250453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D1A8D2-6E59-4EEB-8028-3113F5DDA6B6}" type="slidenum">
              <a:rPr lang="en-US"/>
              <a:pPr/>
              <a:t>46</a:t>
            </a:fld>
            <a:endParaRPr 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2155671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A7BFB8-B8B3-42EE-952D-0274E2158C2A}" type="slidenum">
              <a:rPr lang="en-US"/>
              <a:pPr/>
              <a:t>47</a:t>
            </a:fld>
            <a:endParaRPr lang="en-US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98732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08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04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3658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654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966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7374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967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6616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384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0880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905000"/>
            <a:ext cx="3429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2766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004E001-28BF-4B1E-A6CB-8FCFE007160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5093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0" y="1905000"/>
            <a:ext cx="70104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2766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ED99AAF-CB70-44A8-9A44-756D634A7A9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409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29982" y="0"/>
            <a:ext cx="8914018" cy="789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 userDrawn="1"/>
        </p:nvSpPr>
        <p:spPr>
          <a:xfrm>
            <a:off x="6019800" y="6550223"/>
            <a:ext cx="3124200" cy="307777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Part</a:t>
            </a:r>
            <a:r>
              <a:rPr lang="en-US" sz="1400" baseline="0" dirty="0" smtClean="0"/>
              <a:t> 23: Multiple Regression – Part 3</a:t>
            </a:r>
            <a:endParaRPr lang="en-US" sz="1400" dirty="0"/>
          </a:p>
        </p:txBody>
      </p:sp>
      <p:sp>
        <p:nvSpPr>
          <p:cNvPr id="2" name="Rectangle 1"/>
          <p:cNvSpPr/>
          <p:nvPr userDrawn="1"/>
        </p:nvSpPr>
        <p:spPr>
          <a:xfrm>
            <a:off x="229982" y="6488668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23-</a:t>
            </a:r>
            <a:fld id="{9ED99AAF-CB70-44A8-9A44-756D634A7A9A}" type="slidenum">
              <a:rPr lang="en-US" b="1" smtClean="0"/>
              <a:pPr/>
              <a:t>‹#›</a:t>
            </a:fld>
            <a:r>
              <a:rPr lang="en-US" b="1" dirty="0" smtClean="0"/>
              <a:t>/</a:t>
            </a:r>
            <a:r>
              <a:rPr lang="en-US" b="1" dirty="0" smtClean="0"/>
              <a:t>47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00799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  <p:sldLayoutId id="2147483823" r:id="rId12"/>
    <p:sldLayoutId id="2147483824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Arial" pitchFamily="34" charset="0"/>
          <a:ea typeface="+mj-ea"/>
          <a:cs typeface="Arial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png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png"/><Relationship Id="rId5" Type="http://schemas.openxmlformats.org/officeDocument/2006/relationships/image" Target="../media/image9.wmf"/><Relationship Id="rId4" Type="http://schemas.openxmlformats.org/officeDocument/2006/relationships/oleObject" Target="../embeddings/oleObject2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3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3.png"/><Relationship Id="rId4" Type="http://schemas.openxmlformats.org/officeDocument/2006/relationships/oleObject" Target="../embeddings/oleObject4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4.png"/><Relationship Id="rId4" Type="http://schemas.openxmlformats.org/officeDocument/2006/relationships/oleObject" Target="../embeddings/oleObject5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905000"/>
            <a:ext cx="7772400" cy="1470025"/>
          </a:xfrm>
        </p:spPr>
        <p:txBody>
          <a:bodyPr/>
          <a:lstStyle/>
          <a:p>
            <a:pPr eaLnBrk="1" hangingPunct="1"/>
            <a:r>
              <a:rPr lang="en-US" sz="3400" dirty="0" smtClean="0"/>
              <a:t>Statistics and Data Analysis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sz="2600" dirty="0" smtClean="0"/>
              <a:t>Professor William Greene</a:t>
            </a:r>
          </a:p>
          <a:p>
            <a:pPr eaLnBrk="1" hangingPunct="1"/>
            <a:r>
              <a:rPr lang="en-US" sz="2600" dirty="0" smtClean="0"/>
              <a:t>Stern School of Business</a:t>
            </a:r>
          </a:p>
          <a:p>
            <a:pPr eaLnBrk="1" hangingPunct="1"/>
            <a:r>
              <a:rPr lang="en-US" sz="2600" dirty="0" smtClean="0"/>
              <a:t>IOMS Department of</a:t>
            </a:r>
          </a:p>
          <a:p>
            <a:pPr eaLnBrk="1" hangingPunct="1"/>
            <a:r>
              <a:rPr lang="en-US" sz="2600" dirty="0" smtClean="0"/>
              <a:t>Department of Economics</a:t>
            </a:r>
          </a:p>
        </p:txBody>
      </p:sp>
      <p:pic>
        <p:nvPicPr>
          <p:cNvPr id="4" name="Picture 4" descr="Ster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762000"/>
            <a:ext cx="8915400" cy="876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3000" y="1828800"/>
            <a:ext cx="6858000" cy="609600"/>
          </a:xfrm>
        </p:spPr>
        <p:txBody>
          <a:bodyPr/>
          <a:lstStyle/>
          <a:p>
            <a:pPr eaLnBrk="1" hangingPunct="1"/>
            <a:r>
              <a:rPr lang="en-US" sz="2700" dirty="0" smtClean="0"/>
              <a:t>Statistics and Data Analysis</a:t>
            </a: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1638300" y="3040879"/>
            <a:ext cx="6096000" cy="22098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2209800" y="3649054"/>
            <a:ext cx="4953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/>
              <a:t>Part </a:t>
            </a:r>
            <a:r>
              <a:rPr lang="en-US" sz="3200" b="1" dirty="0" smtClean="0"/>
              <a:t>23 </a:t>
            </a:r>
            <a:r>
              <a:rPr lang="en-US" sz="3200" b="1" dirty="0"/>
              <a:t>– Multiple</a:t>
            </a:r>
            <a:br>
              <a:rPr lang="en-US" sz="3200" b="1" dirty="0"/>
            </a:br>
            <a:r>
              <a:rPr lang="en-US" sz="3200" b="1" dirty="0"/>
              <a:t>                Regression: 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219200"/>
            <a:ext cx="8229600" cy="530225"/>
          </a:xfrm>
        </p:spPr>
        <p:txBody>
          <a:bodyPr/>
          <a:lstStyle/>
          <a:p>
            <a:pPr eaLnBrk="1" hangingPunct="1"/>
            <a:r>
              <a:rPr lang="en-US" dirty="0" smtClean="0"/>
              <a:t>Regression Model Building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1981200"/>
            <a:ext cx="7010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100" smtClean="0"/>
              <a:t>What are we looking for:  Vaguely in order of importance</a:t>
            </a:r>
          </a:p>
          <a:p>
            <a:pPr eaLnBrk="1" hangingPunct="1">
              <a:lnSpc>
                <a:spcPct val="90000"/>
              </a:lnSpc>
            </a:pPr>
            <a:r>
              <a:rPr lang="en-US" sz="2100" smtClean="0"/>
              <a:t>1.  A model that makes sense – there is a reason for</a:t>
            </a:r>
            <a:br>
              <a:rPr lang="en-US" sz="2100" smtClean="0"/>
            </a:br>
            <a:r>
              <a:rPr lang="en-US" sz="2100" smtClean="0"/>
              <a:t>     the variables to be in the model.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a.  Appropriate variables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b.  Functional form. E.g., don’t mix logs and levels.</a:t>
            </a:r>
            <a:br>
              <a:rPr lang="en-US" sz="2000" smtClean="0"/>
            </a:br>
            <a:r>
              <a:rPr lang="en-US" sz="2000" smtClean="0"/>
              <a:t>     Transformed variables are appropriate.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/>
              <a:t>         Dummy variables are a valuable tool.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Given we are comfortable with these:</a:t>
            </a:r>
          </a:p>
          <a:p>
            <a:pPr eaLnBrk="1" hangingPunct="1">
              <a:lnSpc>
                <a:spcPct val="90000"/>
              </a:lnSpc>
            </a:pPr>
            <a:r>
              <a:rPr lang="en-US" sz="2100" smtClean="0"/>
              <a:t>2. Reasonable fit to the data is better than no fit.</a:t>
            </a:r>
            <a:br>
              <a:rPr lang="en-US" sz="2100" smtClean="0"/>
            </a:br>
            <a:r>
              <a:rPr lang="en-US" sz="2100" smtClean="0"/>
              <a:t>    Measured by R</a:t>
            </a:r>
            <a:r>
              <a:rPr lang="en-US" sz="2100" baseline="30000" smtClean="0"/>
              <a:t>2</a:t>
            </a:r>
            <a:r>
              <a:rPr lang="en-US" sz="2100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sz="2100" smtClean="0"/>
              <a:t>3. Statistical significance of the predictor variables.</a:t>
            </a:r>
          </a:p>
        </p:txBody>
      </p:sp>
    </p:spTree>
    <p:extLst>
      <p:ext uri="{BB962C8B-B14F-4D97-AF65-F5344CB8AC3E}">
        <p14:creationId xmlns:p14="http://schemas.microsoft.com/office/powerpoint/2010/main" val="1345813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81000"/>
            <a:ext cx="7391400" cy="1527175"/>
          </a:xfrm>
        </p:spPr>
        <p:txBody>
          <a:bodyPr/>
          <a:lstStyle/>
          <a:p>
            <a:pPr eaLnBrk="1" hangingPunct="1"/>
            <a:r>
              <a:rPr lang="en-US" sz="2800" dirty="0" smtClean="0"/>
              <a:t>Multiple Regression Modeling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2133600" y="2057400"/>
            <a:ext cx="6324600" cy="3733800"/>
          </a:xfrm>
        </p:spPr>
        <p:txBody>
          <a:bodyPr/>
          <a:lstStyle/>
          <a:p>
            <a:pPr lvl="0"/>
            <a:r>
              <a:rPr lang="en-US" sz="2400" dirty="0"/>
              <a:t>Data Preparation</a:t>
            </a:r>
          </a:p>
          <a:p>
            <a:pPr lvl="1"/>
            <a:r>
              <a:rPr lang="en-US" sz="2000" dirty="0"/>
              <a:t>Examining the Data</a:t>
            </a:r>
          </a:p>
          <a:p>
            <a:pPr lvl="1"/>
            <a:r>
              <a:rPr lang="en-US" sz="2000" dirty="0"/>
              <a:t>Transformations – Using </a:t>
            </a:r>
            <a:r>
              <a:rPr lang="en-US" sz="2000" dirty="0" smtClean="0"/>
              <a:t>Logs</a:t>
            </a:r>
            <a:endParaRPr lang="en-US" sz="2000" dirty="0"/>
          </a:p>
          <a:p>
            <a:pPr lvl="1"/>
            <a:r>
              <a:rPr lang="en-US" sz="2000" dirty="0"/>
              <a:t>Mini-seminar: Movie Madness and McDonalds</a:t>
            </a:r>
          </a:p>
          <a:p>
            <a:pPr lvl="1"/>
            <a:r>
              <a:rPr lang="en-US" sz="2000" dirty="0"/>
              <a:t>Scaling</a:t>
            </a:r>
          </a:p>
          <a:p>
            <a:pPr lvl="0"/>
            <a:r>
              <a:rPr lang="en-US" sz="2400" dirty="0"/>
              <a:t>Residuals and Outliers</a:t>
            </a:r>
          </a:p>
          <a:p>
            <a:pPr lvl="0"/>
            <a:r>
              <a:rPr lang="en-US" sz="2400" dirty="0"/>
              <a:t>Variable Selection – Stepwise Regression</a:t>
            </a:r>
          </a:p>
          <a:p>
            <a:pPr lvl="0"/>
            <a:r>
              <a:rPr lang="en-US" sz="2400" dirty="0" err="1" smtClean="0"/>
              <a:t>Multicollinearity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Data Preparation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752600"/>
            <a:ext cx="7010400" cy="3886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smtClean="0">
                <a:solidFill>
                  <a:srgbClr val="0000FF"/>
                </a:solidFill>
              </a:rPr>
              <a:t>Get rid of observations with missing values.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Small numbers of missing values, delete observations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Large numbers of missing values – may need to give up on certain variables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There are theories and methods for filling missing values.  (Advanced techniques. Usually not useful or appropriate for real world work.)</a:t>
            </a:r>
          </a:p>
          <a:p>
            <a:pPr marL="457200" lvl="1" indent="0" eaLnBrk="1" hangingPunct="1">
              <a:lnSpc>
                <a:spcPct val="80000"/>
              </a:lnSpc>
              <a:buNone/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r>
              <a:rPr lang="en-US" sz="2000" smtClean="0">
                <a:solidFill>
                  <a:srgbClr val="0000FF"/>
                </a:solidFill>
              </a:rPr>
              <a:t>Be sure that “missingness” is not directly related to the values of the dependent variable.</a:t>
            </a:r>
            <a:r>
              <a:rPr lang="en-US" sz="2000" smtClean="0"/>
              <a:t>  E.g., a regression that follows systematically removing “high” values of Y is likely to be biased if you then try to use the results to describe the entire population.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Using Logs</a:t>
            </a:r>
          </a:p>
        </p:txBody>
      </p:sp>
      <p:sp>
        <p:nvSpPr>
          <p:cNvPr id="17411" name="Rectangle 4"/>
          <p:cNvSpPr>
            <a:spLocks noGrp="1" noChangeArrowheads="1"/>
          </p:cNvSpPr>
          <p:nvPr>
            <p:ph idx="1"/>
          </p:nvPr>
        </p:nvSpPr>
        <p:spPr>
          <a:xfrm>
            <a:off x="1371600" y="1981200"/>
            <a:ext cx="7010400" cy="3657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Generally, use logs for “size” variables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Use logs if you are seeking to estimate elasticities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Use logs if your data span a very large range of values and the independent variables do not (a modeling issue – some art mixed in with the science).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If the data contain 0s or negative values then logs will be inappropriate for the study – do not use ad hoc fixes like adding something to Y so it will be positive.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447800"/>
            <a:ext cx="8229600" cy="530225"/>
          </a:xfrm>
        </p:spPr>
        <p:txBody>
          <a:bodyPr/>
          <a:lstStyle/>
          <a:p>
            <a:pPr eaLnBrk="1" hangingPunct="1"/>
            <a:r>
              <a:rPr lang="en-US" dirty="0" smtClean="0"/>
              <a:t>More on Using Logs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2514600"/>
            <a:ext cx="7010400" cy="2743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Generally only for continuous variables like income or variables that are essentially continuous.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000" dirty="0" smtClean="0"/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Not for discrete categorical variables like binary variables or </a:t>
            </a:r>
            <a:r>
              <a:rPr lang="en-US" sz="2000" dirty="0" err="1" smtClean="0"/>
              <a:t>qualititative</a:t>
            </a:r>
            <a:r>
              <a:rPr lang="en-US" sz="2000" dirty="0" smtClean="0"/>
              <a:t> variables (e.g., stress level = 1,2,3,4,5)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000" dirty="0" smtClean="0"/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Generally DO NOT take the log of “time” (t) in a model with a time trend.  TIME is discrete and not a “measure.”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6164414"/>
              </p:ext>
            </p:extLst>
          </p:nvPr>
        </p:nvGraphicFramePr>
        <p:xfrm>
          <a:off x="3733800" y="1126958"/>
          <a:ext cx="4229100" cy="51976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6" name="Bitmap Image" r:id="rId4" imgW="5695238" imgH="7000000" progId="PBrush">
                  <p:embed/>
                </p:oleObj>
              </mc:Choice>
              <mc:Fallback>
                <p:oleObj name="Bitmap Image" r:id="rId4" imgW="5695238" imgH="7000000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1126958"/>
                        <a:ext cx="4229100" cy="519764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1" name="Rectangle 5"/>
          <p:cNvSpPr>
            <a:spLocks noChangeArrowheads="1"/>
          </p:cNvSpPr>
          <p:nvPr/>
        </p:nvSpPr>
        <p:spPr bwMode="auto">
          <a:xfrm>
            <a:off x="3733800" y="3238500"/>
            <a:ext cx="2667000" cy="8382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2" name="Text Box 6"/>
          <p:cNvSpPr txBox="1">
            <a:spLocks noChangeArrowheads="1"/>
          </p:cNvSpPr>
          <p:nvPr/>
        </p:nvSpPr>
        <p:spPr bwMode="auto">
          <a:xfrm>
            <a:off x="2286000" y="4068154"/>
            <a:ext cx="1295400" cy="73977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/>
              <a:t>We used McDonald’s Per Capita</a:t>
            </a:r>
          </a:p>
        </p:txBody>
      </p:sp>
    </p:spTree>
    <p:extLst>
      <p:ext uri="{BB962C8B-B14F-4D97-AF65-F5344CB8AC3E}">
        <p14:creationId xmlns:p14="http://schemas.microsoft.com/office/powerpoint/2010/main" val="405013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More Movie Madness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1828800"/>
            <a:ext cx="7010400" cy="41148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McDonald’s and Movies (Craig, Douglas, Greene: International Journal of Marketing)</a:t>
            </a:r>
          </a:p>
          <a:p>
            <a:pPr eaLnBrk="1" hangingPunct="1"/>
            <a:endParaRPr lang="en-US" sz="800" dirty="0" smtClean="0"/>
          </a:p>
          <a:p>
            <a:pPr eaLnBrk="1" hangingPunct="1"/>
            <a:r>
              <a:rPr lang="en-US" sz="2400" dirty="0" smtClean="0"/>
              <a:t>Log Foreign Box Office(</a:t>
            </a:r>
            <a:r>
              <a:rPr lang="en-US" sz="2400" dirty="0" err="1" smtClean="0"/>
              <a:t>movie,country,year</a:t>
            </a:r>
            <a:r>
              <a:rPr lang="en-US" sz="2400" dirty="0" smtClean="0"/>
              <a:t>) = </a:t>
            </a:r>
            <a:br>
              <a:rPr lang="en-US" sz="2400" dirty="0" smtClean="0"/>
            </a:br>
            <a:r>
              <a:rPr lang="en-US" sz="2400" dirty="0" smtClean="0"/>
              <a:t>		</a:t>
            </a:r>
            <a:r>
              <a:rPr lang="el-GR" sz="2400" dirty="0" smtClean="0">
                <a:cs typeface="Arial" charset="0"/>
              </a:rPr>
              <a:t>α</a:t>
            </a:r>
            <a:r>
              <a:rPr lang="en-US" sz="2400" dirty="0" smtClean="0"/>
              <a:t> + </a:t>
            </a:r>
            <a:br>
              <a:rPr lang="en-US" sz="2400" dirty="0" smtClean="0"/>
            </a:br>
            <a:r>
              <a:rPr lang="en-US" sz="2400" dirty="0" smtClean="0"/>
              <a:t>		</a:t>
            </a:r>
            <a:r>
              <a:rPr lang="el-GR" sz="2400" dirty="0" smtClean="0">
                <a:cs typeface="Arial" charset="0"/>
              </a:rPr>
              <a:t>β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*  </a:t>
            </a:r>
            <a:r>
              <a:rPr lang="en-US" sz="2400" dirty="0" err="1" smtClean="0"/>
              <a:t>LogBox</a:t>
            </a:r>
            <a:r>
              <a:rPr lang="en-US" sz="2400" dirty="0" smtClean="0"/>
              <a:t>(</a:t>
            </a:r>
            <a:r>
              <a:rPr lang="en-US" sz="2400" dirty="0" err="1" smtClean="0"/>
              <a:t>movie,US,year</a:t>
            </a:r>
            <a:r>
              <a:rPr lang="en-US" sz="2400" dirty="0" smtClean="0"/>
              <a:t>) + </a:t>
            </a:r>
            <a:br>
              <a:rPr lang="en-US" sz="2400" dirty="0" smtClean="0"/>
            </a:br>
            <a:r>
              <a:rPr lang="en-US" sz="2400" dirty="0" smtClean="0"/>
              <a:t>		</a:t>
            </a:r>
            <a:r>
              <a:rPr lang="el-GR" sz="2400" dirty="0" smtClean="0">
                <a:cs typeface="Arial" charset="0"/>
              </a:rPr>
              <a:t>β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*  </a:t>
            </a:r>
            <a:r>
              <a:rPr lang="en-US" sz="2400" dirty="0" err="1" smtClean="0"/>
              <a:t>LogPCIncome</a:t>
            </a:r>
            <a:r>
              <a:rPr lang="en-US" sz="2400" dirty="0" smtClean="0"/>
              <a:t> + </a:t>
            </a:r>
            <a:br>
              <a:rPr lang="en-US" sz="2400" dirty="0" smtClean="0"/>
            </a:br>
            <a:r>
              <a:rPr lang="en-US" sz="2400" dirty="0" smtClean="0"/>
              <a:t>		</a:t>
            </a:r>
            <a:r>
              <a:rPr lang="el-GR" sz="2400" dirty="0" smtClean="0">
                <a:cs typeface="Arial" charset="0"/>
              </a:rPr>
              <a:t>β</a:t>
            </a:r>
            <a:r>
              <a:rPr lang="en-US" sz="2400" baseline="-25000" dirty="0" smtClean="0"/>
              <a:t>4 </a:t>
            </a:r>
            <a:r>
              <a:rPr lang="en-US" sz="2400" dirty="0" smtClean="0"/>
              <a:t>* </a:t>
            </a:r>
            <a:r>
              <a:rPr lang="en-US" sz="2400" dirty="0" err="1" smtClean="0"/>
              <a:t>LogMacsPC</a:t>
            </a:r>
            <a:r>
              <a:rPr lang="en-US" sz="2400" dirty="0" smtClean="0"/>
              <a:t> + </a:t>
            </a:r>
            <a:br>
              <a:rPr lang="en-US" sz="2400" dirty="0" smtClean="0"/>
            </a:br>
            <a:r>
              <a:rPr lang="en-US" sz="2400" dirty="0" smtClean="0"/>
              <a:t>		</a:t>
            </a:r>
            <a:r>
              <a:rPr lang="en-US" sz="2400" dirty="0" err="1" smtClean="0"/>
              <a:t>GenreEffect</a:t>
            </a:r>
            <a:r>
              <a:rPr lang="en-US" sz="2400" dirty="0" smtClean="0"/>
              <a:t> + </a:t>
            </a:r>
            <a:br>
              <a:rPr lang="en-US" sz="2400" dirty="0" smtClean="0"/>
            </a:br>
            <a:r>
              <a:rPr lang="en-US" sz="2400" dirty="0" smtClean="0"/>
              <a:t>		</a:t>
            </a:r>
            <a:r>
              <a:rPr lang="en-US" sz="2400" dirty="0" err="1" smtClean="0"/>
              <a:t>CountryEffect</a:t>
            </a:r>
            <a:r>
              <a:rPr lang="en-US" sz="2400" dirty="0" smtClean="0"/>
              <a:t> + </a:t>
            </a:r>
            <a:br>
              <a:rPr lang="en-US" sz="2400" dirty="0" smtClean="0"/>
            </a:br>
            <a:r>
              <a:rPr lang="en-US" sz="2400" dirty="0" smtClean="0"/>
              <a:t>		</a:t>
            </a:r>
            <a:r>
              <a:rPr lang="el-GR" sz="2400" dirty="0" smtClean="0">
                <a:cs typeface="Arial" charset="0"/>
              </a:rPr>
              <a:t>ε</a:t>
            </a:r>
            <a:r>
              <a:rPr lang="en-US" sz="2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43039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478280" y="762000"/>
            <a:ext cx="7543800" cy="765175"/>
          </a:xfrm>
        </p:spPr>
        <p:txBody>
          <a:bodyPr/>
          <a:lstStyle/>
          <a:p>
            <a:pPr eaLnBrk="1" hangingPunct="1"/>
            <a:r>
              <a:rPr lang="en-US" smtClean="0"/>
              <a:t>Movie Madness Data (n=2198)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52600"/>
            <a:ext cx="85344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707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35607" y="6096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Macs and Movies</a:t>
            </a:r>
          </a:p>
        </p:txBody>
      </p:sp>
      <p:sp>
        <p:nvSpPr>
          <p:cNvPr id="31747" name="Text Box 4"/>
          <p:cNvSpPr txBox="1">
            <a:spLocks noChangeArrowheads="1"/>
          </p:cNvSpPr>
          <p:nvPr/>
        </p:nvSpPr>
        <p:spPr bwMode="auto">
          <a:xfrm>
            <a:off x="381000" y="2133600"/>
            <a:ext cx="601980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Countries and Some of the Data</a:t>
            </a:r>
          </a:p>
          <a:p>
            <a:r>
              <a:rPr lang="en-US" sz="1400" b="1">
                <a:latin typeface="Courier New" pitchFamily="49" charset="0"/>
              </a:rPr>
              <a:t>Code         Pop(mm)  per cap        # of    Language</a:t>
            </a:r>
          </a:p>
          <a:p>
            <a:r>
              <a:rPr lang="en-US" sz="1400" b="1">
                <a:latin typeface="Courier New" pitchFamily="49" charset="0"/>
              </a:rPr>
              <a:t>                      Income     McDonalds</a:t>
            </a:r>
          </a:p>
          <a:p>
            <a:r>
              <a:rPr lang="en-US" sz="1400" b="1">
                <a:latin typeface="Courier New" pitchFamily="49" charset="0"/>
              </a:rPr>
              <a:t>1 Argentina   37       12090         173     Spanish</a:t>
            </a:r>
          </a:p>
          <a:p>
            <a:r>
              <a:rPr lang="en-US" sz="1400" b="1">
                <a:latin typeface="Courier New" pitchFamily="49" charset="0"/>
              </a:rPr>
              <a:t>2 Chile,      15        9110          70     Spanish</a:t>
            </a:r>
          </a:p>
          <a:p>
            <a:r>
              <a:rPr lang="en-US" sz="1400" b="1">
                <a:latin typeface="Courier New" pitchFamily="49" charset="0"/>
              </a:rPr>
              <a:t>3 Spain       39       19180         300     Spanish</a:t>
            </a:r>
          </a:p>
          <a:p>
            <a:r>
              <a:rPr lang="en-US" sz="1400" b="1">
                <a:latin typeface="Courier New" pitchFamily="49" charset="0"/>
              </a:rPr>
              <a:t>4 Mexico      98        8810         270     Spanish</a:t>
            </a:r>
          </a:p>
          <a:p>
            <a:r>
              <a:rPr lang="en-US" sz="1400" b="1">
                <a:latin typeface="Courier New" pitchFamily="49" charset="0"/>
              </a:rPr>
              <a:t>5 Germany     82       25010        1152     German</a:t>
            </a:r>
          </a:p>
          <a:p>
            <a:r>
              <a:rPr lang="en-US" sz="1400" b="1">
                <a:latin typeface="Courier New" pitchFamily="49" charset="0"/>
              </a:rPr>
              <a:t>6 Austria      8       26310         159     German</a:t>
            </a:r>
          </a:p>
          <a:p>
            <a:r>
              <a:rPr lang="en-US" sz="1400" b="1">
                <a:latin typeface="Courier New" pitchFamily="49" charset="0"/>
              </a:rPr>
              <a:t>7 Australia   19       25370         680     English</a:t>
            </a:r>
          </a:p>
          <a:p>
            <a:r>
              <a:rPr lang="en-US" sz="1400" b="1">
                <a:latin typeface="Courier New" pitchFamily="49" charset="0"/>
              </a:rPr>
              <a:t>8 UK          60       23550        1152     UK</a:t>
            </a:r>
            <a:endParaRPr lang="en-US" sz="1400" b="1"/>
          </a:p>
        </p:txBody>
      </p:sp>
      <p:sp>
        <p:nvSpPr>
          <p:cNvPr id="31748" name="Text Box 5"/>
          <p:cNvSpPr txBox="1">
            <a:spLocks noChangeArrowheads="1"/>
          </p:cNvSpPr>
          <p:nvPr/>
        </p:nvSpPr>
        <p:spPr bwMode="auto">
          <a:xfrm>
            <a:off x="6629400" y="1447800"/>
            <a:ext cx="2362200" cy="393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Genres (MPAA)</a:t>
            </a:r>
          </a:p>
          <a:p>
            <a:r>
              <a:rPr lang="en-US"/>
              <a:t>1=Drama</a:t>
            </a:r>
          </a:p>
          <a:p>
            <a:r>
              <a:rPr lang="en-US"/>
              <a:t>2=Romance</a:t>
            </a:r>
          </a:p>
          <a:p>
            <a:r>
              <a:rPr lang="en-US"/>
              <a:t>3=Comedy</a:t>
            </a:r>
          </a:p>
          <a:p>
            <a:r>
              <a:rPr lang="en-US"/>
              <a:t>4=Action</a:t>
            </a:r>
          </a:p>
          <a:p>
            <a:r>
              <a:rPr lang="en-US"/>
              <a:t>5=Fantasy</a:t>
            </a:r>
          </a:p>
          <a:p>
            <a:r>
              <a:rPr lang="en-US"/>
              <a:t>6=Adventure</a:t>
            </a:r>
          </a:p>
          <a:p>
            <a:r>
              <a:rPr lang="en-US"/>
              <a:t>7=Family</a:t>
            </a:r>
          </a:p>
          <a:p>
            <a:r>
              <a:rPr lang="en-US"/>
              <a:t>8=Animated</a:t>
            </a:r>
          </a:p>
          <a:p>
            <a:r>
              <a:rPr lang="en-US"/>
              <a:t>9=Thriller</a:t>
            </a:r>
          </a:p>
          <a:p>
            <a:r>
              <a:rPr lang="en-US"/>
              <a:t>10=Mystery</a:t>
            </a:r>
          </a:p>
          <a:p>
            <a:r>
              <a:rPr lang="en-US"/>
              <a:t>11=Science Fiction</a:t>
            </a:r>
          </a:p>
          <a:p>
            <a:r>
              <a:rPr lang="en-US"/>
              <a:t>12=Horror</a:t>
            </a:r>
          </a:p>
          <a:p>
            <a:r>
              <a:rPr lang="en-US"/>
              <a:t>13=Crime</a:t>
            </a:r>
          </a:p>
        </p:txBody>
      </p:sp>
    </p:spTree>
    <p:extLst>
      <p:ext uri="{BB962C8B-B14F-4D97-AF65-F5344CB8AC3E}">
        <p14:creationId xmlns:p14="http://schemas.microsoft.com/office/powerpoint/2010/main" val="358566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0" y="838200"/>
            <a:ext cx="7010400" cy="723900"/>
          </a:xfrm>
        </p:spPr>
        <p:txBody>
          <a:bodyPr/>
          <a:lstStyle/>
          <a:p>
            <a:pPr eaLnBrk="1" hangingPunct="1"/>
            <a:r>
              <a:rPr lang="en-US" sz="2400" smtClean="0"/>
              <a:t>Movie Genres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828800"/>
            <a:ext cx="7743676" cy="410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82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Text Box 6"/>
          <p:cNvSpPr txBox="1">
            <a:spLocks noChangeArrowheads="1"/>
          </p:cNvSpPr>
          <p:nvPr/>
        </p:nvSpPr>
        <p:spPr bwMode="auto">
          <a:xfrm>
            <a:off x="6553200" y="1956990"/>
            <a:ext cx="2133600" cy="300513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F0000"/>
                </a:solidFill>
              </a:rPr>
              <a:t>CRIME is the left out GENRE.</a:t>
            </a:r>
          </a:p>
          <a:p>
            <a:pPr>
              <a:spcBef>
                <a:spcPct val="50000"/>
              </a:spcBef>
            </a:pPr>
            <a:r>
              <a:rPr lang="en-US">
                <a:solidFill>
                  <a:srgbClr val="FF0000"/>
                </a:solidFill>
              </a:rPr>
              <a:t>AUSTRIA is the left out country.  Australia and UK were left out for other reasons (algebraic problem with only 8 countries).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14400"/>
            <a:ext cx="5946678" cy="5398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2435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905000"/>
            <a:ext cx="8229600" cy="530225"/>
          </a:xfrm>
        </p:spPr>
        <p:txBody>
          <a:bodyPr/>
          <a:lstStyle/>
          <a:p>
            <a:pPr eaLnBrk="1" hangingPunct="1"/>
            <a:r>
              <a:rPr lang="en-US" dirty="0" smtClean="0"/>
              <a:t>Scaling the Data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2895600"/>
            <a:ext cx="7467600" cy="1981200"/>
          </a:xfrm>
        </p:spPr>
        <p:txBody>
          <a:bodyPr/>
          <a:lstStyle/>
          <a:p>
            <a:pPr eaLnBrk="1" hangingPunct="1"/>
            <a:r>
              <a:rPr lang="en-US" dirty="0" smtClean="0"/>
              <a:t>Units of measurement and coefficients</a:t>
            </a:r>
          </a:p>
          <a:p>
            <a:pPr eaLnBrk="1" hangingPunct="1"/>
            <a:r>
              <a:rPr lang="en-US" dirty="0" smtClean="0"/>
              <a:t>Macro data and per capita figures</a:t>
            </a:r>
          </a:p>
          <a:p>
            <a:pPr eaLnBrk="1" hangingPunct="1"/>
            <a:r>
              <a:rPr lang="en-US" dirty="0" smtClean="0"/>
              <a:t>Micro data and normalizations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Units of Measurement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1752600"/>
            <a:ext cx="7010400" cy="4114800"/>
          </a:xfrm>
        </p:spPr>
        <p:txBody>
          <a:bodyPr/>
          <a:lstStyle/>
          <a:p>
            <a:pPr eaLnBrk="1" hangingPunct="1"/>
            <a:r>
              <a:rPr lang="en-US" smtClean="0"/>
              <a:t>y = a + b</a:t>
            </a:r>
            <a:r>
              <a:rPr lang="en-US" baseline="-25000" smtClean="0"/>
              <a:t>1</a:t>
            </a:r>
            <a:r>
              <a:rPr lang="en-US" smtClean="0"/>
              <a:t>x</a:t>
            </a:r>
            <a:r>
              <a:rPr lang="en-US" baseline="-25000" smtClean="0"/>
              <a:t>1</a:t>
            </a:r>
            <a:r>
              <a:rPr lang="en-US" smtClean="0"/>
              <a:t> + b</a:t>
            </a:r>
            <a:r>
              <a:rPr lang="en-US" baseline="-25000" smtClean="0"/>
              <a:t>2</a:t>
            </a:r>
            <a:r>
              <a:rPr lang="en-US" smtClean="0"/>
              <a:t>x</a:t>
            </a:r>
            <a:r>
              <a:rPr lang="en-US" baseline="-25000" smtClean="0"/>
              <a:t>2</a:t>
            </a:r>
            <a:r>
              <a:rPr lang="en-US" smtClean="0"/>
              <a:t> + e</a:t>
            </a:r>
          </a:p>
          <a:p>
            <a:pPr eaLnBrk="1" hangingPunct="1"/>
            <a:r>
              <a:rPr lang="en-US" smtClean="0"/>
              <a:t>If you multiply every observation of variable x by the same constant, c, then the regression coefficient will be divided by c.</a:t>
            </a:r>
          </a:p>
          <a:p>
            <a:pPr eaLnBrk="1" hangingPunct="1"/>
            <a:r>
              <a:rPr lang="en-US" smtClean="0"/>
              <a:t>E.g., multiply X by .001 to change $ to thousands of $, then b is multiplied by 1000.  b times x will be unchanged.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Gasoline Market</a:t>
            </a:r>
          </a:p>
        </p:txBody>
      </p:sp>
      <p:sp>
        <p:nvSpPr>
          <p:cNvPr id="27652" name="Line 5"/>
          <p:cNvSpPr>
            <a:spLocks noChangeShapeType="1"/>
          </p:cNvSpPr>
          <p:nvPr/>
        </p:nvSpPr>
        <p:spPr bwMode="auto">
          <a:xfrm>
            <a:off x="1981200" y="2133600"/>
            <a:ext cx="0" cy="3810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53" name="Line 6"/>
          <p:cNvSpPr>
            <a:spLocks noChangeShapeType="1"/>
          </p:cNvSpPr>
          <p:nvPr/>
        </p:nvSpPr>
        <p:spPr bwMode="auto">
          <a:xfrm>
            <a:off x="3657600" y="2133600"/>
            <a:ext cx="0" cy="3810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54" name="Text Box 7"/>
          <p:cNvSpPr txBox="1">
            <a:spLocks noChangeArrowheads="1"/>
          </p:cNvSpPr>
          <p:nvPr/>
        </p:nvSpPr>
        <p:spPr bwMode="auto">
          <a:xfrm>
            <a:off x="1676400" y="1371600"/>
            <a:ext cx="60960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Agregate consumption or expenditure data would not be interesting.  Income data are already per capita.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075" y="2597150"/>
            <a:ext cx="7740650" cy="327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0791" y="3810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The WHO Data</a:t>
            </a:r>
          </a:p>
        </p:txBody>
      </p:sp>
      <p:sp>
        <p:nvSpPr>
          <p:cNvPr id="28676" name="Line 5"/>
          <p:cNvSpPr>
            <a:spLocks noChangeShapeType="1"/>
          </p:cNvSpPr>
          <p:nvPr/>
        </p:nvSpPr>
        <p:spPr bwMode="auto">
          <a:xfrm>
            <a:off x="7696200" y="2178843"/>
            <a:ext cx="0" cy="6858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677" name="Line 6"/>
          <p:cNvSpPr>
            <a:spLocks noChangeShapeType="1"/>
          </p:cNvSpPr>
          <p:nvPr/>
        </p:nvSpPr>
        <p:spPr bwMode="auto">
          <a:xfrm>
            <a:off x="4267200" y="2178843"/>
            <a:ext cx="0" cy="6858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678" name="Text Box 9"/>
          <p:cNvSpPr txBox="1">
            <a:spLocks noChangeArrowheads="1"/>
          </p:cNvSpPr>
          <p:nvPr/>
        </p:nvSpPr>
        <p:spPr bwMode="auto">
          <a:xfrm>
            <a:off x="3505200" y="1594068"/>
            <a:ext cx="5181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rgbClr val="0000FF"/>
                </a:solidFill>
              </a:rPr>
              <a:t>Per Capita GDP</a:t>
            </a:r>
            <a:r>
              <a:rPr lang="en-US" sz="1600">
                <a:solidFill>
                  <a:schemeClr val="tx2"/>
                </a:solidFill>
              </a:rPr>
              <a:t> </a:t>
            </a:r>
            <a:r>
              <a:rPr lang="en-US" sz="1600"/>
              <a:t>and</a:t>
            </a:r>
            <a:r>
              <a:rPr lang="en-US" sz="1600">
                <a:solidFill>
                  <a:schemeClr val="tx2"/>
                </a:solidFill>
              </a:rPr>
              <a:t> </a:t>
            </a:r>
            <a:r>
              <a:rPr lang="en-US" sz="1600" b="1">
                <a:solidFill>
                  <a:srgbClr val="0000FF"/>
                </a:solidFill>
              </a:rPr>
              <a:t>Per Capita Health Expenditure</a:t>
            </a:r>
            <a:r>
              <a:rPr lang="en-US" sz="1600">
                <a:solidFill>
                  <a:schemeClr val="tx2"/>
                </a:solidFill>
              </a:rPr>
              <a:t>. </a:t>
            </a:r>
            <a:r>
              <a:rPr lang="en-US" sz="1600" smtClean="0">
                <a:solidFill>
                  <a:schemeClr val="tx2"/>
                </a:solidFill>
              </a:rPr>
              <a:t/>
            </a:r>
            <a:br>
              <a:rPr lang="en-US" sz="1600" smtClean="0">
                <a:solidFill>
                  <a:schemeClr val="tx2"/>
                </a:solidFill>
              </a:rPr>
            </a:br>
            <a:r>
              <a:rPr lang="en-US" sz="1600" smtClean="0"/>
              <a:t>Aggregate </a:t>
            </a:r>
            <a:r>
              <a:rPr lang="en-US" sz="1600"/>
              <a:t>values would make no sense.</a:t>
            </a:r>
          </a:p>
        </p:txBody>
      </p:sp>
      <p:sp>
        <p:nvSpPr>
          <p:cNvPr id="28679" name="Text Box 10"/>
          <p:cNvSpPr txBox="1">
            <a:spLocks noChangeArrowheads="1"/>
          </p:cNvSpPr>
          <p:nvPr/>
        </p:nvSpPr>
        <p:spPr bwMode="auto">
          <a:xfrm>
            <a:off x="2186797" y="2054225"/>
            <a:ext cx="914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Years</a:t>
            </a:r>
          </a:p>
        </p:txBody>
      </p:sp>
      <p:sp>
        <p:nvSpPr>
          <p:cNvPr id="28680" name="Line 11"/>
          <p:cNvSpPr>
            <a:spLocks noChangeShapeType="1"/>
          </p:cNvSpPr>
          <p:nvPr/>
        </p:nvSpPr>
        <p:spPr bwMode="auto">
          <a:xfrm>
            <a:off x="2590800" y="2521743"/>
            <a:ext cx="0" cy="304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09" y="2895600"/>
            <a:ext cx="8242300" cy="264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0" y="1066801"/>
            <a:ext cx="8229600" cy="381000"/>
          </a:xfrm>
        </p:spPr>
        <p:txBody>
          <a:bodyPr/>
          <a:lstStyle/>
          <a:p>
            <a:pPr eaLnBrk="1" hangingPunct="1"/>
            <a:r>
              <a:rPr lang="en-US" smtClean="0"/>
              <a:t>Profits and R&amp;D by Industry</a:t>
            </a:r>
          </a:p>
        </p:txBody>
      </p:sp>
      <p:graphicFrame>
        <p:nvGraphicFramePr>
          <p:cNvPr id="5122" name="Object 7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9849701"/>
              </p:ext>
            </p:extLst>
          </p:nvPr>
        </p:nvGraphicFramePr>
        <p:xfrm>
          <a:off x="304800" y="2438400"/>
          <a:ext cx="4191000" cy="279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3" name="Graph" r:id="rId4" imgW="5486400" imgH="3657600" progId="">
                  <p:embed/>
                </p:oleObj>
              </mc:Choice>
              <mc:Fallback>
                <p:oleObj name="Graph" r:id="rId4" imgW="5486400" imgH="3657600" progId="">
                  <p:embed/>
                  <p:pic>
                    <p:nvPicPr>
                      <p:cNvPr id="0" name="Picture 1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2438400"/>
                        <a:ext cx="4191000" cy="279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5" name="Text Box 6"/>
          <p:cNvSpPr txBox="1">
            <a:spLocks noChangeArrowheads="1"/>
          </p:cNvSpPr>
          <p:nvPr/>
        </p:nvSpPr>
        <p:spPr bwMode="auto">
          <a:xfrm>
            <a:off x="762000" y="1676400"/>
            <a:ext cx="3352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Is there a relationship between R&amp;D and Profits?</a:t>
            </a:r>
          </a:p>
        </p:txBody>
      </p:sp>
      <p:sp>
        <p:nvSpPr>
          <p:cNvPr id="5126" name="Text Box 9"/>
          <p:cNvSpPr txBox="1">
            <a:spLocks noChangeArrowheads="1"/>
          </p:cNvSpPr>
          <p:nvPr/>
        </p:nvSpPr>
        <p:spPr bwMode="auto">
          <a:xfrm>
            <a:off x="304800" y="5257800"/>
            <a:ext cx="4191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This just shows that big industries have larger profits and R&amp;D than small ones.</a:t>
            </a:r>
          </a:p>
        </p:txBody>
      </p:sp>
      <p:sp>
        <p:nvSpPr>
          <p:cNvPr id="5127" name="Text Box 10"/>
          <p:cNvSpPr txBox="1">
            <a:spLocks noChangeArrowheads="1"/>
          </p:cNvSpPr>
          <p:nvPr/>
        </p:nvSpPr>
        <p:spPr bwMode="auto">
          <a:xfrm>
            <a:off x="4648200" y="5562600"/>
            <a:ext cx="4343400" cy="2769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Gujarati, D. Basic Econometrics, McGraw Hill, 1995, p. 388.</a:t>
            </a:r>
            <a:endParaRPr lang="en-US"/>
          </a:p>
        </p:txBody>
      </p:sp>
      <p:sp>
        <p:nvSpPr>
          <p:cNvPr id="5128" name="Oval 12"/>
          <p:cNvSpPr>
            <a:spLocks noChangeArrowheads="1"/>
          </p:cNvSpPr>
          <p:nvPr/>
        </p:nvSpPr>
        <p:spPr bwMode="auto">
          <a:xfrm>
            <a:off x="3810000" y="4391025"/>
            <a:ext cx="228600" cy="228600"/>
          </a:xfrm>
          <a:prstGeom prst="ellips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9" name="Line 13"/>
          <p:cNvSpPr>
            <a:spLocks noChangeShapeType="1"/>
          </p:cNvSpPr>
          <p:nvPr/>
        </p:nvSpPr>
        <p:spPr bwMode="auto">
          <a:xfrm>
            <a:off x="3901440" y="4505325"/>
            <a:ext cx="990600" cy="4572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5132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524000"/>
            <a:ext cx="4267200" cy="359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Normalized by Sales</a:t>
            </a:r>
          </a:p>
        </p:txBody>
      </p:sp>
      <p:graphicFrame>
        <p:nvGraphicFramePr>
          <p:cNvPr id="6146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1676400" y="2209800"/>
          <a:ext cx="5486400" cy="365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4" name="Graph" r:id="rId4" imgW="5486400" imgH="3657600" progId="">
                  <p:embed/>
                </p:oleObj>
              </mc:Choice>
              <mc:Fallback>
                <p:oleObj name="Graph" r:id="rId4" imgW="5486400" imgH="3657600" progId="">
                  <p:embed/>
                  <p:pic>
                    <p:nvPicPr>
                      <p:cNvPr id="0" name="Picture 1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209800"/>
                        <a:ext cx="5486400" cy="365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9" name="Text Box 9"/>
          <p:cNvSpPr txBox="1">
            <a:spLocks noChangeArrowheads="1"/>
          </p:cNvSpPr>
          <p:nvPr/>
        </p:nvSpPr>
        <p:spPr bwMode="auto">
          <a:xfrm>
            <a:off x="1752600" y="1600200"/>
            <a:ext cx="586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/>
              <a:t>Profits/Sales  =  </a:t>
            </a:r>
            <a:r>
              <a:rPr lang="el-GR" sz="2400" b="1">
                <a:cs typeface="Arial" charset="0"/>
              </a:rPr>
              <a:t>α</a:t>
            </a:r>
            <a:r>
              <a:rPr lang="en-US" sz="2400" b="1">
                <a:cs typeface="Arial" charset="0"/>
              </a:rPr>
              <a:t> + </a:t>
            </a:r>
            <a:r>
              <a:rPr lang="el-GR" sz="2400" b="1">
                <a:cs typeface="Arial" charset="0"/>
              </a:rPr>
              <a:t>β</a:t>
            </a:r>
            <a:r>
              <a:rPr lang="en-US" sz="2400" b="1">
                <a:cs typeface="Arial" charset="0"/>
              </a:rPr>
              <a:t> R&amp;D/Sales + </a:t>
            </a:r>
            <a:r>
              <a:rPr lang="el-GR" sz="2400" b="1">
                <a:cs typeface="Arial" charset="0"/>
              </a:rPr>
              <a:t>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0"/>
            <a:ext cx="8229600" cy="530225"/>
          </a:xfrm>
        </p:spPr>
        <p:txBody>
          <a:bodyPr/>
          <a:lstStyle/>
          <a:p>
            <a:pPr eaLnBrk="1" hangingPunct="1"/>
            <a:r>
              <a:rPr lang="en-US" dirty="0" smtClean="0"/>
              <a:t>Using Residuals to Locate Outliers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1676400" y="2362200"/>
            <a:ext cx="6477000" cy="2701925"/>
          </a:xfrm>
        </p:spPr>
        <p:txBody>
          <a:bodyPr/>
          <a:lstStyle/>
          <a:p>
            <a:pPr eaLnBrk="1" hangingPunct="1"/>
            <a:r>
              <a:rPr lang="en-US" smtClean="0"/>
              <a:t>As indicators of “bad” data</a:t>
            </a:r>
          </a:p>
          <a:p>
            <a:pPr eaLnBrk="1" hangingPunct="1"/>
            <a:r>
              <a:rPr lang="en-US" smtClean="0"/>
              <a:t>As indicators of observations that deserve attention</a:t>
            </a:r>
          </a:p>
          <a:p>
            <a:pPr eaLnBrk="1" hangingPunct="1"/>
            <a:r>
              <a:rPr lang="en-US" smtClean="0"/>
              <a:t>As a diagnostic tool to evaluate the regression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Residuals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8153400" cy="4114800"/>
          </a:xfrm>
        </p:spPr>
        <p:txBody>
          <a:bodyPr/>
          <a:lstStyle/>
          <a:p>
            <a:pPr eaLnBrk="1" hangingPunct="1"/>
            <a:r>
              <a:rPr lang="en-US" sz="2400" b="1" dirty="0" smtClean="0">
                <a:solidFill>
                  <a:srgbClr val="FF0000"/>
                </a:solidFill>
              </a:rPr>
              <a:t>Residual = the difference between the actual value of y and the value predicted by the regression.</a:t>
            </a:r>
          </a:p>
          <a:p>
            <a:pPr eaLnBrk="1" hangingPunct="1"/>
            <a:r>
              <a:rPr lang="en-US" sz="2400" dirty="0" smtClean="0"/>
              <a:t>E.g., Switzerland:</a:t>
            </a:r>
          </a:p>
          <a:p>
            <a:pPr lvl="1" eaLnBrk="1" hangingPunct="1"/>
            <a:r>
              <a:rPr lang="en-US" sz="2200" dirty="0" smtClean="0"/>
              <a:t>Estimated equation is </a:t>
            </a:r>
            <a:br>
              <a:rPr lang="en-US" sz="2200" dirty="0" smtClean="0"/>
            </a:br>
            <a:r>
              <a:rPr lang="en-US" sz="2200" dirty="0" smtClean="0"/>
              <a:t>DALE = 36.900 + 2.9787*EDUC + .004601*</a:t>
            </a:r>
            <a:r>
              <a:rPr lang="en-US" sz="2200" dirty="0" err="1" smtClean="0"/>
              <a:t>PCHexp</a:t>
            </a:r>
            <a:endParaRPr lang="en-US" sz="2200" dirty="0" smtClean="0"/>
          </a:p>
          <a:p>
            <a:pPr lvl="1" eaLnBrk="1" hangingPunct="1"/>
            <a:r>
              <a:rPr lang="en-US" sz="2200" dirty="0" smtClean="0"/>
              <a:t>Swiss values are EDUC=9.418360, </a:t>
            </a:r>
            <a:r>
              <a:rPr lang="en-US" sz="2200" dirty="0" err="1" smtClean="0"/>
              <a:t>PCHexp</a:t>
            </a:r>
            <a:r>
              <a:rPr lang="en-US" sz="2200" dirty="0" smtClean="0"/>
              <a:t>=2646.442</a:t>
            </a:r>
          </a:p>
          <a:p>
            <a:pPr lvl="1" eaLnBrk="1" hangingPunct="1"/>
            <a:r>
              <a:rPr lang="en-US" sz="2200" dirty="0" smtClean="0"/>
              <a:t>Regression prediction = 77.1307</a:t>
            </a:r>
          </a:p>
          <a:p>
            <a:pPr lvl="1" eaLnBrk="1" hangingPunct="1"/>
            <a:r>
              <a:rPr lang="en-US" sz="2200" dirty="0" smtClean="0"/>
              <a:t>Actual Swiss     DALE = 72.71622</a:t>
            </a:r>
          </a:p>
          <a:p>
            <a:pPr lvl="1" eaLnBrk="1" hangingPunct="1"/>
            <a:r>
              <a:rPr lang="en-US" sz="2200" dirty="0" smtClean="0"/>
              <a:t>Residual = 72.71622 – 77.1307 = -4.41448</a:t>
            </a:r>
          </a:p>
          <a:p>
            <a:pPr eaLnBrk="1" hangingPunct="1"/>
            <a:r>
              <a:rPr lang="en-US" sz="2400" dirty="0" smtClean="0"/>
              <a:t>The regression </a:t>
            </a:r>
            <a:r>
              <a:rPr lang="en-US" sz="2400" dirty="0" err="1" smtClean="0"/>
              <a:t>overpredicts</a:t>
            </a:r>
            <a:r>
              <a:rPr lang="en-US" sz="2400" dirty="0" smtClean="0"/>
              <a:t> Switzerland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460375"/>
            <a:ext cx="8229600" cy="1139825"/>
          </a:xfrm>
        </p:spPr>
        <p:txBody>
          <a:bodyPr/>
          <a:lstStyle/>
          <a:p>
            <a:r>
              <a:rPr lang="en-US" dirty="0" smtClean="0"/>
              <a:t>Outlier</a:t>
            </a:r>
            <a:endParaRPr lang="en-US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600200"/>
            <a:ext cx="6705600" cy="4608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98006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3716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When to Remove “Outliers”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1981200"/>
            <a:ext cx="7010400" cy="3657600"/>
          </a:xfrm>
        </p:spPr>
        <p:txBody>
          <a:bodyPr/>
          <a:lstStyle/>
          <a:p>
            <a:pPr eaLnBrk="1" hangingPunct="1"/>
            <a:r>
              <a:rPr lang="en-US" smtClean="0"/>
              <a:t>Outliers have very large residuals</a:t>
            </a:r>
          </a:p>
          <a:p>
            <a:pPr eaLnBrk="1" hangingPunct="1"/>
            <a:r>
              <a:rPr lang="en-US" smtClean="0"/>
              <a:t>Only if it is ABSOLUTELY necessary</a:t>
            </a:r>
          </a:p>
          <a:p>
            <a:pPr lvl="1" eaLnBrk="1" hangingPunct="1"/>
            <a:r>
              <a:rPr lang="en-US" smtClean="0"/>
              <a:t>The data are obviously miscoded</a:t>
            </a:r>
          </a:p>
          <a:p>
            <a:pPr lvl="1" eaLnBrk="1" hangingPunct="1"/>
            <a:r>
              <a:rPr lang="en-US" smtClean="0"/>
              <a:t>There is something clearly wrong with the observation</a:t>
            </a:r>
          </a:p>
          <a:p>
            <a:pPr eaLnBrk="1" hangingPunct="1"/>
            <a:r>
              <a:rPr lang="en-US" smtClean="0"/>
              <a:t>Do not remove outliers just because Minitab flags them.  This is not sufficient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2133600"/>
            <a:ext cx="8001000" cy="37719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1066800"/>
            <a:ext cx="7200900" cy="89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0285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990600"/>
            <a:ext cx="7648575" cy="556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0221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371600"/>
            <a:ext cx="7772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Final </a:t>
            </a:r>
            <a:r>
              <a:rPr lang="en-US" sz="3600" dirty="0"/>
              <a:t>prices include the buyer’s premium: 25 percent of the first $100,000; 20 percent from $100,000 to $2 million; and 12 percent of the rest. Estimates do not reflect commissions</a:t>
            </a:r>
            <a:r>
              <a:rPr lang="en-US" sz="3600" dirty="0" smtClean="0"/>
              <a:t>. </a:t>
            </a:r>
          </a:p>
          <a:p>
            <a:endParaRPr lang="en-US" sz="3600" dirty="0"/>
          </a:p>
          <a:p>
            <a:r>
              <a:rPr lang="en-US" sz="3600" dirty="0" smtClean="0"/>
              <a:t>(Also a 12% seller’s commission.)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3546108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600200"/>
            <a:ext cx="3810000" cy="1527175"/>
          </a:xfrm>
        </p:spPr>
        <p:txBody>
          <a:bodyPr/>
          <a:lstStyle/>
          <a:p>
            <a:r>
              <a:rPr lang="en-US" sz="2800" b="1"/>
              <a:t>A Conspiracy </a:t>
            </a:r>
            <a:r>
              <a:rPr lang="en-US" sz="2800" b="1" smtClean="0"/>
              <a:t>Theory for Art Sales at Auction</a:t>
            </a:r>
            <a:endParaRPr lang="en-US" sz="2800" b="1"/>
          </a:p>
        </p:txBody>
      </p:sp>
      <p:pic>
        <p:nvPicPr>
          <p:cNvPr id="26624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14900" y="864521"/>
            <a:ext cx="4229100" cy="5838825"/>
          </a:xfrm>
          <a:prstGeom prst="rect">
            <a:avLst/>
          </a:prstGeom>
          <a:noFill/>
        </p:spPr>
      </p:pic>
      <p:sp>
        <p:nvSpPr>
          <p:cNvPr id="266246" name="AutoShape 6"/>
          <p:cNvSpPr>
            <a:spLocks/>
          </p:cNvSpPr>
          <p:nvPr/>
        </p:nvSpPr>
        <p:spPr bwMode="auto">
          <a:xfrm>
            <a:off x="4605471" y="3276600"/>
            <a:ext cx="228600" cy="3048000"/>
          </a:xfrm>
          <a:prstGeom prst="leftBrace">
            <a:avLst>
              <a:gd name="adj1" fmla="val 111111"/>
              <a:gd name="adj2" fmla="val 50000"/>
            </a:avLst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6247" name="Text Box 7"/>
          <p:cNvSpPr txBox="1">
            <a:spLocks noChangeArrowheads="1"/>
          </p:cNvSpPr>
          <p:nvPr/>
        </p:nvSpPr>
        <p:spPr bwMode="auto">
          <a:xfrm>
            <a:off x="533400" y="3733800"/>
            <a:ext cx="3810000" cy="9286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Sotheby’s and Christies, 1995 to about 2000 conspired on commission rates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616446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Multicollinearity</a:t>
            </a:r>
          </a:p>
        </p:txBody>
      </p:sp>
      <p:pic>
        <p:nvPicPr>
          <p:cNvPr id="10243" name="Picture 4" descr="screa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905000"/>
            <a:ext cx="2627313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3886200" y="1905000"/>
            <a:ext cx="3962400" cy="3127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Enhanced Monet Area Effect Model: Height and Width Effects</a:t>
            </a:r>
          </a:p>
          <a:p>
            <a:pPr>
              <a:spcBef>
                <a:spcPct val="50000"/>
              </a:spcBef>
            </a:pPr>
            <a:r>
              <a:rPr lang="en-US" b="1" dirty="0"/>
              <a:t>Log(Price)  =  </a:t>
            </a:r>
            <a:r>
              <a:rPr lang="el-GR" b="1" dirty="0">
                <a:cs typeface="Arial" charset="0"/>
              </a:rPr>
              <a:t>α</a:t>
            </a:r>
            <a:r>
              <a:rPr lang="en-US" b="1" dirty="0">
                <a:cs typeface="Arial" charset="0"/>
              </a:rPr>
              <a:t> + </a:t>
            </a:r>
            <a:r>
              <a:rPr lang="el-GR" b="1" dirty="0">
                <a:cs typeface="Arial" charset="0"/>
              </a:rPr>
              <a:t>β</a:t>
            </a:r>
            <a:r>
              <a:rPr lang="en-US" b="1" baseline="-25000" dirty="0">
                <a:cs typeface="Arial" charset="0"/>
              </a:rPr>
              <a:t>1 </a:t>
            </a:r>
            <a:r>
              <a:rPr lang="en-US" b="1" dirty="0">
                <a:cs typeface="Arial" charset="0"/>
              </a:rPr>
              <a:t>log Area +</a:t>
            </a:r>
          </a:p>
          <a:p>
            <a:pPr>
              <a:spcBef>
                <a:spcPct val="50000"/>
              </a:spcBef>
            </a:pPr>
            <a:r>
              <a:rPr lang="en-US" b="1" dirty="0">
                <a:cs typeface="Arial" charset="0"/>
              </a:rPr>
              <a:t>                              </a:t>
            </a:r>
            <a:r>
              <a:rPr lang="el-GR" b="1" dirty="0">
                <a:cs typeface="Arial" charset="0"/>
              </a:rPr>
              <a:t>β</a:t>
            </a:r>
            <a:r>
              <a:rPr lang="en-US" b="1" baseline="-25000" dirty="0">
                <a:cs typeface="Arial" charset="0"/>
              </a:rPr>
              <a:t>2</a:t>
            </a:r>
            <a:r>
              <a:rPr lang="en-US" b="1" dirty="0">
                <a:cs typeface="Arial" charset="0"/>
              </a:rPr>
              <a:t> log Width +</a:t>
            </a:r>
          </a:p>
          <a:p>
            <a:pPr>
              <a:spcBef>
                <a:spcPct val="50000"/>
              </a:spcBef>
            </a:pPr>
            <a:r>
              <a:rPr lang="en-US" b="1" dirty="0">
                <a:cs typeface="Arial" charset="0"/>
              </a:rPr>
              <a:t>                              </a:t>
            </a:r>
            <a:r>
              <a:rPr lang="el-GR" b="1" dirty="0">
                <a:cs typeface="Arial" charset="0"/>
              </a:rPr>
              <a:t>β</a:t>
            </a:r>
            <a:r>
              <a:rPr lang="en-US" b="1" baseline="-25000" dirty="0">
                <a:cs typeface="Arial" charset="0"/>
              </a:rPr>
              <a:t>3</a:t>
            </a:r>
            <a:r>
              <a:rPr lang="en-US" b="1" dirty="0">
                <a:cs typeface="Arial" charset="0"/>
              </a:rPr>
              <a:t> log Height +</a:t>
            </a:r>
          </a:p>
          <a:p>
            <a:pPr>
              <a:spcBef>
                <a:spcPct val="50000"/>
              </a:spcBef>
            </a:pPr>
            <a:r>
              <a:rPr lang="en-US" b="1" dirty="0">
                <a:cs typeface="Arial" charset="0"/>
              </a:rPr>
              <a:t>                              </a:t>
            </a:r>
            <a:r>
              <a:rPr lang="el-GR" b="1" dirty="0">
                <a:cs typeface="Arial" charset="0"/>
              </a:rPr>
              <a:t>β</a:t>
            </a:r>
            <a:r>
              <a:rPr lang="en-US" b="1" baseline="-25000" dirty="0">
                <a:cs typeface="Arial" charset="0"/>
              </a:rPr>
              <a:t>4</a:t>
            </a:r>
            <a:r>
              <a:rPr lang="en-US" b="1" dirty="0">
                <a:cs typeface="Arial" charset="0"/>
              </a:rPr>
              <a:t> Signature +</a:t>
            </a:r>
            <a:endParaRPr lang="el-GR" b="1" dirty="0">
              <a:cs typeface="Arial" charset="0"/>
            </a:endParaRPr>
          </a:p>
          <a:p>
            <a:pPr>
              <a:spcBef>
                <a:spcPct val="50000"/>
              </a:spcBef>
            </a:pPr>
            <a:r>
              <a:rPr lang="en-US" b="1" dirty="0">
                <a:cs typeface="Arial" charset="0"/>
              </a:rPr>
              <a:t>                              </a:t>
            </a:r>
            <a:r>
              <a:rPr lang="el-GR" b="1" dirty="0">
                <a:cs typeface="Arial" charset="0"/>
              </a:rPr>
              <a:t>ε</a:t>
            </a:r>
            <a:endParaRPr lang="en-US" b="1" dirty="0">
              <a:cs typeface="Arial" charset="0"/>
            </a:endParaRPr>
          </a:p>
          <a:p>
            <a:pPr>
              <a:spcBef>
                <a:spcPct val="50000"/>
              </a:spcBef>
            </a:pPr>
            <a:r>
              <a:rPr lang="en-US" b="1" dirty="0">
                <a:cs typeface="Arial" charset="0"/>
              </a:rPr>
              <a:t>What’s wrong with this model?</a:t>
            </a:r>
            <a:endParaRPr lang="el-GR" b="1" dirty="0">
              <a:cs typeface="Arial" charset="0"/>
            </a:endParaRPr>
          </a:p>
        </p:txBody>
      </p:sp>
      <p:sp>
        <p:nvSpPr>
          <p:cNvPr id="10245" name="Text Box 6"/>
          <p:cNvSpPr txBox="1">
            <a:spLocks noChangeArrowheads="1"/>
          </p:cNvSpPr>
          <p:nvPr/>
        </p:nvSpPr>
        <p:spPr bwMode="auto">
          <a:xfrm>
            <a:off x="609599" y="5638800"/>
            <a:ext cx="265722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/>
              <a:t>Not a </a:t>
            </a:r>
            <a:r>
              <a:rPr lang="en-US" sz="1200" b="1" smtClean="0"/>
              <a:t>Monet; Sold 4/12/12, $120M.</a:t>
            </a:r>
            <a:endParaRPr lang="en-US" sz="1200" b="1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6200" y="5157638"/>
            <a:ext cx="1638300" cy="163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729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Minitab to the Rescue (?)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8582025" cy="436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051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762000"/>
            <a:ext cx="8229600" cy="1139825"/>
          </a:xfrm>
        </p:spPr>
        <p:txBody>
          <a:bodyPr/>
          <a:lstStyle/>
          <a:p>
            <a:pPr eaLnBrk="1" hangingPunct="1"/>
            <a:r>
              <a:rPr lang="en-US" sz="3600" smtClean="0"/>
              <a:t>What’s Wrong with the Model?</a:t>
            </a:r>
          </a:p>
        </p:txBody>
      </p:sp>
      <p:sp>
        <p:nvSpPr>
          <p:cNvPr id="12291" name="Text Box 4"/>
          <p:cNvSpPr txBox="1">
            <a:spLocks noChangeArrowheads="1"/>
          </p:cNvSpPr>
          <p:nvPr/>
        </p:nvSpPr>
        <p:spPr bwMode="auto">
          <a:xfrm>
            <a:off x="304800" y="2162175"/>
            <a:ext cx="3810000" cy="2714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Enhanced Monet Model: Height and Width Effects</a:t>
            </a:r>
          </a:p>
          <a:p>
            <a:pPr>
              <a:spcBef>
                <a:spcPct val="50000"/>
              </a:spcBef>
            </a:pPr>
            <a:r>
              <a:rPr lang="en-US" b="1"/>
              <a:t>Log(Price)  =  </a:t>
            </a:r>
            <a:r>
              <a:rPr lang="el-GR" b="1">
                <a:cs typeface="Arial" charset="0"/>
              </a:rPr>
              <a:t>α</a:t>
            </a:r>
            <a:r>
              <a:rPr lang="en-US" b="1">
                <a:cs typeface="Arial" charset="0"/>
              </a:rPr>
              <a:t> + </a:t>
            </a:r>
            <a:r>
              <a:rPr lang="el-GR" b="1">
                <a:cs typeface="Arial" charset="0"/>
              </a:rPr>
              <a:t>β</a:t>
            </a:r>
            <a:r>
              <a:rPr lang="en-US" b="1" baseline="-25000">
                <a:cs typeface="Arial" charset="0"/>
              </a:rPr>
              <a:t>1 </a:t>
            </a:r>
            <a:r>
              <a:rPr lang="en-US" b="1">
                <a:cs typeface="Arial" charset="0"/>
              </a:rPr>
              <a:t>log Height +</a:t>
            </a:r>
          </a:p>
          <a:p>
            <a:pPr>
              <a:spcBef>
                <a:spcPct val="50000"/>
              </a:spcBef>
            </a:pPr>
            <a:r>
              <a:rPr lang="en-US" b="1">
                <a:cs typeface="Arial" charset="0"/>
              </a:rPr>
              <a:t>                              </a:t>
            </a:r>
            <a:r>
              <a:rPr lang="el-GR" b="1">
                <a:cs typeface="Arial" charset="0"/>
              </a:rPr>
              <a:t>β</a:t>
            </a:r>
            <a:r>
              <a:rPr lang="en-US" b="1" baseline="-25000">
                <a:cs typeface="Arial" charset="0"/>
              </a:rPr>
              <a:t>2</a:t>
            </a:r>
            <a:r>
              <a:rPr lang="en-US" b="1">
                <a:cs typeface="Arial" charset="0"/>
              </a:rPr>
              <a:t> log Width +</a:t>
            </a:r>
          </a:p>
          <a:p>
            <a:pPr>
              <a:spcBef>
                <a:spcPct val="50000"/>
              </a:spcBef>
            </a:pPr>
            <a:r>
              <a:rPr lang="en-US" b="1">
                <a:cs typeface="Arial" charset="0"/>
              </a:rPr>
              <a:t>                              </a:t>
            </a:r>
            <a:r>
              <a:rPr lang="el-GR" b="1">
                <a:cs typeface="Arial" charset="0"/>
              </a:rPr>
              <a:t>β</a:t>
            </a:r>
            <a:r>
              <a:rPr lang="en-US" b="1" baseline="-25000">
                <a:cs typeface="Arial" charset="0"/>
              </a:rPr>
              <a:t>3</a:t>
            </a:r>
            <a:r>
              <a:rPr lang="en-US" b="1">
                <a:cs typeface="Arial" charset="0"/>
              </a:rPr>
              <a:t> log Area +</a:t>
            </a:r>
          </a:p>
          <a:p>
            <a:pPr>
              <a:spcBef>
                <a:spcPct val="50000"/>
              </a:spcBef>
            </a:pPr>
            <a:r>
              <a:rPr lang="en-US" b="1">
                <a:cs typeface="Arial" charset="0"/>
              </a:rPr>
              <a:t>                              </a:t>
            </a:r>
            <a:r>
              <a:rPr lang="el-GR" b="1">
                <a:cs typeface="Arial" charset="0"/>
              </a:rPr>
              <a:t>β</a:t>
            </a:r>
            <a:r>
              <a:rPr lang="en-US" b="1" baseline="-25000">
                <a:cs typeface="Arial" charset="0"/>
              </a:rPr>
              <a:t>4</a:t>
            </a:r>
            <a:r>
              <a:rPr lang="en-US" b="1">
                <a:cs typeface="Arial" charset="0"/>
              </a:rPr>
              <a:t> Signature +</a:t>
            </a:r>
            <a:endParaRPr lang="el-GR" b="1">
              <a:cs typeface="Arial" charset="0"/>
            </a:endParaRPr>
          </a:p>
          <a:p>
            <a:pPr>
              <a:spcBef>
                <a:spcPct val="50000"/>
              </a:spcBef>
            </a:pPr>
            <a:r>
              <a:rPr lang="en-US" b="1">
                <a:cs typeface="Arial" charset="0"/>
              </a:rPr>
              <a:t>                              </a:t>
            </a:r>
            <a:r>
              <a:rPr lang="el-GR" b="1">
                <a:cs typeface="Arial" charset="0"/>
              </a:rPr>
              <a:t>ε</a:t>
            </a:r>
            <a:endParaRPr lang="en-US" b="1">
              <a:cs typeface="Arial" charset="0"/>
            </a:endParaRPr>
          </a:p>
        </p:txBody>
      </p:sp>
      <p:sp>
        <p:nvSpPr>
          <p:cNvPr id="12292" name="Text Box 5"/>
          <p:cNvSpPr txBox="1">
            <a:spLocks noChangeArrowheads="1"/>
          </p:cNvSpPr>
          <p:nvPr/>
        </p:nvSpPr>
        <p:spPr bwMode="auto">
          <a:xfrm>
            <a:off x="4343400" y="2114550"/>
            <a:ext cx="4343400" cy="3676650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b="1"/>
              <a:t>β</a:t>
            </a:r>
            <a:r>
              <a:rPr lang="en-US" baseline="-25000">
                <a:cs typeface="Arial" charset="0"/>
              </a:rPr>
              <a:t>3</a:t>
            </a:r>
            <a:r>
              <a:rPr lang="en-US">
                <a:cs typeface="Arial" charset="0"/>
              </a:rPr>
              <a:t> =  The effect on logPrice of a</a:t>
            </a:r>
            <a:br>
              <a:rPr lang="en-US">
                <a:cs typeface="Arial" charset="0"/>
              </a:rPr>
            </a:br>
            <a:r>
              <a:rPr lang="en-US">
                <a:cs typeface="Arial" charset="0"/>
              </a:rPr>
              <a:t>         change in logArea while holding</a:t>
            </a:r>
            <a:br>
              <a:rPr lang="en-US">
                <a:cs typeface="Arial" charset="0"/>
              </a:rPr>
            </a:br>
            <a:r>
              <a:rPr lang="en-US">
                <a:cs typeface="Arial" charset="0"/>
              </a:rPr>
              <a:t>         logHeight, logWidth and Signature</a:t>
            </a:r>
            <a:br>
              <a:rPr lang="en-US">
                <a:cs typeface="Arial" charset="0"/>
              </a:rPr>
            </a:br>
            <a:r>
              <a:rPr lang="en-US">
                <a:cs typeface="Arial" charset="0"/>
              </a:rPr>
              <a:t>         constant.</a:t>
            </a:r>
          </a:p>
          <a:p>
            <a:pPr>
              <a:spcBef>
                <a:spcPct val="50000"/>
              </a:spcBef>
            </a:pPr>
            <a:r>
              <a:rPr lang="en-US">
                <a:cs typeface="Arial" charset="0"/>
              </a:rPr>
              <a:t>It is not possible to vary the area while holding Height and Width constant. </a:t>
            </a:r>
            <a:br>
              <a:rPr lang="en-US">
                <a:cs typeface="Arial" charset="0"/>
              </a:rPr>
            </a:br>
            <a:r>
              <a:rPr lang="en-US">
                <a:cs typeface="Arial" charset="0"/>
              </a:rPr>
              <a:t/>
            </a:r>
            <a:br>
              <a:rPr lang="en-US">
                <a:cs typeface="Arial" charset="0"/>
              </a:rPr>
            </a:br>
            <a:r>
              <a:rPr lang="en-US">
                <a:cs typeface="Arial" charset="0"/>
              </a:rPr>
              <a:t>Area = Width * Height</a:t>
            </a:r>
          </a:p>
          <a:p>
            <a:pPr>
              <a:spcBef>
                <a:spcPct val="50000"/>
              </a:spcBef>
            </a:pPr>
            <a:r>
              <a:rPr lang="en-US">
                <a:cs typeface="Arial" charset="0"/>
              </a:rPr>
              <a:t>For Area to change, one of the other variables must change.  Regression requires for it to be possible for the variables to vary independently.</a:t>
            </a:r>
            <a:endParaRPr lang="el-GR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801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5400"/>
            <a:ext cx="8229600" cy="530225"/>
          </a:xfrm>
        </p:spPr>
        <p:txBody>
          <a:bodyPr/>
          <a:lstStyle/>
          <a:p>
            <a:pPr eaLnBrk="1" hangingPunct="1"/>
            <a:r>
              <a:rPr lang="en-US" sz="3600" smtClean="0"/>
              <a:t>Symptoms of Multicollinearity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1981200"/>
            <a:ext cx="6477000" cy="3200400"/>
          </a:xfrm>
        </p:spPr>
        <p:txBody>
          <a:bodyPr/>
          <a:lstStyle/>
          <a:p>
            <a:pPr eaLnBrk="1" hangingPunct="1"/>
            <a:r>
              <a:rPr lang="en-US" smtClean="0"/>
              <a:t>Imprecise estimates</a:t>
            </a:r>
          </a:p>
          <a:p>
            <a:pPr eaLnBrk="1" hangingPunct="1"/>
            <a:r>
              <a:rPr lang="en-US" smtClean="0"/>
              <a:t>Implausible estimates</a:t>
            </a:r>
          </a:p>
          <a:p>
            <a:pPr eaLnBrk="1" hangingPunct="1"/>
            <a:r>
              <a:rPr lang="en-US" smtClean="0"/>
              <a:t>Very low significance (possibly with very high R</a:t>
            </a:r>
            <a:r>
              <a:rPr lang="en-US" baseline="30000" smtClean="0"/>
              <a:t>2</a:t>
            </a:r>
            <a:r>
              <a:rPr lang="en-US" smtClean="0"/>
              <a:t>)</a:t>
            </a:r>
          </a:p>
          <a:p>
            <a:pPr eaLnBrk="1" hangingPunct="1"/>
            <a:r>
              <a:rPr lang="en-US" smtClean="0"/>
              <a:t>Big changes in estimates when the sample changes even slightly</a:t>
            </a:r>
          </a:p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5354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8229600" cy="1139825"/>
          </a:xfrm>
        </p:spPr>
        <p:txBody>
          <a:bodyPr/>
          <a:lstStyle/>
          <a:p>
            <a:pPr eaLnBrk="1" hangingPunct="1"/>
            <a:r>
              <a:rPr lang="en-US" sz="3600" smtClean="0"/>
              <a:t>The Worst Case: Monet Data</a:t>
            </a:r>
          </a:p>
        </p:txBody>
      </p:sp>
      <p:sp>
        <p:nvSpPr>
          <p:cNvPr id="17411" name="Text Box 4"/>
          <p:cNvSpPr txBox="1">
            <a:spLocks noChangeArrowheads="1"/>
          </p:cNvSpPr>
          <p:nvPr/>
        </p:nvSpPr>
        <p:spPr bwMode="auto">
          <a:xfrm>
            <a:off x="685800" y="2057400"/>
            <a:ext cx="3810000" cy="2851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Enhanced Monet Model: Height and Width Effects</a:t>
            </a:r>
            <a:br>
              <a:rPr lang="en-US" b="1"/>
            </a:br>
            <a:r>
              <a:rPr lang="en-US" b="1"/>
              <a:t>Log(Price)  =  </a:t>
            </a:r>
            <a:r>
              <a:rPr lang="el-GR" b="1">
                <a:cs typeface="Arial" charset="0"/>
              </a:rPr>
              <a:t>α</a:t>
            </a:r>
            <a:r>
              <a:rPr lang="en-US" b="1">
                <a:cs typeface="Arial" charset="0"/>
              </a:rPr>
              <a:t> + </a:t>
            </a:r>
            <a:r>
              <a:rPr lang="el-GR" b="1">
                <a:cs typeface="Arial" charset="0"/>
              </a:rPr>
              <a:t>β</a:t>
            </a:r>
            <a:r>
              <a:rPr lang="en-US" b="1" baseline="-25000">
                <a:cs typeface="Arial" charset="0"/>
              </a:rPr>
              <a:t>1 </a:t>
            </a:r>
            <a:r>
              <a:rPr lang="en-US" b="1">
                <a:cs typeface="Arial" charset="0"/>
              </a:rPr>
              <a:t>log Height +</a:t>
            </a:r>
          </a:p>
          <a:p>
            <a:pPr>
              <a:spcBef>
                <a:spcPct val="50000"/>
              </a:spcBef>
            </a:pPr>
            <a:r>
              <a:rPr lang="en-US" b="1">
                <a:cs typeface="Arial" charset="0"/>
              </a:rPr>
              <a:t>                              </a:t>
            </a:r>
            <a:r>
              <a:rPr lang="el-GR" b="1">
                <a:cs typeface="Arial" charset="0"/>
              </a:rPr>
              <a:t>β</a:t>
            </a:r>
            <a:r>
              <a:rPr lang="en-US" b="1" baseline="-25000">
                <a:cs typeface="Arial" charset="0"/>
              </a:rPr>
              <a:t>2</a:t>
            </a:r>
            <a:r>
              <a:rPr lang="en-US" b="1">
                <a:cs typeface="Arial" charset="0"/>
              </a:rPr>
              <a:t> log Width +</a:t>
            </a:r>
          </a:p>
          <a:p>
            <a:pPr>
              <a:spcBef>
                <a:spcPct val="50000"/>
              </a:spcBef>
            </a:pPr>
            <a:r>
              <a:rPr lang="en-US" b="1">
                <a:cs typeface="Arial" charset="0"/>
              </a:rPr>
              <a:t>                              </a:t>
            </a:r>
            <a:r>
              <a:rPr lang="el-GR" b="1">
                <a:cs typeface="Arial" charset="0"/>
              </a:rPr>
              <a:t>β</a:t>
            </a:r>
            <a:r>
              <a:rPr lang="en-US" b="1" baseline="-25000">
                <a:cs typeface="Arial" charset="0"/>
              </a:rPr>
              <a:t>3</a:t>
            </a:r>
            <a:r>
              <a:rPr lang="en-US" b="1">
                <a:cs typeface="Arial" charset="0"/>
              </a:rPr>
              <a:t> log Area +</a:t>
            </a:r>
          </a:p>
          <a:p>
            <a:pPr>
              <a:spcBef>
                <a:spcPct val="50000"/>
              </a:spcBef>
            </a:pPr>
            <a:r>
              <a:rPr lang="en-US" b="1">
                <a:cs typeface="Arial" charset="0"/>
              </a:rPr>
              <a:t>                              </a:t>
            </a:r>
            <a:r>
              <a:rPr lang="el-GR" b="1">
                <a:cs typeface="Arial" charset="0"/>
              </a:rPr>
              <a:t>β</a:t>
            </a:r>
            <a:r>
              <a:rPr lang="en-US" b="1" baseline="-25000">
                <a:cs typeface="Arial" charset="0"/>
              </a:rPr>
              <a:t>4</a:t>
            </a:r>
            <a:r>
              <a:rPr lang="en-US" b="1">
                <a:cs typeface="Arial" charset="0"/>
              </a:rPr>
              <a:t> Signature +</a:t>
            </a:r>
            <a:endParaRPr lang="el-GR" b="1">
              <a:cs typeface="Arial" charset="0"/>
            </a:endParaRPr>
          </a:p>
          <a:p>
            <a:pPr>
              <a:spcBef>
                <a:spcPct val="50000"/>
              </a:spcBef>
            </a:pPr>
            <a:r>
              <a:rPr lang="en-US" b="1">
                <a:cs typeface="Arial" charset="0"/>
              </a:rPr>
              <a:t>                              </a:t>
            </a:r>
            <a:r>
              <a:rPr lang="el-GR" b="1">
                <a:cs typeface="Arial" charset="0"/>
              </a:rPr>
              <a:t>ε</a:t>
            </a:r>
            <a:r>
              <a:rPr lang="en-US" b="1">
                <a:cs typeface="Arial" charset="0"/>
              </a:rPr>
              <a:t/>
            </a:r>
            <a:br>
              <a:rPr lang="en-US" b="1">
                <a:cs typeface="Arial" charset="0"/>
              </a:rPr>
            </a:br>
            <a:r>
              <a:rPr lang="en-US" b="1">
                <a:cs typeface="Arial" charset="0"/>
              </a:rPr>
              <a:t>What’s wrong with this model?</a:t>
            </a:r>
            <a:endParaRPr lang="el-GR" b="1">
              <a:cs typeface="Arial" charset="0"/>
            </a:endParaRPr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4648200" y="2057400"/>
            <a:ext cx="3733800" cy="312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Once </a:t>
            </a:r>
            <a:r>
              <a:rPr lang="en-US">
                <a:solidFill>
                  <a:srgbClr val="FF0000"/>
                </a:solidFill>
              </a:rPr>
              <a:t>log Area </a:t>
            </a:r>
            <a:r>
              <a:rPr lang="en-US"/>
              <a:t>and </a:t>
            </a:r>
            <a:r>
              <a:rPr lang="en-US">
                <a:solidFill>
                  <a:srgbClr val="FF0000"/>
                </a:solidFill>
              </a:rPr>
              <a:t>log Width </a:t>
            </a:r>
            <a:r>
              <a:rPr lang="en-US"/>
              <a:t>are known, </a:t>
            </a:r>
            <a:r>
              <a:rPr lang="en-US">
                <a:solidFill>
                  <a:srgbClr val="FF0000"/>
                </a:solidFill>
              </a:rPr>
              <a:t>log Height </a:t>
            </a:r>
            <a:r>
              <a:rPr lang="en-US"/>
              <a:t>contains zero additional information: </a:t>
            </a:r>
          </a:p>
          <a:p>
            <a:pPr>
              <a:spcBef>
                <a:spcPct val="50000"/>
              </a:spcBef>
            </a:pPr>
            <a:r>
              <a:rPr lang="en-US">
                <a:solidFill>
                  <a:srgbClr val="FF0000"/>
                </a:solidFill>
              </a:rPr>
              <a:t>log Height = log Area – log Width</a:t>
            </a:r>
          </a:p>
          <a:p>
            <a:pPr>
              <a:spcBef>
                <a:spcPct val="50000"/>
              </a:spcBef>
            </a:pPr>
            <a:r>
              <a:rPr lang="en-US"/>
              <a:t>R</a:t>
            </a:r>
            <a:r>
              <a:rPr lang="en-US" baseline="30000"/>
              <a:t>2</a:t>
            </a:r>
            <a:r>
              <a:rPr lang="en-US"/>
              <a:t> in model</a:t>
            </a:r>
            <a:br>
              <a:rPr lang="en-US"/>
            </a:br>
            <a:r>
              <a:rPr lang="en-US"/>
              <a:t>log Height = a + b</a:t>
            </a:r>
            <a:r>
              <a:rPr lang="en-US" baseline="-25000"/>
              <a:t>1</a:t>
            </a:r>
            <a:r>
              <a:rPr lang="en-US"/>
              <a:t> log Area +</a:t>
            </a:r>
            <a:br>
              <a:rPr lang="en-US"/>
            </a:br>
            <a:r>
              <a:rPr lang="en-US"/>
              <a:t>                          b</a:t>
            </a:r>
            <a:r>
              <a:rPr lang="en-US" baseline="-25000"/>
              <a:t>2</a:t>
            </a:r>
            <a:r>
              <a:rPr lang="en-US"/>
              <a:t> log Width +</a:t>
            </a:r>
            <a:br>
              <a:rPr lang="en-US"/>
            </a:br>
            <a:r>
              <a:rPr lang="en-US"/>
              <a:t>                          b</a:t>
            </a:r>
            <a:r>
              <a:rPr lang="en-US" baseline="-25000"/>
              <a:t>3</a:t>
            </a:r>
            <a:r>
              <a:rPr lang="en-US"/>
              <a:t> Signed + e</a:t>
            </a:r>
            <a:br>
              <a:rPr lang="en-US"/>
            </a:br>
            <a:r>
              <a:rPr lang="en-US"/>
              <a:t>will equal 1.0000000.  A perfect fit.</a:t>
            </a:r>
            <a:br>
              <a:rPr lang="en-US"/>
            </a:br>
            <a:r>
              <a:rPr lang="en-US"/>
              <a:t>a=0.0, b</a:t>
            </a:r>
            <a:r>
              <a:rPr lang="en-US" baseline="-25000"/>
              <a:t>1</a:t>
            </a:r>
            <a:r>
              <a:rPr lang="en-US"/>
              <a:t>=1.0, b</a:t>
            </a:r>
            <a:r>
              <a:rPr lang="en-US" baseline="-25000"/>
              <a:t>2</a:t>
            </a:r>
            <a:r>
              <a:rPr lang="en-US"/>
              <a:t>=-1.0, b</a:t>
            </a:r>
            <a:r>
              <a:rPr lang="en-US" baseline="-25000"/>
              <a:t>3</a:t>
            </a:r>
            <a:r>
              <a:rPr lang="en-US"/>
              <a:t>=0.0. </a:t>
            </a:r>
          </a:p>
        </p:txBody>
      </p:sp>
    </p:spTree>
    <p:extLst>
      <p:ext uri="{BB962C8B-B14F-4D97-AF65-F5344CB8AC3E}">
        <p14:creationId xmlns:p14="http://schemas.microsoft.com/office/powerpoint/2010/main" val="3402772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60375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Gasoline Market</a:t>
            </a:r>
          </a:p>
        </p:txBody>
      </p:sp>
      <p:sp>
        <p:nvSpPr>
          <p:cNvPr id="33795" name="Text Box 4"/>
          <p:cNvSpPr txBox="1">
            <a:spLocks noChangeArrowheads="1"/>
          </p:cNvSpPr>
          <p:nvPr/>
        </p:nvSpPr>
        <p:spPr bwMode="auto">
          <a:xfrm>
            <a:off x="1524000" y="1600200"/>
            <a:ext cx="701040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Courier New" pitchFamily="49" charset="0"/>
              </a:rPr>
              <a:t>Regression Analysis: </a:t>
            </a:r>
            <a:r>
              <a:rPr lang="en-US" sz="2000" b="1" dirty="0" err="1">
                <a:solidFill>
                  <a:srgbClr val="FF0000"/>
                </a:solidFill>
                <a:latin typeface="Courier New" pitchFamily="49" charset="0"/>
              </a:rPr>
              <a:t>logG</a:t>
            </a:r>
            <a:r>
              <a:rPr lang="en-US" sz="2000" b="1" dirty="0">
                <a:solidFill>
                  <a:srgbClr val="FF0000"/>
                </a:solidFill>
                <a:latin typeface="Courier New" pitchFamily="49" charset="0"/>
              </a:rPr>
              <a:t> versus </a:t>
            </a:r>
            <a:r>
              <a:rPr lang="en-US" sz="2000" b="1" dirty="0" err="1">
                <a:solidFill>
                  <a:srgbClr val="FF0000"/>
                </a:solidFill>
                <a:latin typeface="Courier New" pitchFamily="49" charset="0"/>
              </a:rPr>
              <a:t>logIncome</a:t>
            </a:r>
            <a:r>
              <a:rPr lang="en-US" sz="2000" b="1" dirty="0">
                <a:solidFill>
                  <a:srgbClr val="FF0000"/>
                </a:solidFill>
                <a:latin typeface="Courier New" pitchFamily="49" charset="0"/>
              </a:rPr>
              <a:t>, </a:t>
            </a:r>
            <a:r>
              <a:rPr lang="en-US" sz="2000" b="1" dirty="0" err="1">
                <a:solidFill>
                  <a:srgbClr val="FF0000"/>
                </a:solidFill>
                <a:latin typeface="Courier New" pitchFamily="49" charset="0"/>
              </a:rPr>
              <a:t>logPG</a:t>
            </a:r>
            <a:endParaRPr lang="en-US" sz="2000" b="1" dirty="0">
              <a:solidFill>
                <a:srgbClr val="FF0000"/>
              </a:solidFill>
              <a:latin typeface="Courier New" pitchFamily="49" charset="0"/>
            </a:endParaRPr>
          </a:p>
          <a:p>
            <a:r>
              <a:rPr lang="en-US" sz="1400" b="1" dirty="0">
                <a:solidFill>
                  <a:schemeClr val="tx2"/>
                </a:solidFill>
                <a:latin typeface="Courier New" pitchFamily="49" charset="0"/>
              </a:rPr>
              <a:t> </a:t>
            </a:r>
          </a:p>
          <a:p>
            <a:r>
              <a:rPr lang="en-US" sz="1400" b="1" dirty="0">
                <a:latin typeface="Courier New" pitchFamily="49" charset="0"/>
              </a:rPr>
              <a:t>The regression equation is</a:t>
            </a:r>
          </a:p>
          <a:p>
            <a:r>
              <a:rPr lang="en-US" sz="1400" b="1" dirty="0" err="1">
                <a:latin typeface="Courier New" pitchFamily="49" charset="0"/>
              </a:rPr>
              <a:t>logG</a:t>
            </a:r>
            <a:r>
              <a:rPr lang="en-US" sz="1400" b="1" dirty="0">
                <a:latin typeface="Courier New" pitchFamily="49" charset="0"/>
              </a:rPr>
              <a:t> = - 0.468 + 0.966 </a:t>
            </a:r>
            <a:r>
              <a:rPr lang="en-US" sz="1400" b="1" dirty="0" err="1">
                <a:latin typeface="Courier New" pitchFamily="49" charset="0"/>
              </a:rPr>
              <a:t>logIncome</a:t>
            </a:r>
            <a:r>
              <a:rPr lang="en-US" sz="1400" b="1" dirty="0">
                <a:latin typeface="Courier New" pitchFamily="49" charset="0"/>
              </a:rPr>
              <a:t> - 0.169 </a:t>
            </a:r>
            <a:r>
              <a:rPr lang="en-US" sz="1400" b="1" dirty="0" err="1">
                <a:latin typeface="Courier New" pitchFamily="49" charset="0"/>
              </a:rPr>
              <a:t>logPG</a:t>
            </a:r>
            <a:endParaRPr lang="en-US" sz="1400" b="1" dirty="0">
              <a:latin typeface="Courier New" pitchFamily="49" charset="0"/>
            </a:endParaRPr>
          </a:p>
          <a:p>
            <a:r>
              <a:rPr lang="en-US" sz="1400" b="1" dirty="0">
                <a:latin typeface="Courier New" pitchFamily="49" charset="0"/>
              </a:rPr>
              <a:t>Predictor      </a:t>
            </a:r>
            <a:r>
              <a:rPr lang="en-US" sz="1400" b="1" dirty="0" err="1">
                <a:latin typeface="Courier New" pitchFamily="49" charset="0"/>
              </a:rPr>
              <a:t>Coef</a:t>
            </a:r>
            <a:r>
              <a:rPr lang="en-US" sz="1400" b="1" dirty="0">
                <a:latin typeface="Courier New" pitchFamily="49" charset="0"/>
              </a:rPr>
              <a:t>  SE </a:t>
            </a:r>
            <a:r>
              <a:rPr lang="en-US" sz="1400" b="1" dirty="0" err="1">
                <a:latin typeface="Courier New" pitchFamily="49" charset="0"/>
              </a:rPr>
              <a:t>Coef</a:t>
            </a:r>
            <a:r>
              <a:rPr lang="en-US" sz="1400" b="1" dirty="0">
                <a:latin typeface="Courier New" pitchFamily="49" charset="0"/>
              </a:rPr>
              <a:t>      T      P</a:t>
            </a:r>
          </a:p>
          <a:p>
            <a:r>
              <a:rPr lang="en-US" sz="1400" b="1" dirty="0">
                <a:solidFill>
                  <a:srgbClr val="0000FF"/>
                </a:solidFill>
                <a:latin typeface="Courier New" pitchFamily="49" charset="0"/>
              </a:rPr>
              <a:t>Constant   -0.46772  0.08649  -5.41  0.000</a:t>
            </a:r>
          </a:p>
          <a:p>
            <a:r>
              <a:rPr lang="en-US" sz="1400" b="1" dirty="0" err="1">
                <a:solidFill>
                  <a:srgbClr val="0000FF"/>
                </a:solidFill>
                <a:latin typeface="Courier New" pitchFamily="49" charset="0"/>
              </a:rPr>
              <a:t>logIncome</a:t>
            </a:r>
            <a:r>
              <a:rPr lang="en-US" sz="1400" b="1" dirty="0">
                <a:solidFill>
                  <a:srgbClr val="0000FF"/>
                </a:solidFill>
                <a:latin typeface="Courier New" pitchFamily="49" charset="0"/>
              </a:rPr>
              <a:t>   0.96595  0.07529  12.83  0.000</a:t>
            </a:r>
          </a:p>
          <a:p>
            <a:r>
              <a:rPr lang="en-US" sz="1400" b="1" dirty="0" err="1">
                <a:solidFill>
                  <a:srgbClr val="0000FF"/>
                </a:solidFill>
                <a:latin typeface="Courier New" pitchFamily="49" charset="0"/>
              </a:rPr>
              <a:t>logPG</a:t>
            </a:r>
            <a:r>
              <a:rPr lang="en-US" sz="1400" b="1" dirty="0">
                <a:solidFill>
                  <a:srgbClr val="0000FF"/>
                </a:solidFill>
                <a:latin typeface="Courier New" pitchFamily="49" charset="0"/>
              </a:rPr>
              <a:t>      -0.16949  0.03865  -4.38  0.000</a:t>
            </a:r>
          </a:p>
          <a:p>
            <a:r>
              <a:rPr lang="en-US" sz="1400" b="1" dirty="0">
                <a:latin typeface="Courier New" pitchFamily="49" charset="0"/>
              </a:rPr>
              <a:t>S = 0.0614287   R-Sq = 93.6%   R-Sq(</a:t>
            </a:r>
            <a:r>
              <a:rPr lang="en-US" sz="1400" b="1" dirty="0" err="1">
                <a:latin typeface="Courier New" pitchFamily="49" charset="0"/>
              </a:rPr>
              <a:t>adj</a:t>
            </a:r>
            <a:r>
              <a:rPr lang="en-US" sz="1400" b="1" dirty="0">
                <a:latin typeface="Courier New" pitchFamily="49" charset="0"/>
              </a:rPr>
              <a:t>) = 93.4%</a:t>
            </a:r>
          </a:p>
          <a:p>
            <a:r>
              <a:rPr lang="en-US" sz="1400" b="1" dirty="0">
                <a:latin typeface="Courier New" pitchFamily="49" charset="0"/>
              </a:rPr>
              <a:t>Analysis of Variance</a:t>
            </a:r>
          </a:p>
          <a:p>
            <a:r>
              <a:rPr lang="en-US" sz="1400" b="1" dirty="0">
                <a:latin typeface="Courier New" pitchFamily="49" charset="0"/>
              </a:rPr>
              <a:t>Source          DF      SS      MS       F      P</a:t>
            </a:r>
          </a:p>
          <a:p>
            <a:r>
              <a:rPr lang="en-US" sz="1400" b="1" dirty="0">
                <a:latin typeface="Courier New" pitchFamily="49" charset="0"/>
              </a:rPr>
              <a:t>Regression       2  2.7237  1.3618  360.90  0.000</a:t>
            </a:r>
          </a:p>
          <a:p>
            <a:r>
              <a:rPr lang="en-US" sz="1400" b="1" dirty="0">
                <a:latin typeface="Courier New" pitchFamily="49" charset="0"/>
              </a:rPr>
              <a:t>Residual Error  49  0.1849  0.0038</a:t>
            </a:r>
          </a:p>
          <a:p>
            <a:r>
              <a:rPr lang="en-US" sz="1400" b="1" dirty="0">
                <a:latin typeface="Courier New" pitchFamily="49" charset="0"/>
              </a:rPr>
              <a:t>Total           51  2.9086</a:t>
            </a:r>
          </a:p>
          <a:p>
            <a:endParaRPr lang="en-US" sz="1400" b="1" dirty="0">
              <a:solidFill>
                <a:schemeClr val="tx2"/>
              </a:solidFill>
              <a:latin typeface="Courier New" pitchFamily="49" charset="0"/>
            </a:endParaRPr>
          </a:p>
          <a:p>
            <a:r>
              <a:rPr lang="en-US" sz="2000" b="1" dirty="0">
                <a:solidFill>
                  <a:srgbClr val="FF0000"/>
                </a:solidFill>
                <a:latin typeface="Courier New" pitchFamily="49" charset="0"/>
              </a:rPr>
              <a:t>R</a:t>
            </a:r>
            <a:r>
              <a:rPr lang="en-US" sz="2000" b="1" baseline="30000" dirty="0">
                <a:solidFill>
                  <a:srgbClr val="FF0000"/>
                </a:solidFill>
                <a:latin typeface="Courier New" pitchFamily="49" charset="0"/>
              </a:rPr>
              <a:t>2</a:t>
            </a:r>
            <a:r>
              <a:rPr lang="en-US" sz="2000" b="1" dirty="0">
                <a:solidFill>
                  <a:srgbClr val="FF0000"/>
                </a:solidFill>
                <a:latin typeface="Courier New" pitchFamily="49" charset="0"/>
              </a:rPr>
              <a:t> = 2.7237/2.9086 = 0.93643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33796" name="Line 5"/>
          <p:cNvSpPr>
            <a:spLocks noChangeShapeType="1"/>
          </p:cNvSpPr>
          <p:nvPr/>
        </p:nvSpPr>
        <p:spPr bwMode="auto">
          <a:xfrm flipH="1">
            <a:off x="6172200" y="2895600"/>
            <a:ext cx="1981200" cy="685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512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Gasoline Market</a:t>
            </a:r>
          </a:p>
        </p:txBody>
      </p:sp>
      <p:sp>
        <p:nvSpPr>
          <p:cNvPr id="34819" name="Text Box 4"/>
          <p:cNvSpPr txBox="1">
            <a:spLocks noChangeArrowheads="1"/>
          </p:cNvSpPr>
          <p:nvPr/>
        </p:nvSpPr>
        <p:spPr bwMode="auto">
          <a:xfrm>
            <a:off x="533400" y="1371600"/>
            <a:ext cx="70866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  <a:latin typeface="Courier New" pitchFamily="49" charset="0"/>
              </a:rPr>
              <a:t>Regression Analysis: </a:t>
            </a:r>
            <a:r>
              <a:rPr lang="en-US" sz="1600" b="1" dirty="0" err="1">
                <a:solidFill>
                  <a:srgbClr val="FF0000"/>
                </a:solidFill>
                <a:latin typeface="Courier New" pitchFamily="49" charset="0"/>
              </a:rPr>
              <a:t>logG</a:t>
            </a:r>
            <a:r>
              <a:rPr lang="en-US" sz="1600" b="1" dirty="0">
                <a:solidFill>
                  <a:srgbClr val="FF0000"/>
                </a:solidFill>
                <a:latin typeface="Courier New" pitchFamily="49" charset="0"/>
              </a:rPr>
              <a:t> versus </a:t>
            </a:r>
            <a:r>
              <a:rPr lang="en-US" sz="1600" b="1" dirty="0" err="1">
                <a:solidFill>
                  <a:srgbClr val="FF0000"/>
                </a:solidFill>
                <a:latin typeface="Courier New" pitchFamily="49" charset="0"/>
              </a:rPr>
              <a:t>logIncome</a:t>
            </a:r>
            <a:r>
              <a:rPr lang="en-US" sz="1600" b="1" dirty="0">
                <a:solidFill>
                  <a:srgbClr val="FF0000"/>
                </a:solidFill>
                <a:latin typeface="Courier New" pitchFamily="49" charset="0"/>
              </a:rPr>
              <a:t>, </a:t>
            </a:r>
            <a:r>
              <a:rPr lang="en-US" sz="1600" b="1" dirty="0" err="1">
                <a:solidFill>
                  <a:srgbClr val="FF0000"/>
                </a:solidFill>
                <a:latin typeface="Courier New" pitchFamily="49" charset="0"/>
              </a:rPr>
              <a:t>logPG</a:t>
            </a:r>
            <a:r>
              <a:rPr lang="en-US" sz="1600" b="1" dirty="0">
                <a:solidFill>
                  <a:srgbClr val="FF0000"/>
                </a:solidFill>
                <a:latin typeface="Courier New" pitchFamily="49" charset="0"/>
              </a:rPr>
              <a:t>, ...</a:t>
            </a:r>
            <a:r>
              <a:rPr lang="en-US" sz="1400" b="1" dirty="0">
                <a:solidFill>
                  <a:schemeClr val="tx2"/>
                </a:solidFill>
                <a:latin typeface="Courier New" pitchFamily="49" charset="0"/>
              </a:rPr>
              <a:t> </a:t>
            </a:r>
          </a:p>
          <a:p>
            <a:endParaRPr lang="en-US" sz="1400" b="1" dirty="0">
              <a:solidFill>
                <a:schemeClr val="tx2"/>
              </a:solidFill>
              <a:latin typeface="Courier New" pitchFamily="49" charset="0"/>
            </a:endParaRPr>
          </a:p>
          <a:p>
            <a:r>
              <a:rPr lang="en-US" sz="1400" b="1" dirty="0">
                <a:latin typeface="Courier New" pitchFamily="49" charset="0"/>
              </a:rPr>
              <a:t>The regression equation is</a:t>
            </a:r>
          </a:p>
          <a:p>
            <a:r>
              <a:rPr lang="en-US" sz="1400" b="1" dirty="0" err="1">
                <a:latin typeface="Courier New" pitchFamily="49" charset="0"/>
              </a:rPr>
              <a:t>logG</a:t>
            </a:r>
            <a:r>
              <a:rPr lang="en-US" sz="1400" b="1" dirty="0">
                <a:latin typeface="Courier New" pitchFamily="49" charset="0"/>
              </a:rPr>
              <a:t> = - 0.558 + 1.29 </a:t>
            </a:r>
            <a:r>
              <a:rPr lang="en-US" sz="1400" b="1" dirty="0" err="1">
                <a:latin typeface="Courier New" pitchFamily="49" charset="0"/>
              </a:rPr>
              <a:t>logIncome</a:t>
            </a:r>
            <a:r>
              <a:rPr lang="en-US" sz="1400" b="1" dirty="0">
                <a:latin typeface="Courier New" pitchFamily="49" charset="0"/>
              </a:rPr>
              <a:t> - 0.0280 </a:t>
            </a:r>
            <a:r>
              <a:rPr lang="en-US" sz="1400" b="1" dirty="0" err="1">
                <a:latin typeface="Courier New" pitchFamily="49" charset="0"/>
              </a:rPr>
              <a:t>logPG</a:t>
            </a:r>
            <a:endParaRPr lang="en-US" sz="1400" b="1" dirty="0">
              <a:latin typeface="Courier New" pitchFamily="49" charset="0"/>
            </a:endParaRPr>
          </a:p>
          <a:p>
            <a:r>
              <a:rPr lang="en-US" sz="1400" b="1" dirty="0">
                <a:latin typeface="Courier New" pitchFamily="49" charset="0"/>
              </a:rPr>
              <a:t>               - 0.156 </a:t>
            </a:r>
            <a:r>
              <a:rPr lang="en-US" sz="1400" b="1" dirty="0" err="1">
                <a:latin typeface="Courier New" pitchFamily="49" charset="0"/>
              </a:rPr>
              <a:t>logPNC</a:t>
            </a:r>
            <a:r>
              <a:rPr lang="en-US" sz="1400" b="1" dirty="0">
                <a:latin typeface="Courier New" pitchFamily="49" charset="0"/>
              </a:rPr>
              <a:t> + 0.029 </a:t>
            </a:r>
            <a:r>
              <a:rPr lang="en-US" sz="1400" b="1" dirty="0" err="1">
                <a:latin typeface="Courier New" pitchFamily="49" charset="0"/>
              </a:rPr>
              <a:t>logPUC</a:t>
            </a:r>
            <a:r>
              <a:rPr lang="en-US" sz="1400" b="1" dirty="0">
                <a:latin typeface="Courier New" pitchFamily="49" charset="0"/>
              </a:rPr>
              <a:t> - 0.183 </a:t>
            </a:r>
            <a:r>
              <a:rPr lang="en-US" sz="1400" b="1" dirty="0" err="1">
                <a:latin typeface="Courier New" pitchFamily="49" charset="0"/>
              </a:rPr>
              <a:t>logPPT</a:t>
            </a:r>
            <a:endParaRPr lang="en-US" sz="1400" b="1" dirty="0">
              <a:latin typeface="Courier New" pitchFamily="49" charset="0"/>
            </a:endParaRPr>
          </a:p>
          <a:p>
            <a:r>
              <a:rPr lang="en-US" sz="1400" b="1" dirty="0">
                <a:latin typeface="Courier New" pitchFamily="49" charset="0"/>
              </a:rPr>
              <a:t>Predictor      </a:t>
            </a:r>
            <a:r>
              <a:rPr lang="en-US" sz="1400" b="1" dirty="0" err="1">
                <a:latin typeface="Courier New" pitchFamily="49" charset="0"/>
              </a:rPr>
              <a:t>Coef</a:t>
            </a:r>
            <a:r>
              <a:rPr lang="en-US" sz="1400" b="1" dirty="0">
                <a:latin typeface="Courier New" pitchFamily="49" charset="0"/>
              </a:rPr>
              <a:t>  SE </a:t>
            </a:r>
            <a:r>
              <a:rPr lang="en-US" sz="1400" b="1" dirty="0" err="1">
                <a:latin typeface="Courier New" pitchFamily="49" charset="0"/>
              </a:rPr>
              <a:t>Coef</a:t>
            </a:r>
            <a:r>
              <a:rPr lang="en-US" sz="1400" b="1" dirty="0">
                <a:latin typeface="Courier New" pitchFamily="49" charset="0"/>
              </a:rPr>
              <a:t>      T      P</a:t>
            </a:r>
          </a:p>
          <a:p>
            <a:r>
              <a:rPr lang="en-US" sz="1400" b="1" dirty="0">
                <a:solidFill>
                  <a:srgbClr val="0000FF"/>
                </a:solidFill>
                <a:latin typeface="Courier New" pitchFamily="49" charset="0"/>
              </a:rPr>
              <a:t>Constant    -0.5579   0.5808  -0.96  0.342</a:t>
            </a:r>
          </a:p>
          <a:p>
            <a:r>
              <a:rPr lang="en-US" sz="1400" b="1" dirty="0" err="1">
                <a:solidFill>
                  <a:srgbClr val="0000FF"/>
                </a:solidFill>
                <a:latin typeface="Courier New" pitchFamily="49" charset="0"/>
              </a:rPr>
              <a:t>logIncome</a:t>
            </a:r>
            <a:r>
              <a:rPr lang="en-US" sz="1400" b="1" dirty="0">
                <a:solidFill>
                  <a:srgbClr val="0000FF"/>
                </a:solidFill>
                <a:latin typeface="Courier New" pitchFamily="49" charset="0"/>
              </a:rPr>
              <a:t>    1.2861   0.1457   8.83  0.000</a:t>
            </a:r>
          </a:p>
          <a:p>
            <a:r>
              <a:rPr lang="en-US" sz="1400" b="1" dirty="0" err="1">
                <a:solidFill>
                  <a:srgbClr val="0000FF"/>
                </a:solidFill>
                <a:latin typeface="Courier New" pitchFamily="49" charset="0"/>
              </a:rPr>
              <a:t>logPG</a:t>
            </a:r>
            <a:r>
              <a:rPr lang="en-US" sz="1400" b="1" dirty="0">
                <a:solidFill>
                  <a:srgbClr val="0000FF"/>
                </a:solidFill>
                <a:latin typeface="Courier New" pitchFamily="49" charset="0"/>
              </a:rPr>
              <a:t>      -0.02797  0.04338  -0.64  0.522</a:t>
            </a:r>
          </a:p>
          <a:p>
            <a:r>
              <a:rPr lang="en-US" sz="1400" b="1" dirty="0" err="1">
                <a:solidFill>
                  <a:srgbClr val="0000FF"/>
                </a:solidFill>
                <a:latin typeface="Courier New" pitchFamily="49" charset="0"/>
              </a:rPr>
              <a:t>logPNC</a:t>
            </a:r>
            <a:r>
              <a:rPr lang="en-US" sz="1400" b="1" dirty="0">
                <a:solidFill>
                  <a:srgbClr val="0000FF"/>
                </a:solidFill>
                <a:latin typeface="Courier New" pitchFamily="49" charset="0"/>
              </a:rPr>
              <a:t>      -0.1558   0.2100  -0.74  0.462</a:t>
            </a:r>
          </a:p>
          <a:p>
            <a:r>
              <a:rPr lang="en-US" sz="1400" b="1" dirty="0" err="1">
                <a:solidFill>
                  <a:srgbClr val="0000FF"/>
                </a:solidFill>
                <a:latin typeface="Courier New" pitchFamily="49" charset="0"/>
              </a:rPr>
              <a:t>logPUC</a:t>
            </a:r>
            <a:r>
              <a:rPr lang="en-US" sz="1400" b="1" dirty="0">
                <a:solidFill>
                  <a:srgbClr val="0000FF"/>
                </a:solidFill>
                <a:latin typeface="Courier New" pitchFamily="49" charset="0"/>
              </a:rPr>
              <a:t>       0.0285   0.1020   0.28  0.781</a:t>
            </a:r>
          </a:p>
          <a:p>
            <a:r>
              <a:rPr lang="en-US" sz="1400" b="1" dirty="0" err="1">
                <a:solidFill>
                  <a:srgbClr val="0000FF"/>
                </a:solidFill>
                <a:latin typeface="Courier New" pitchFamily="49" charset="0"/>
              </a:rPr>
              <a:t>logPPT</a:t>
            </a:r>
            <a:r>
              <a:rPr lang="en-US" sz="1400" b="1" dirty="0">
                <a:solidFill>
                  <a:srgbClr val="0000FF"/>
                </a:solidFill>
                <a:latin typeface="Courier New" pitchFamily="49" charset="0"/>
              </a:rPr>
              <a:t>      -0.1828   0.1191  -1.54  0.132</a:t>
            </a:r>
          </a:p>
          <a:p>
            <a:r>
              <a:rPr lang="en-US" sz="1400" b="1" dirty="0">
                <a:latin typeface="Courier New" pitchFamily="49" charset="0"/>
              </a:rPr>
              <a:t>S = 0.0499953   R-Sq = 96.0%   R-Sq(</a:t>
            </a:r>
            <a:r>
              <a:rPr lang="en-US" sz="1400" b="1" dirty="0" err="1">
                <a:latin typeface="Courier New" pitchFamily="49" charset="0"/>
              </a:rPr>
              <a:t>adj</a:t>
            </a:r>
            <a:r>
              <a:rPr lang="en-US" sz="1400" b="1" dirty="0">
                <a:latin typeface="Courier New" pitchFamily="49" charset="0"/>
              </a:rPr>
              <a:t>) = 95.6%</a:t>
            </a:r>
          </a:p>
          <a:p>
            <a:r>
              <a:rPr lang="en-US" sz="1400" b="1" dirty="0">
                <a:latin typeface="Courier New" pitchFamily="49" charset="0"/>
              </a:rPr>
              <a:t>Analysis of Variance</a:t>
            </a:r>
          </a:p>
          <a:p>
            <a:r>
              <a:rPr lang="en-US" sz="1400" b="1" dirty="0">
                <a:latin typeface="Courier New" pitchFamily="49" charset="0"/>
              </a:rPr>
              <a:t>Source          DF       SS       MS       F      P</a:t>
            </a:r>
          </a:p>
          <a:p>
            <a:r>
              <a:rPr lang="en-US" sz="1400" b="1" dirty="0">
                <a:latin typeface="Courier New" pitchFamily="49" charset="0"/>
              </a:rPr>
              <a:t>Regression       5  2.79360  0.55872  223.53  0.000</a:t>
            </a:r>
          </a:p>
          <a:p>
            <a:r>
              <a:rPr lang="en-US" sz="1400" b="1" dirty="0">
                <a:latin typeface="Courier New" pitchFamily="49" charset="0"/>
              </a:rPr>
              <a:t>Residual Error  46  0.11498  0.00250</a:t>
            </a:r>
          </a:p>
          <a:p>
            <a:r>
              <a:rPr lang="en-US" sz="1400" b="1" dirty="0">
                <a:latin typeface="Courier New" pitchFamily="49" charset="0"/>
              </a:rPr>
              <a:t>Total           51  2.90858</a:t>
            </a:r>
          </a:p>
          <a:p>
            <a:endParaRPr lang="en-US" sz="1400" b="1" dirty="0">
              <a:solidFill>
                <a:schemeClr val="tx2"/>
              </a:solidFill>
              <a:latin typeface="Courier New" pitchFamily="49" charset="0"/>
            </a:endParaRPr>
          </a:p>
          <a:p>
            <a:r>
              <a:rPr lang="en-US" sz="2000" b="1" dirty="0">
                <a:solidFill>
                  <a:srgbClr val="FF0000"/>
                </a:solidFill>
                <a:latin typeface="Courier New" pitchFamily="49" charset="0"/>
              </a:rPr>
              <a:t>R</a:t>
            </a:r>
            <a:r>
              <a:rPr lang="en-US" sz="2000" b="1" baseline="30000" dirty="0">
                <a:solidFill>
                  <a:srgbClr val="FF0000"/>
                </a:solidFill>
                <a:latin typeface="Courier New" pitchFamily="49" charset="0"/>
              </a:rPr>
              <a:t>2</a:t>
            </a:r>
            <a:r>
              <a:rPr lang="en-US" sz="2000" b="1" dirty="0">
                <a:solidFill>
                  <a:srgbClr val="FF0000"/>
                </a:solidFill>
                <a:latin typeface="Courier New" pitchFamily="49" charset="0"/>
              </a:rPr>
              <a:t> = 2.79360/2.90858 = 0.96047</a:t>
            </a:r>
          </a:p>
        </p:txBody>
      </p:sp>
      <p:sp>
        <p:nvSpPr>
          <p:cNvPr id="34820" name="Line 5"/>
          <p:cNvSpPr>
            <a:spLocks noChangeShapeType="1"/>
          </p:cNvSpPr>
          <p:nvPr/>
        </p:nvSpPr>
        <p:spPr bwMode="auto">
          <a:xfrm flipH="1">
            <a:off x="5105400" y="2590800"/>
            <a:ext cx="1981200" cy="685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324600" y="3048000"/>
            <a:ext cx="2362200" cy="1477328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>
                <a:solidFill>
                  <a:srgbClr val="FF0000"/>
                </a:solidFill>
              </a:rPr>
              <a:t>logPG is no longer statistically significant when the other variables are added to the model.</a:t>
            </a:r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873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024" y="1831975"/>
            <a:ext cx="8229600" cy="530225"/>
          </a:xfrm>
        </p:spPr>
        <p:txBody>
          <a:bodyPr/>
          <a:lstStyle/>
          <a:p>
            <a:r>
              <a:rPr lang="en-US" dirty="0" smtClean="0"/>
              <a:t>Evidence </a:t>
            </a:r>
            <a:r>
              <a:rPr lang="en-US" smtClean="0"/>
              <a:t>of Multicollinearity:</a:t>
            </a:r>
            <a:br>
              <a:rPr lang="en-US" smtClean="0"/>
            </a:br>
            <a:r>
              <a:rPr lang="en-US" smtClean="0"/>
              <a:t>Regression of logPG on the other variables gives a very good fit.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2529840"/>
            <a:ext cx="8479251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903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34340" y="1943100"/>
            <a:ext cx="7391400" cy="530225"/>
          </a:xfrm>
        </p:spPr>
        <p:txBody>
          <a:bodyPr/>
          <a:lstStyle/>
          <a:p>
            <a:pPr eaLnBrk="1" hangingPunct="1"/>
            <a:r>
              <a:rPr lang="en-US" smtClean="0"/>
              <a:t>Detecting Multicollinearity?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894556" y="2667000"/>
            <a:ext cx="7543800" cy="2819400"/>
          </a:xfrm>
        </p:spPr>
        <p:txBody>
          <a:bodyPr/>
          <a:lstStyle/>
          <a:p>
            <a:pPr eaLnBrk="1" hangingPunct="1"/>
            <a:r>
              <a:rPr lang="en-US" smtClean="0"/>
              <a:t>Not a “thing.”  Not a yes or no condition.</a:t>
            </a:r>
          </a:p>
          <a:p>
            <a:pPr eaLnBrk="1" hangingPunct="1"/>
            <a:r>
              <a:rPr lang="en-US" smtClean="0"/>
              <a:t>More like “redness.”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Data sets are more or less collinear – it’s a shading of the data, a matter of degree.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2971800" y="3733800"/>
            <a:ext cx="1600200" cy="304800"/>
          </a:xfrm>
          <a:prstGeom prst="rect">
            <a:avLst/>
          </a:prstGeom>
          <a:gradFill rotWithShape="1">
            <a:gsLst>
              <a:gs pos="0">
                <a:srgbClr val="FF3300"/>
              </a:gs>
              <a:gs pos="100000">
                <a:srgbClr val="7618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4572000" y="3733800"/>
            <a:ext cx="1600200" cy="304800"/>
          </a:xfrm>
          <a:prstGeom prst="rect">
            <a:avLst/>
          </a:prstGeom>
          <a:solidFill>
            <a:srgbClr val="FF5050"/>
          </a:solidFill>
          <a:ln w="9525">
            <a:solidFill>
              <a:srgbClr val="FF00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6172200" y="3733800"/>
            <a:ext cx="1600200" cy="304800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1371600" y="3733800"/>
            <a:ext cx="1600200" cy="304800"/>
          </a:xfrm>
          <a:prstGeom prst="rect">
            <a:avLst/>
          </a:prstGeom>
          <a:solidFill>
            <a:srgbClr val="FBC4AB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5368" name="Picture 8" descr="holmesanimated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0" y="1143000"/>
            <a:ext cx="1293813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5311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821180" y="873125"/>
            <a:ext cx="4724400" cy="803275"/>
          </a:xfrm>
        </p:spPr>
        <p:txBody>
          <a:bodyPr/>
          <a:lstStyle/>
          <a:p>
            <a:pPr eaLnBrk="1" hangingPunct="1"/>
            <a:r>
              <a:rPr lang="en-US" smtClean="0"/>
              <a:t>Diagnostic Tools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7561262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100" smtClean="0"/>
              <a:t>Look for incremental contributions to R</a:t>
            </a:r>
            <a:r>
              <a:rPr lang="en-US" sz="2100" baseline="30000" smtClean="0"/>
              <a:t>2</a:t>
            </a:r>
            <a:r>
              <a:rPr lang="en-US" sz="2100" smtClean="0"/>
              <a:t> when additional predictors are added</a:t>
            </a:r>
          </a:p>
          <a:p>
            <a:pPr eaLnBrk="1" hangingPunct="1">
              <a:lnSpc>
                <a:spcPct val="90000"/>
              </a:lnSpc>
            </a:pPr>
            <a:r>
              <a:rPr lang="en-US" sz="2100" smtClean="0"/>
              <a:t>Look for predictor variables not to be well explained by other predictors: (these are all the same) </a:t>
            </a:r>
          </a:p>
          <a:p>
            <a:pPr eaLnBrk="1" hangingPunct="1">
              <a:lnSpc>
                <a:spcPct val="90000"/>
              </a:lnSpc>
            </a:pPr>
            <a:r>
              <a:rPr lang="en-US" sz="2100" smtClean="0"/>
              <a:t>Look for “information” and independent sources of information</a:t>
            </a:r>
          </a:p>
          <a:p>
            <a:pPr eaLnBrk="1" hangingPunct="1">
              <a:lnSpc>
                <a:spcPct val="90000"/>
              </a:lnSpc>
            </a:pPr>
            <a:r>
              <a:rPr lang="en-US" sz="2100" smtClean="0"/>
              <a:t>Collinearity and influential observations can be related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Removing influential observations can make it worse or better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The relationship is far too complicated to say anything useful about how these two might interact.</a:t>
            </a:r>
          </a:p>
        </p:txBody>
      </p:sp>
      <p:pic>
        <p:nvPicPr>
          <p:cNvPr id="16388" name="Picture 4" descr="toolki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96200" y="1676400"/>
            <a:ext cx="11017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4563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828800"/>
            <a:ext cx="5791200" cy="530225"/>
          </a:xfrm>
        </p:spPr>
        <p:txBody>
          <a:bodyPr/>
          <a:lstStyle/>
          <a:p>
            <a:pPr eaLnBrk="1" hangingPunct="1"/>
            <a:r>
              <a:rPr lang="en-US" smtClean="0"/>
              <a:t>Curing Collinearity?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743200"/>
            <a:ext cx="8229600" cy="2895600"/>
          </a:xfrm>
        </p:spPr>
        <p:txBody>
          <a:bodyPr/>
          <a:lstStyle/>
          <a:p>
            <a:pPr eaLnBrk="1" hangingPunct="1"/>
            <a:r>
              <a:rPr lang="en-US" smtClean="0"/>
              <a:t>There is no “cure.” (There is no disease)</a:t>
            </a:r>
          </a:p>
          <a:p>
            <a:pPr eaLnBrk="1" hangingPunct="1"/>
            <a:r>
              <a:rPr lang="en-US" smtClean="0"/>
              <a:t>There are strategies for making the best use of the data that one has.</a:t>
            </a:r>
          </a:p>
          <a:p>
            <a:pPr lvl="1" eaLnBrk="1" hangingPunct="1"/>
            <a:r>
              <a:rPr lang="en-US" smtClean="0"/>
              <a:t>Choice of variables</a:t>
            </a:r>
          </a:p>
          <a:p>
            <a:pPr lvl="1" eaLnBrk="1" hangingPunct="1"/>
            <a:r>
              <a:rPr lang="en-US" smtClean="0"/>
              <a:t>Building the appropriate model (analysis framework)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15621"/>
              </p:ext>
            </p:extLst>
          </p:nvPr>
        </p:nvGraphicFramePr>
        <p:xfrm>
          <a:off x="6400800" y="1066800"/>
          <a:ext cx="2238375" cy="120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2" name="Bitmap Image" r:id="rId4" imgW="2238687" imgH="1200318" progId="PBrush">
                  <p:embed/>
                </p:oleObj>
              </mc:Choice>
              <mc:Fallback>
                <p:oleObj name="Bitmap Image" r:id="rId4" imgW="2238687" imgH="1200318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1066800"/>
                        <a:ext cx="2238375" cy="1200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66930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419100" y="952500"/>
            <a:ext cx="5715000" cy="876300"/>
          </a:xfrm>
        </p:spPr>
        <p:txBody>
          <a:bodyPr/>
          <a:lstStyle/>
          <a:p>
            <a:pPr eaLnBrk="1" hangingPunct="1"/>
            <a:r>
              <a:rPr lang="en-US" sz="2800" smtClean="0"/>
              <a:t>Choosing Among Variables for</a:t>
            </a:r>
            <a:br>
              <a:rPr lang="en-US" sz="2800" smtClean="0"/>
            </a:br>
            <a:r>
              <a:rPr lang="en-US" sz="2800" smtClean="0"/>
              <a:t>WHO DALE Model</a:t>
            </a: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7792684"/>
              </p:ext>
            </p:extLst>
          </p:nvPr>
        </p:nvGraphicFramePr>
        <p:xfrm>
          <a:off x="304800" y="1981200"/>
          <a:ext cx="8610600" cy="423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6" name="Bitmap Image" r:id="rId4" imgW="7276190" imgH="3580952" progId="PBrush">
                  <p:embed/>
                </p:oleObj>
              </mc:Choice>
              <mc:Fallback>
                <p:oleObj name="Bitmap Image" r:id="rId4" imgW="7276190" imgH="3580952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981200"/>
                        <a:ext cx="8610600" cy="423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409575" y="2057400"/>
            <a:ext cx="5486400" cy="304800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1" name="Rectangle 6"/>
          <p:cNvSpPr>
            <a:spLocks noChangeArrowheads="1"/>
          </p:cNvSpPr>
          <p:nvPr/>
        </p:nvSpPr>
        <p:spPr bwMode="auto">
          <a:xfrm>
            <a:off x="409575" y="2390775"/>
            <a:ext cx="8382000" cy="838200"/>
          </a:xfrm>
          <a:prstGeom prst="rect">
            <a:avLst/>
          </a:prstGeom>
          <a:noFill/>
          <a:ln w="28575">
            <a:solidFill>
              <a:srgbClr val="FF33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7"/>
          <p:cNvSpPr>
            <a:spLocks noChangeArrowheads="1"/>
          </p:cNvSpPr>
          <p:nvPr/>
        </p:nvSpPr>
        <p:spPr bwMode="auto">
          <a:xfrm>
            <a:off x="409575" y="3276600"/>
            <a:ext cx="8382000" cy="2590800"/>
          </a:xfrm>
          <a:prstGeom prst="rect">
            <a:avLst/>
          </a:prstGeom>
          <a:noFill/>
          <a:ln w="381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9"/>
          <p:cNvSpPr>
            <a:spLocks noChangeArrowheads="1"/>
          </p:cNvSpPr>
          <p:nvPr/>
        </p:nvSpPr>
        <p:spPr bwMode="auto">
          <a:xfrm>
            <a:off x="400050" y="5867400"/>
            <a:ext cx="8382000" cy="304800"/>
          </a:xfrm>
          <a:prstGeom prst="rect">
            <a:avLst/>
          </a:prstGeom>
          <a:noFill/>
          <a:ln w="28575">
            <a:solidFill>
              <a:srgbClr val="33CC3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Text Box 10"/>
          <p:cNvSpPr txBox="1">
            <a:spLocks noChangeArrowheads="1"/>
          </p:cNvSpPr>
          <p:nvPr/>
        </p:nvSpPr>
        <p:spPr bwMode="auto">
          <a:xfrm>
            <a:off x="6324600" y="1069975"/>
            <a:ext cx="2514600" cy="8350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>
                <a:solidFill>
                  <a:schemeClr val="tx2"/>
                </a:solidFill>
              </a:rPr>
              <a:t>       </a:t>
            </a:r>
            <a:r>
              <a:rPr lang="en-US" sz="1200" b="1"/>
              <a:t>Dependent variable</a:t>
            </a:r>
            <a:br>
              <a:rPr lang="en-US" sz="1200" b="1"/>
            </a:br>
            <a:r>
              <a:rPr lang="en-US" sz="1200" b="1"/>
              <a:t>       Other dependent variable</a:t>
            </a:r>
            <a:br>
              <a:rPr lang="en-US" sz="1200" b="1"/>
            </a:br>
            <a:r>
              <a:rPr lang="en-US" sz="1200" b="1"/>
              <a:t>       Predictor variables</a:t>
            </a:r>
            <a:br>
              <a:rPr lang="en-US" sz="1200" b="1"/>
            </a:br>
            <a:r>
              <a:rPr lang="en-US" sz="1200" b="1"/>
              <a:t>       Created variable not used</a:t>
            </a:r>
          </a:p>
        </p:txBody>
      </p:sp>
      <p:sp>
        <p:nvSpPr>
          <p:cNvPr id="4105" name="Rectangle 11"/>
          <p:cNvSpPr>
            <a:spLocks noChangeArrowheads="1"/>
          </p:cNvSpPr>
          <p:nvPr/>
        </p:nvSpPr>
        <p:spPr bwMode="auto">
          <a:xfrm>
            <a:off x="6400800" y="1143000"/>
            <a:ext cx="228600" cy="152400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6" name="Rectangle 12" descr="25%"/>
          <p:cNvSpPr>
            <a:spLocks noChangeArrowheads="1"/>
          </p:cNvSpPr>
          <p:nvPr/>
        </p:nvSpPr>
        <p:spPr bwMode="auto">
          <a:xfrm>
            <a:off x="6400800" y="1323975"/>
            <a:ext cx="228600" cy="152400"/>
          </a:xfrm>
          <a:prstGeom prst="rect">
            <a:avLst/>
          </a:prstGeom>
          <a:pattFill prst="pct25">
            <a:fgClr>
              <a:srgbClr val="CC0000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7" name="Rectangle 13"/>
          <p:cNvSpPr>
            <a:spLocks noChangeArrowheads="1"/>
          </p:cNvSpPr>
          <p:nvPr/>
        </p:nvSpPr>
        <p:spPr bwMode="auto">
          <a:xfrm>
            <a:off x="6400800" y="1504950"/>
            <a:ext cx="228600" cy="152400"/>
          </a:xfrm>
          <a:prstGeom prst="rect">
            <a:avLst/>
          </a:prstGeom>
          <a:solidFill>
            <a:srgbClr val="00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8" name="Rectangle 14"/>
          <p:cNvSpPr>
            <a:spLocks noChangeArrowheads="1"/>
          </p:cNvSpPr>
          <p:nvPr/>
        </p:nvSpPr>
        <p:spPr bwMode="auto">
          <a:xfrm>
            <a:off x="6400800" y="1695450"/>
            <a:ext cx="228600" cy="1524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77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WHO Data</a:t>
            </a:r>
          </a:p>
        </p:txBody>
      </p:sp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133600"/>
            <a:ext cx="8651899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034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90500"/>
            <a:ext cx="7467600" cy="1527175"/>
          </a:xfrm>
        </p:spPr>
        <p:txBody>
          <a:bodyPr/>
          <a:lstStyle/>
          <a:p>
            <a:pPr eaLnBrk="1" hangingPunct="1"/>
            <a:r>
              <a:rPr lang="en-US" smtClean="0"/>
              <a:t>Choosing the Set of Variables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1905000"/>
            <a:ext cx="701040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600" smtClean="0"/>
              <a:t>Ideally: Dictated by theory</a:t>
            </a:r>
          </a:p>
          <a:p>
            <a:pPr eaLnBrk="1" hangingPunct="1">
              <a:lnSpc>
                <a:spcPct val="80000"/>
              </a:lnSpc>
            </a:pPr>
            <a:r>
              <a:rPr lang="en-US" sz="2600" smtClean="0"/>
              <a:t>Realistically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Uncertainty as to which variables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Too many to form a reasonable model using all of them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Multicollinearity is a possible problem</a:t>
            </a:r>
          </a:p>
          <a:p>
            <a:pPr eaLnBrk="1" hangingPunct="1">
              <a:lnSpc>
                <a:spcPct val="80000"/>
              </a:lnSpc>
            </a:pPr>
            <a:r>
              <a:rPr lang="en-US" sz="2600" smtClean="0"/>
              <a:t>Practically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Obtain a good fit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Moderate number of predictors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Reasonable precision of estimates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Significance agrees with theory</a:t>
            </a:r>
          </a:p>
        </p:txBody>
      </p:sp>
    </p:spTree>
    <p:extLst>
      <p:ext uri="{BB962C8B-B14F-4D97-AF65-F5344CB8AC3E}">
        <p14:creationId xmlns:p14="http://schemas.microsoft.com/office/powerpoint/2010/main" val="2409538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Stepwise Regression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676400"/>
            <a:ext cx="7010400" cy="3886200"/>
          </a:xfrm>
        </p:spPr>
        <p:txBody>
          <a:bodyPr/>
          <a:lstStyle/>
          <a:p>
            <a:pPr eaLnBrk="1" hangingPunct="1"/>
            <a:r>
              <a:rPr lang="en-US" sz="1800" smtClean="0"/>
              <a:t>Start with (a) no model, or (b) the specific variables that are designated to be forced to into whatever model ultimately chosen</a:t>
            </a:r>
          </a:p>
          <a:p>
            <a:pPr eaLnBrk="1" hangingPunct="1"/>
            <a:r>
              <a:rPr lang="en-US" sz="1800" smtClean="0"/>
              <a:t>(A: Forward) Add a variable:  “Significant?”  Include the most “significant variable” not already included.</a:t>
            </a:r>
          </a:p>
          <a:p>
            <a:pPr eaLnBrk="1" hangingPunct="1"/>
            <a:r>
              <a:rPr lang="en-US" sz="1800" smtClean="0"/>
              <a:t>(B: Backward) Are variables already included in the equation now adversely affected by collinearity?  If any variables become “insignificant,” now remove the least significant variable.</a:t>
            </a:r>
          </a:p>
          <a:p>
            <a:pPr eaLnBrk="1" hangingPunct="1"/>
            <a:r>
              <a:rPr lang="en-US" sz="1800" smtClean="0"/>
              <a:t>Return to (A)</a:t>
            </a:r>
          </a:p>
          <a:p>
            <a:pPr eaLnBrk="1" hangingPunct="1"/>
            <a:r>
              <a:rPr lang="en-US" sz="1800" smtClean="0"/>
              <a:t>This can cycle back and forth for a while.  Usually not.</a:t>
            </a:r>
          </a:p>
          <a:p>
            <a:pPr eaLnBrk="1" hangingPunct="1"/>
            <a:r>
              <a:rPr lang="en-US" sz="1800" smtClean="0"/>
              <a:t>Ultimately selects only variables that appear to be “significant”</a:t>
            </a:r>
          </a:p>
        </p:txBody>
      </p:sp>
    </p:spTree>
    <p:extLst>
      <p:ext uri="{BB962C8B-B14F-4D97-AF65-F5344CB8AC3E}">
        <p14:creationId xmlns:p14="http://schemas.microsoft.com/office/powerpoint/2010/main" val="4096650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/>
          <p:cNvSpPr>
            <a:spLocks noGrp="1" noChangeArrowheads="1"/>
          </p:cNvSpPr>
          <p:nvPr>
            <p:ph type="title"/>
          </p:nvPr>
        </p:nvSpPr>
        <p:spPr>
          <a:xfrm>
            <a:off x="1228725" y="304800"/>
            <a:ext cx="7467600" cy="1527175"/>
          </a:xfrm>
        </p:spPr>
        <p:txBody>
          <a:bodyPr/>
          <a:lstStyle/>
          <a:p>
            <a:pPr eaLnBrk="1" hangingPunct="1"/>
            <a:r>
              <a:rPr lang="en-US" smtClean="0"/>
              <a:t>Stepwise Regression Feature</a:t>
            </a:r>
          </a:p>
        </p:txBody>
      </p:sp>
      <p:pic>
        <p:nvPicPr>
          <p:cNvPr id="2867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1828800"/>
            <a:ext cx="6934200" cy="4288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8450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Specify Predictors</a:t>
            </a:r>
          </a:p>
        </p:txBody>
      </p:sp>
      <p:pic>
        <p:nvPicPr>
          <p:cNvPr id="2969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828800"/>
            <a:ext cx="5638800" cy="394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0" name="Text Box 5"/>
          <p:cNvSpPr txBox="1">
            <a:spLocks noChangeArrowheads="1"/>
          </p:cNvSpPr>
          <p:nvPr/>
        </p:nvSpPr>
        <p:spPr bwMode="auto">
          <a:xfrm>
            <a:off x="6400800" y="3048000"/>
            <a:ext cx="25908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All predictors</a:t>
            </a:r>
          </a:p>
        </p:txBody>
      </p:sp>
      <p:sp>
        <p:nvSpPr>
          <p:cNvPr id="29701" name="Text Box 6"/>
          <p:cNvSpPr txBox="1">
            <a:spLocks noChangeArrowheads="1"/>
          </p:cNvSpPr>
          <p:nvPr/>
        </p:nvSpPr>
        <p:spPr bwMode="auto">
          <a:xfrm>
            <a:off x="6400800" y="3733800"/>
            <a:ext cx="2590800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Subset of predictors that must appear in the final model chosen (optional)</a:t>
            </a:r>
          </a:p>
        </p:txBody>
      </p:sp>
      <p:sp>
        <p:nvSpPr>
          <p:cNvPr id="29702" name="Text Box 8"/>
          <p:cNvSpPr txBox="1">
            <a:spLocks noChangeArrowheads="1"/>
          </p:cNvSpPr>
          <p:nvPr/>
        </p:nvSpPr>
        <p:spPr bwMode="auto">
          <a:xfrm>
            <a:off x="6400800" y="5186363"/>
            <a:ext cx="25908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No need to change Methods or Options</a:t>
            </a:r>
          </a:p>
        </p:txBody>
      </p:sp>
    </p:spTree>
    <p:extLst>
      <p:ext uri="{BB962C8B-B14F-4D97-AF65-F5344CB8AC3E}">
        <p14:creationId xmlns:p14="http://schemas.microsoft.com/office/powerpoint/2010/main" val="1679973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914400"/>
            <a:ext cx="4520634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Rectangle 5"/>
          <p:cNvSpPr>
            <a:spLocks noChangeArrowheads="1"/>
          </p:cNvSpPr>
          <p:nvPr/>
        </p:nvSpPr>
        <p:spPr bwMode="auto">
          <a:xfrm>
            <a:off x="3352800" y="1981200"/>
            <a:ext cx="609600" cy="4038600"/>
          </a:xfrm>
          <a:prstGeom prst="rect">
            <a:avLst/>
          </a:prstGeom>
          <a:noFill/>
          <a:ln w="381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Line 6"/>
          <p:cNvSpPr>
            <a:spLocks noChangeShapeType="1"/>
          </p:cNvSpPr>
          <p:nvPr/>
        </p:nvSpPr>
        <p:spPr bwMode="auto">
          <a:xfrm flipH="1">
            <a:off x="4114800" y="5029200"/>
            <a:ext cx="152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725" name="Text Box 7"/>
          <p:cNvSpPr txBox="1">
            <a:spLocks noChangeArrowheads="1"/>
          </p:cNvSpPr>
          <p:nvPr/>
        </p:nvSpPr>
        <p:spPr bwMode="auto">
          <a:xfrm>
            <a:off x="5715000" y="3962400"/>
            <a:ext cx="1524000" cy="14747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Used 0.15 as the cutoff “p-value” for inclusion or removal.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5600700" y="1371600"/>
            <a:ext cx="3124201" cy="1752600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mtClean="0"/>
              <a:t>Stepwise Regression</a:t>
            </a:r>
          </a:p>
          <a:p>
            <a:r>
              <a:rPr lang="en-US" smtClean="0"/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8168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Stepwise Regression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1828800"/>
            <a:ext cx="701040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600" smtClean="0"/>
              <a:t>What’s Right with It?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Automatic – push button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Simple to use.  Not much thinking involved.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Relates in some way to connection of the variables to each other – significance – not just R</a:t>
            </a:r>
            <a:r>
              <a:rPr lang="en-US" sz="2400" baseline="30000" smtClean="0"/>
              <a:t>2</a:t>
            </a:r>
            <a:endParaRPr lang="en-US" sz="2400" smtClean="0"/>
          </a:p>
          <a:p>
            <a:pPr eaLnBrk="1" hangingPunct="1">
              <a:lnSpc>
                <a:spcPct val="80000"/>
              </a:lnSpc>
            </a:pPr>
            <a:r>
              <a:rPr lang="en-US" sz="2600" smtClean="0"/>
              <a:t>What’s Wrong with It?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No reason to assume that the resulting model will make any sense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Test statistics are completely invalid and cannot be used for statistical inference.</a:t>
            </a:r>
          </a:p>
        </p:txBody>
      </p:sp>
    </p:spTree>
    <p:extLst>
      <p:ext uri="{BB962C8B-B14F-4D97-AF65-F5344CB8AC3E}">
        <p14:creationId xmlns:p14="http://schemas.microsoft.com/office/powerpoint/2010/main" val="2501581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Summary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1752600"/>
            <a:ext cx="7010400" cy="41148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000000"/>
                </a:solidFill>
              </a:rPr>
              <a:t>Data preparation: missing values</a:t>
            </a:r>
          </a:p>
          <a:p>
            <a:pPr eaLnBrk="1" hangingPunct="1"/>
            <a:r>
              <a:rPr lang="en-US" dirty="0" smtClean="0"/>
              <a:t>Residuals and outliers</a:t>
            </a:r>
          </a:p>
          <a:p>
            <a:pPr eaLnBrk="1" hangingPunct="1"/>
            <a:r>
              <a:rPr lang="en-US" dirty="0" smtClean="0"/>
              <a:t>Scaling the data</a:t>
            </a:r>
          </a:p>
          <a:p>
            <a:pPr eaLnBrk="1" hangingPunct="1"/>
            <a:r>
              <a:rPr lang="en-US" dirty="0" smtClean="0"/>
              <a:t>Finding outliers</a:t>
            </a:r>
          </a:p>
          <a:p>
            <a:pPr eaLnBrk="1" hangingPunct="1"/>
            <a:r>
              <a:rPr lang="en-US" dirty="0" err="1" smtClean="0"/>
              <a:t>Multicollinearity</a:t>
            </a:r>
            <a:endParaRPr lang="en-US" dirty="0" smtClean="0"/>
          </a:p>
          <a:p>
            <a:pPr eaLnBrk="1" hangingPunct="1"/>
            <a:r>
              <a:rPr lang="en-US" dirty="0" smtClean="0"/>
              <a:t>Finding the best set of predictors using stepwise regression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3843</TotalTime>
  <Words>1737</Words>
  <Application>Microsoft Office PowerPoint</Application>
  <PresentationFormat>On-screen Show (4:3)</PresentationFormat>
  <Paragraphs>285</Paragraphs>
  <Slides>47</Slides>
  <Notes>41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47</vt:i4>
      </vt:variant>
    </vt:vector>
  </HeadingPairs>
  <TitlesOfParts>
    <vt:vector size="50" baseType="lpstr">
      <vt:lpstr>1_Level</vt:lpstr>
      <vt:lpstr>Bitmap Image</vt:lpstr>
      <vt:lpstr>Graph</vt:lpstr>
      <vt:lpstr>Statistics and Data Analysis</vt:lpstr>
      <vt:lpstr>Statistics and Data Analysis</vt:lpstr>
      <vt:lpstr>Regression Model Building</vt:lpstr>
      <vt:lpstr>Multiple Regression Modeling</vt:lpstr>
      <vt:lpstr>Data Preparation</vt:lpstr>
      <vt:lpstr>Using Logs</vt:lpstr>
      <vt:lpstr>More on Using Logs</vt:lpstr>
      <vt:lpstr>PowerPoint Presentation</vt:lpstr>
      <vt:lpstr>More Movie Madness</vt:lpstr>
      <vt:lpstr>Movie Madness Data (n=2198)</vt:lpstr>
      <vt:lpstr>Macs and Movies</vt:lpstr>
      <vt:lpstr>Movie Genres</vt:lpstr>
      <vt:lpstr>PowerPoint Presentation</vt:lpstr>
      <vt:lpstr>Scaling the Data</vt:lpstr>
      <vt:lpstr>Units of Measurement</vt:lpstr>
      <vt:lpstr>The Gasoline Market</vt:lpstr>
      <vt:lpstr>The WHO Data</vt:lpstr>
      <vt:lpstr>Profits and R&amp;D by Industry</vt:lpstr>
      <vt:lpstr>Normalized by Sales</vt:lpstr>
      <vt:lpstr>Using Residuals to Locate Outliers</vt:lpstr>
      <vt:lpstr>Residuals</vt:lpstr>
      <vt:lpstr>Outlier</vt:lpstr>
      <vt:lpstr>When to Remove “Outliers”</vt:lpstr>
      <vt:lpstr>PowerPoint Presentation</vt:lpstr>
      <vt:lpstr>PowerPoint Presentation</vt:lpstr>
      <vt:lpstr>PowerPoint Presentation</vt:lpstr>
      <vt:lpstr>A Conspiracy Theory for Art Sales at Auction</vt:lpstr>
      <vt:lpstr>Multicollinearity</vt:lpstr>
      <vt:lpstr>Minitab to the Rescue (?)</vt:lpstr>
      <vt:lpstr>What’s Wrong with the Model?</vt:lpstr>
      <vt:lpstr>Symptoms of Multicollinearity</vt:lpstr>
      <vt:lpstr>The Worst Case: Monet Data</vt:lpstr>
      <vt:lpstr>Gasoline Market</vt:lpstr>
      <vt:lpstr>Gasoline Market</vt:lpstr>
      <vt:lpstr>Evidence of Multicollinearity: Regression of logPG on the other variables gives a very good fit.</vt:lpstr>
      <vt:lpstr>Detecting Multicollinearity?</vt:lpstr>
      <vt:lpstr>Diagnostic Tools</vt:lpstr>
      <vt:lpstr>Curing Collinearity?</vt:lpstr>
      <vt:lpstr>Choosing Among Variables for WHO DALE Model</vt:lpstr>
      <vt:lpstr>WHO Data</vt:lpstr>
      <vt:lpstr>Choosing the Set of Variables</vt:lpstr>
      <vt:lpstr>Stepwise Regression</vt:lpstr>
      <vt:lpstr>Stepwise Regression Feature</vt:lpstr>
      <vt:lpstr>Specify Predictors</vt:lpstr>
      <vt:lpstr>PowerPoint Presentation</vt:lpstr>
      <vt:lpstr>Stepwise Regression</vt:lpstr>
      <vt:lpstr>Summary</vt:lpstr>
    </vt:vector>
  </TitlesOfParts>
  <Company>Econometric Software,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Statistics</dc:title>
  <dc:creator>William Greene</dc:creator>
  <cp:lastModifiedBy>B</cp:lastModifiedBy>
  <cp:revision>91</cp:revision>
  <dcterms:created xsi:type="dcterms:W3CDTF">2007-07-27T17:18:39Z</dcterms:created>
  <dcterms:modified xsi:type="dcterms:W3CDTF">2014-07-08T00:47:56Z</dcterms:modified>
</cp:coreProperties>
</file>