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0" r:id="rId1"/>
  </p:sldMasterIdLst>
  <p:notesMasterIdLst>
    <p:notesMasterId r:id="rId39"/>
  </p:notesMasterIdLst>
  <p:handoutMasterIdLst>
    <p:handoutMasterId r:id="rId40"/>
  </p:handoutMasterIdLst>
  <p:sldIdLst>
    <p:sldId id="258" r:id="rId2"/>
    <p:sldId id="262" r:id="rId3"/>
    <p:sldId id="318" r:id="rId4"/>
    <p:sldId id="315" r:id="rId5"/>
    <p:sldId id="316" r:id="rId6"/>
    <p:sldId id="319" r:id="rId7"/>
    <p:sldId id="317" r:id="rId8"/>
    <p:sldId id="312" r:id="rId9"/>
    <p:sldId id="313" r:id="rId10"/>
    <p:sldId id="314" r:id="rId11"/>
    <p:sldId id="320" r:id="rId12"/>
    <p:sldId id="321" r:id="rId13"/>
    <p:sldId id="260" r:id="rId14"/>
    <p:sldId id="263" r:id="rId15"/>
    <p:sldId id="264" r:id="rId16"/>
    <p:sldId id="266" r:id="rId17"/>
    <p:sldId id="268" r:id="rId18"/>
    <p:sldId id="270" r:id="rId19"/>
    <p:sldId id="265" r:id="rId20"/>
    <p:sldId id="311" r:id="rId21"/>
    <p:sldId id="288" r:id="rId22"/>
    <p:sldId id="271" r:id="rId23"/>
    <p:sldId id="276" r:id="rId24"/>
    <p:sldId id="272" r:id="rId25"/>
    <p:sldId id="273" r:id="rId26"/>
    <p:sldId id="274" r:id="rId27"/>
    <p:sldId id="275" r:id="rId28"/>
    <p:sldId id="291" r:id="rId29"/>
    <p:sldId id="292" r:id="rId30"/>
    <p:sldId id="293" r:id="rId31"/>
    <p:sldId id="289" r:id="rId32"/>
    <p:sldId id="290" r:id="rId33"/>
    <p:sldId id="281" r:id="rId34"/>
    <p:sldId id="285" r:id="rId35"/>
    <p:sldId id="286" r:id="rId36"/>
    <p:sldId id="296" r:id="rId37"/>
    <p:sldId id="310" r:id="rId38"/>
  </p:sldIdLst>
  <p:sldSz cx="9144000" cy="6858000" type="screen4x3"/>
  <p:notesSz cx="6997700" cy="9283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99CCCC"/>
    <a:srgbClr val="0000FF"/>
    <a:srgbClr val="FFFFFF"/>
    <a:srgbClr val="FF9999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81" autoAdjust="0"/>
    <p:restoredTop sz="94660"/>
  </p:normalViewPr>
  <p:slideViewPr>
    <p:cSldViewPr>
      <p:cViewPr>
        <p:scale>
          <a:sx n="66" d="100"/>
          <a:sy n="66" d="100"/>
        </p:scale>
        <p:origin x="-1674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01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76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76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76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fld id="{EB9061E4-984D-4E1A-B46B-D213B1B1461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2086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3988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0088" y="4410075"/>
            <a:ext cx="5597525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fld id="{1546907B-C069-43A0-BA39-CD828A68225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7853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EF4E4D-99B9-4B92-8DC5-1CB83B08E9C9}" type="slidenum">
              <a:rPr lang="en-US"/>
              <a:pPr/>
              <a:t>1</a:t>
            </a:fld>
            <a:endParaRPr lang="en-US"/>
          </a:p>
        </p:txBody>
      </p:sp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1109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4B172E-6A93-42EB-A8DA-81E11E5A8BB2}" type="slidenum">
              <a:rPr lang="en-US"/>
              <a:pPr/>
              <a:t>2</a:t>
            </a:fld>
            <a:endParaRPr lang="en-US"/>
          </a:p>
        </p:txBody>
      </p:sp>
      <p:sp>
        <p:nvSpPr>
          <p:cNvPr id="199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328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7B351C-FFD3-46A1-B121-50FF88B917FA}" type="slidenum">
              <a:rPr lang="en-US"/>
              <a:pPr/>
              <a:t>13</a:t>
            </a:fld>
            <a:endParaRPr lang="en-US"/>
          </a:p>
        </p:txBody>
      </p:sp>
      <p:sp>
        <p:nvSpPr>
          <p:cNvPr id="175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5309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41C5330-602F-4839-85D3-1D647F2488FF}" type="slidenum">
              <a:rPr lang="en-US"/>
              <a:pPr/>
              <a:t>14</a:t>
            </a:fld>
            <a:endParaRPr lang="en-US"/>
          </a:p>
        </p:txBody>
      </p:sp>
      <p:sp>
        <p:nvSpPr>
          <p:cNvPr id="202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581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49B8D9-3A5E-410F-899B-89C7EBB9BA39}" type="slidenum">
              <a:rPr lang="en-US"/>
              <a:pPr/>
              <a:t>15</a:t>
            </a:fld>
            <a:endParaRPr lang="en-US"/>
          </a:p>
        </p:txBody>
      </p:sp>
      <p:sp>
        <p:nvSpPr>
          <p:cNvPr id="204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0939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06B999-5167-4CC0-BA64-1830925FEEA2}" type="slidenum">
              <a:rPr lang="en-US"/>
              <a:pPr/>
              <a:t>16</a:t>
            </a:fld>
            <a:endParaRPr lang="en-US"/>
          </a:p>
        </p:txBody>
      </p:sp>
      <p:sp>
        <p:nvSpPr>
          <p:cNvPr id="208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2168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C4933E-9645-47D9-AA9D-3C88669C3333}" type="slidenum">
              <a:rPr lang="en-US"/>
              <a:pPr/>
              <a:t>17</a:t>
            </a:fld>
            <a:endParaRPr lang="en-US"/>
          </a:p>
        </p:txBody>
      </p:sp>
      <p:sp>
        <p:nvSpPr>
          <p:cNvPr id="214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8892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EE347D-62CD-4A5B-8A64-08296DC8B2AE}" type="slidenum">
              <a:rPr lang="en-US"/>
              <a:pPr/>
              <a:t>18</a:t>
            </a:fld>
            <a:endParaRPr lang="en-US"/>
          </a:p>
        </p:txBody>
      </p:sp>
      <p:sp>
        <p:nvSpPr>
          <p:cNvPr id="218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1455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BD1717-FC0A-48DF-BCE9-B0385F39DC24}" type="slidenum">
              <a:rPr lang="en-US"/>
              <a:pPr/>
              <a:t>19</a:t>
            </a:fld>
            <a:endParaRPr lang="en-US"/>
          </a:p>
        </p:txBody>
      </p:sp>
      <p:sp>
        <p:nvSpPr>
          <p:cNvPr id="206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9063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FA314C-4B29-4BB6-9A5D-D2CD154D7294}" type="slidenum">
              <a:rPr lang="en-US"/>
              <a:pPr/>
              <a:t>21</a:t>
            </a:fld>
            <a:endParaRPr lang="en-US"/>
          </a:p>
        </p:txBody>
      </p:sp>
      <p:sp>
        <p:nvSpPr>
          <p:cNvPr id="280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0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1247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79F479-3834-4826-B311-10F231F19AF4}" type="slidenum">
              <a:rPr lang="en-US"/>
              <a:pPr/>
              <a:t>22</a:t>
            </a:fld>
            <a:endParaRPr lang="en-US"/>
          </a:p>
        </p:txBody>
      </p:sp>
      <p:sp>
        <p:nvSpPr>
          <p:cNvPr id="222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172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DE0EBD-3B97-4270-9C18-E7CF18BD178C}" type="slidenum">
              <a:rPr lang="en-US"/>
              <a:pPr/>
              <a:t>23</a:t>
            </a:fld>
            <a:endParaRPr lang="en-US"/>
          </a:p>
        </p:txBody>
      </p:sp>
      <p:sp>
        <p:nvSpPr>
          <p:cNvPr id="281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1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6281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2D199A-661A-4921-B0F4-0037A10CCEF7}" type="slidenum">
              <a:rPr lang="en-US"/>
              <a:pPr/>
              <a:t>24</a:t>
            </a:fld>
            <a:endParaRPr lang="en-US"/>
          </a:p>
        </p:txBody>
      </p:sp>
      <p:sp>
        <p:nvSpPr>
          <p:cNvPr id="224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6201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A3B3A7-571F-4C3F-BF87-8C0FEBD293E9}" type="slidenum">
              <a:rPr lang="en-US"/>
              <a:pPr/>
              <a:t>25</a:t>
            </a:fld>
            <a:endParaRPr lang="en-US"/>
          </a:p>
        </p:txBody>
      </p:sp>
      <p:sp>
        <p:nvSpPr>
          <p:cNvPr id="228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8731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9EF57C-8164-42A2-979A-85B0DE1D7FE2}" type="slidenum">
              <a:rPr lang="en-US"/>
              <a:pPr/>
              <a:t>26</a:t>
            </a:fld>
            <a:endParaRPr lang="en-US"/>
          </a:p>
        </p:txBody>
      </p:sp>
      <p:sp>
        <p:nvSpPr>
          <p:cNvPr id="232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8650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01308B-21DB-4CEE-B296-65650AD0B373}" type="slidenum">
              <a:rPr lang="en-US"/>
              <a:pPr/>
              <a:t>27</a:t>
            </a:fld>
            <a:endParaRPr lang="en-US"/>
          </a:p>
        </p:txBody>
      </p:sp>
      <p:sp>
        <p:nvSpPr>
          <p:cNvPr id="23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9427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D98583-1A0D-4EB8-9F50-4BA3EFDE6686}" type="slidenum">
              <a:rPr lang="en-US"/>
              <a:pPr/>
              <a:t>28</a:t>
            </a:fld>
            <a:endParaRPr lang="en-US"/>
          </a:p>
        </p:txBody>
      </p:sp>
      <p:sp>
        <p:nvSpPr>
          <p:cNvPr id="286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7761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DB8424-18A4-45EE-BE65-1E4AA98AA45B}" type="slidenum">
              <a:rPr lang="en-US"/>
              <a:pPr/>
              <a:t>29</a:t>
            </a:fld>
            <a:endParaRPr lang="en-US"/>
          </a:p>
        </p:txBody>
      </p:sp>
      <p:sp>
        <p:nvSpPr>
          <p:cNvPr id="287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7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845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B9806B-89C1-44D2-9899-9D342202F893}" type="slidenum">
              <a:rPr lang="en-US"/>
              <a:pPr/>
              <a:t>30</a:t>
            </a:fld>
            <a:endParaRPr lang="en-US"/>
          </a:p>
        </p:txBody>
      </p:sp>
      <p:sp>
        <p:nvSpPr>
          <p:cNvPr id="288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8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7787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7AB39D-A67D-4195-8F7D-8592E3A44DC1}" type="slidenum">
              <a:rPr lang="en-US"/>
              <a:pPr/>
              <a:t>31</a:t>
            </a:fld>
            <a:endParaRPr lang="en-US"/>
          </a:p>
        </p:txBody>
      </p:sp>
      <p:sp>
        <p:nvSpPr>
          <p:cNvPr id="289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9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2732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6BA5CC-02BE-4F88-A2EF-BFFDEE19CCED}" type="slidenum">
              <a:rPr lang="en-US"/>
              <a:pPr/>
              <a:t>32</a:t>
            </a:fld>
            <a:endParaRPr lang="en-US"/>
          </a:p>
        </p:txBody>
      </p:sp>
      <p:sp>
        <p:nvSpPr>
          <p:cNvPr id="290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0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5894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253AB7-8BCF-43A3-A04F-53FC268C06FF}" type="slidenum">
              <a:rPr lang="en-US"/>
              <a:pPr/>
              <a:t>33</a:t>
            </a:fld>
            <a:endParaRPr lang="en-US"/>
          </a:p>
        </p:txBody>
      </p:sp>
      <p:sp>
        <p:nvSpPr>
          <p:cNvPr id="291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1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8172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C92083-69E9-4B1A-9609-173CC2D4BDE8}" type="slidenum">
              <a:rPr lang="en-US"/>
              <a:pPr/>
              <a:t>34</a:t>
            </a:fld>
            <a:endParaRPr lang="en-US"/>
          </a:p>
        </p:txBody>
      </p:sp>
      <p:sp>
        <p:nvSpPr>
          <p:cNvPr id="295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5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7326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4E733E-6E92-4F97-88D4-4B334FCFB48A}" type="slidenum">
              <a:rPr lang="en-US"/>
              <a:pPr/>
              <a:t>35</a:t>
            </a:fld>
            <a:endParaRPr lang="en-US"/>
          </a:p>
        </p:txBody>
      </p:sp>
      <p:sp>
        <p:nvSpPr>
          <p:cNvPr id="296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901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A5E55B-A120-435F-AF48-D335067B6C9B}" type="slidenum">
              <a:rPr lang="en-US"/>
              <a:pPr/>
              <a:t>36</a:t>
            </a:fld>
            <a:endParaRPr lang="en-US"/>
          </a:p>
        </p:txBody>
      </p:sp>
      <p:sp>
        <p:nvSpPr>
          <p:cNvPr id="300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0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43863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5F071A-12D5-4AD6-BB51-0ADA9D660994}" type="slidenum">
              <a:rPr lang="en-US"/>
              <a:pPr/>
              <a:t>37</a:t>
            </a:fld>
            <a:endParaRPr lang="en-US"/>
          </a:p>
        </p:txBody>
      </p:sp>
      <p:sp>
        <p:nvSpPr>
          <p:cNvPr id="200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400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08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04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83658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654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966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7374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1967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76616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384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0880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24000" y="1905000"/>
            <a:ext cx="3429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00" y="1905000"/>
            <a:ext cx="3429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2766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004E001-28BF-4B1E-A6CB-8FCFE007160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5093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24000" y="1905000"/>
            <a:ext cx="70104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2766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ED99AAF-CB70-44A8-9A44-756D634A7A9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409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29982" y="0"/>
            <a:ext cx="8914018" cy="789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 userDrawn="1"/>
        </p:nvSpPr>
        <p:spPr>
          <a:xfrm>
            <a:off x="5943600" y="6550223"/>
            <a:ext cx="3200400" cy="307777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Part</a:t>
            </a:r>
            <a:r>
              <a:rPr lang="en-US" sz="1400" baseline="0" dirty="0" smtClean="0"/>
              <a:t> 21: Multiple Regression – Part 1</a:t>
            </a:r>
            <a:endParaRPr lang="en-US" sz="1400" dirty="0"/>
          </a:p>
        </p:txBody>
      </p:sp>
      <p:sp>
        <p:nvSpPr>
          <p:cNvPr id="2" name="Rectangle 1"/>
          <p:cNvSpPr/>
          <p:nvPr userDrawn="1"/>
        </p:nvSpPr>
        <p:spPr>
          <a:xfrm>
            <a:off x="229982" y="6488668"/>
            <a:ext cx="1120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21-</a:t>
            </a:r>
            <a:fld id="{9ED99AAF-CB70-44A8-9A44-756D634A7A9A}" type="slidenum">
              <a:rPr lang="en-US" b="1" smtClean="0"/>
              <a:pPr/>
              <a:t>‹#›</a:t>
            </a:fld>
            <a:r>
              <a:rPr lang="en-US" b="1" dirty="0" smtClean="0"/>
              <a:t>/37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00799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  <p:sldLayoutId id="2147483812" r:id="rId12"/>
    <p:sldLayoutId id="2147483813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3200" b="1">
          <a:solidFill>
            <a:srgbClr val="003399"/>
          </a:solidFill>
          <a:latin typeface="Arial" pitchFamily="34" charset="0"/>
          <a:ea typeface="+mj-ea"/>
          <a:cs typeface="Arial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Arial" pitchFamily="34" charset="0"/>
          <a:cs typeface="Arial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Arial" pitchFamily="34" charset="0"/>
          <a:cs typeface="Arial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Arial" pitchFamily="34" charset="0"/>
          <a:cs typeface="Arial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.jpeg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2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3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4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5.bin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3.wmf"/><Relationship Id="rId4" Type="http://schemas.openxmlformats.org/officeDocument/2006/relationships/oleObject" Target="../embeddings/oleObject6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dirty="0"/>
              <a:t>Statistics and Data Analysis</a:t>
            </a:r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600"/>
              <a:t>Professor William Greene</a:t>
            </a:r>
          </a:p>
          <a:p>
            <a:r>
              <a:rPr lang="en-US" sz="2600"/>
              <a:t>Stern School of Business</a:t>
            </a:r>
          </a:p>
          <a:p>
            <a:r>
              <a:rPr lang="en-US" sz="2600"/>
              <a:t>IOMS Department</a:t>
            </a:r>
          </a:p>
          <a:p>
            <a:r>
              <a:rPr lang="en-US" sz="2600"/>
              <a:t>Department of Economics</a:t>
            </a:r>
          </a:p>
        </p:txBody>
      </p:sp>
      <p:pic>
        <p:nvPicPr>
          <p:cNvPr id="4" name="Picture 4" descr="Ster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762000"/>
            <a:ext cx="8915400" cy="876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2900" y="990600"/>
            <a:ext cx="8305800" cy="1752600"/>
          </a:xfrm>
        </p:spPr>
        <p:txBody>
          <a:bodyPr/>
          <a:lstStyle/>
          <a:p>
            <a:r>
              <a:rPr lang="en-US" sz="4000" dirty="0"/>
              <a:t>Statistics and Data Analysis</a:t>
            </a:r>
          </a:p>
        </p:txBody>
      </p:sp>
      <p:sp>
        <p:nvSpPr>
          <p:cNvPr id="198659" name="Rectangle 3"/>
          <p:cNvSpPr>
            <a:spLocks noChangeArrowheads="1"/>
          </p:cNvSpPr>
          <p:nvPr/>
        </p:nvSpPr>
        <p:spPr bwMode="auto">
          <a:xfrm>
            <a:off x="1447800" y="3075774"/>
            <a:ext cx="6096000" cy="22098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8660" name="Text Box 4"/>
          <p:cNvSpPr txBox="1">
            <a:spLocks noChangeArrowheads="1"/>
          </p:cNvSpPr>
          <p:nvPr/>
        </p:nvSpPr>
        <p:spPr bwMode="auto">
          <a:xfrm>
            <a:off x="2019300" y="3581400"/>
            <a:ext cx="4953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/>
              <a:t>Part </a:t>
            </a:r>
            <a:r>
              <a:rPr lang="en-US" sz="3200" b="1" dirty="0" smtClean="0"/>
              <a:t>21 </a:t>
            </a:r>
            <a:r>
              <a:rPr lang="en-US" sz="3200" b="1" dirty="0"/>
              <a:t>– Multiple</a:t>
            </a:r>
            <a:br>
              <a:rPr lang="en-US" sz="3200" b="1" dirty="0"/>
            </a:br>
            <a:r>
              <a:rPr lang="en-US" sz="3200" b="1" dirty="0"/>
              <a:t>                Regression: 1</a:t>
            </a: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304800" y="6324600"/>
            <a:ext cx="3429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US" sz="1600" dirty="0"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19200"/>
            <a:ext cx="8567789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9247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4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295400"/>
            <a:ext cx="5338763" cy="4773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7264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28800"/>
            <a:ext cx="7786688" cy="3756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285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1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066800"/>
            <a:ext cx="8001000" cy="5338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463399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4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9" y="1143000"/>
            <a:ext cx="4743349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6395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371600"/>
            <a:ext cx="8172450" cy="454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4951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371600"/>
            <a:ext cx="8445944" cy="1905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3200400"/>
            <a:ext cx="8570239" cy="32737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914400"/>
            <a:ext cx="777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Women appear to assess health satisfaction differently from men.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457200" y="5943600"/>
            <a:ext cx="8229600" cy="228600"/>
          </a:xfrm>
          <a:prstGeom prst="rect">
            <a:avLst/>
          </a:prstGeom>
          <a:solidFill>
            <a:srgbClr val="FF0000">
              <a:alpha val="21176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93473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676400"/>
            <a:ext cx="8507730" cy="42672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 bwMode="auto">
          <a:xfrm>
            <a:off x="515256" y="4376058"/>
            <a:ext cx="8229600" cy="228600"/>
          </a:xfrm>
          <a:prstGeom prst="rect">
            <a:avLst/>
          </a:prstGeom>
          <a:solidFill>
            <a:srgbClr val="FF0000">
              <a:alpha val="21176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20156" y="1099066"/>
            <a:ext cx="601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Or do they?  Not when other things are held constant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7260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447800"/>
            <a:ext cx="8229154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0277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066800"/>
            <a:ext cx="7392736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7629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066800"/>
            <a:ext cx="7391400" cy="688975"/>
          </a:xfrm>
        </p:spPr>
        <p:txBody>
          <a:bodyPr/>
          <a:lstStyle/>
          <a:p>
            <a:r>
              <a:rPr lang="en-US" sz="2800" b="1"/>
              <a:t>Multiple Regression Agenda</a:t>
            </a:r>
          </a:p>
        </p:txBody>
      </p:sp>
      <p:sp>
        <p:nvSpPr>
          <p:cNvPr id="174083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2057400"/>
            <a:ext cx="7010400" cy="3200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The concept of multiple regression</a:t>
            </a:r>
          </a:p>
          <a:p>
            <a:pPr>
              <a:lnSpc>
                <a:spcPct val="90000"/>
              </a:lnSpc>
            </a:pPr>
            <a:r>
              <a:rPr lang="en-US" dirty="0"/>
              <a:t>Computing the regression equation</a:t>
            </a:r>
          </a:p>
          <a:p>
            <a:pPr>
              <a:lnSpc>
                <a:spcPct val="90000"/>
              </a:lnSpc>
            </a:pPr>
            <a:r>
              <a:rPr lang="en-US" dirty="0"/>
              <a:t>Multiple regression “model”</a:t>
            </a:r>
          </a:p>
          <a:p>
            <a:pPr>
              <a:lnSpc>
                <a:spcPct val="90000"/>
              </a:lnSpc>
            </a:pPr>
            <a:r>
              <a:rPr lang="en-US" dirty="0"/>
              <a:t>Using the multiple regression model</a:t>
            </a:r>
          </a:p>
          <a:p>
            <a:pPr>
              <a:lnSpc>
                <a:spcPct val="90000"/>
              </a:lnSpc>
            </a:pPr>
            <a:r>
              <a:rPr lang="en-US" dirty="0"/>
              <a:t>Building the multiple regression model</a:t>
            </a:r>
          </a:p>
          <a:p>
            <a:pPr>
              <a:lnSpc>
                <a:spcPct val="90000"/>
              </a:lnSpc>
            </a:pPr>
            <a:r>
              <a:rPr lang="en-US" dirty="0"/>
              <a:t>Regression diagnostics and inference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04800"/>
            <a:ext cx="7086600" cy="1527175"/>
          </a:xfrm>
        </p:spPr>
        <p:txBody>
          <a:bodyPr/>
          <a:lstStyle/>
          <a:p>
            <a:r>
              <a:rPr lang="en-US" sz="2800" b="1" dirty="0"/>
              <a:t>Concept of Multiple Regression</a:t>
            </a:r>
          </a:p>
        </p:txBody>
      </p:sp>
      <p:sp>
        <p:nvSpPr>
          <p:cNvPr id="201731" name="Rectangle 3"/>
          <p:cNvSpPr>
            <a:spLocks noGrp="1" noChangeArrowheads="1"/>
          </p:cNvSpPr>
          <p:nvPr>
            <p:ph idx="1"/>
          </p:nvPr>
        </p:nvSpPr>
        <p:spPr>
          <a:xfrm>
            <a:off x="1600200" y="2133600"/>
            <a:ext cx="6553200" cy="3352800"/>
          </a:xfrm>
        </p:spPr>
        <p:txBody>
          <a:bodyPr/>
          <a:lstStyle/>
          <a:p>
            <a:r>
              <a:rPr lang="en-US" sz="2400" dirty="0"/>
              <a:t>Different conditional means</a:t>
            </a:r>
          </a:p>
          <a:p>
            <a:pPr lvl="1"/>
            <a:r>
              <a:rPr lang="en-US" sz="2400" dirty="0"/>
              <a:t>Application: Monet’s signature</a:t>
            </a:r>
          </a:p>
          <a:p>
            <a:r>
              <a:rPr lang="en-US" sz="2400" dirty="0"/>
              <a:t>Holding things constant</a:t>
            </a:r>
          </a:p>
          <a:p>
            <a:pPr lvl="1"/>
            <a:r>
              <a:rPr lang="en-US" sz="2400" dirty="0"/>
              <a:t>Application: Price and income effects</a:t>
            </a:r>
          </a:p>
          <a:p>
            <a:pPr lvl="1"/>
            <a:r>
              <a:rPr lang="en-US" sz="2400" dirty="0"/>
              <a:t>Application: Age and education</a:t>
            </a:r>
          </a:p>
          <a:p>
            <a:pPr lvl="1"/>
            <a:r>
              <a:rPr lang="en-US" sz="2400" dirty="0"/>
              <a:t>Sales promotion: Price and competitors</a:t>
            </a:r>
          </a:p>
          <a:p>
            <a:r>
              <a:rPr lang="en-US" sz="2400" dirty="0"/>
              <a:t>The general idea of multiple regression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287352"/>
            <a:ext cx="5257800" cy="1257300"/>
          </a:xfrm>
        </p:spPr>
        <p:txBody>
          <a:bodyPr/>
          <a:lstStyle/>
          <a:p>
            <a:r>
              <a:rPr lang="en-US" sz="2800" b="1"/>
              <a:t>Monet in Large and Small</a:t>
            </a:r>
          </a:p>
        </p:txBody>
      </p:sp>
      <p:graphicFrame>
        <p:nvGraphicFramePr>
          <p:cNvPr id="203779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533400" y="2082800"/>
          <a:ext cx="4876800" cy="325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3800" name="Graph" r:id="rId4" imgW="5486400" imgH="3657600" progId="">
                  <p:embed/>
                </p:oleObj>
              </mc:Choice>
              <mc:Fallback>
                <p:oleObj name="Graph" r:id="rId4" imgW="5486400" imgH="3657600" progId="">
                  <p:embed/>
                  <p:pic>
                    <p:nvPicPr>
                      <p:cNvPr id="0" name="Picture 1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082800"/>
                        <a:ext cx="4876800" cy="325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3780" name="Text Box 4"/>
          <p:cNvSpPr txBox="1">
            <a:spLocks noChangeArrowheads="1"/>
          </p:cNvSpPr>
          <p:nvPr/>
        </p:nvSpPr>
        <p:spPr bwMode="auto">
          <a:xfrm>
            <a:off x="533400" y="5348288"/>
            <a:ext cx="4267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/>
              <a:t>Log of $price = a + b log surface area + e</a:t>
            </a:r>
            <a:r>
              <a:rPr lang="en-US"/>
              <a:t> </a:t>
            </a:r>
          </a:p>
        </p:txBody>
      </p:sp>
      <p:sp>
        <p:nvSpPr>
          <p:cNvPr id="203781" name="Text Box 5"/>
          <p:cNvSpPr txBox="1">
            <a:spLocks noChangeArrowheads="1"/>
          </p:cNvSpPr>
          <p:nvPr/>
        </p:nvSpPr>
        <p:spPr bwMode="auto">
          <a:xfrm>
            <a:off x="533400" y="1676400"/>
            <a:ext cx="518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/>
              <a:t>Logs of Sale prices of 328 signed Monet paintings</a:t>
            </a:r>
            <a:r>
              <a:rPr lang="en-US"/>
              <a:t>   </a:t>
            </a:r>
          </a:p>
        </p:txBody>
      </p:sp>
      <p:sp>
        <p:nvSpPr>
          <p:cNvPr id="203782" name="Text Box 6"/>
          <p:cNvSpPr txBox="1">
            <a:spLocks noChangeArrowheads="1"/>
          </p:cNvSpPr>
          <p:nvPr/>
        </p:nvSpPr>
        <p:spPr bwMode="auto">
          <a:xfrm>
            <a:off x="5638800" y="3429000"/>
            <a:ext cx="3124200" cy="1930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C6600"/>
                </a:solidFill>
              </a:rPr>
              <a:t>The residuals do not show any obvious patterns that seem inconsistent with the assumptions of the model.</a:t>
            </a:r>
          </a:p>
        </p:txBody>
      </p:sp>
      <p:pic>
        <p:nvPicPr>
          <p:cNvPr id="203783" name="Picture 7" descr="Mone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43600" y="1801812"/>
            <a:ext cx="1981200" cy="1474788"/>
          </a:xfrm>
          <a:prstGeom prst="rect">
            <a:avLst/>
          </a:prstGeom>
          <a:noFill/>
        </p:spPr>
      </p:pic>
      <p:sp>
        <p:nvSpPr>
          <p:cNvPr id="203784" name="Rectangle 8"/>
          <p:cNvSpPr>
            <a:spLocks noChangeArrowheads="1"/>
          </p:cNvSpPr>
          <p:nvPr/>
        </p:nvSpPr>
        <p:spPr bwMode="auto">
          <a:xfrm>
            <a:off x="5943600" y="1828800"/>
            <a:ext cx="1905000" cy="1447800"/>
          </a:xfrm>
          <a:prstGeom prst="rect">
            <a:avLst/>
          </a:prstGeom>
          <a:noFill/>
          <a:ln w="76200" cmpd="tri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/>
              <a:t>How much for the signature?</a:t>
            </a:r>
          </a:p>
        </p:txBody>
      </p:sp>
      <p:sp>
        <p:nvSpPr>
          <p:cNvPr id="20787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05000"/>
            <a:ext cx="7848600" cy="4114800"/>
          </a:xfrm>
        </p:spPr>
        <p:txBody>
          <a:bodyPr/>
          <a:lstStyle/>
          <a:p>
            <a:r>
              <a:rPr lang="en-US"/>
              <a:t>The sample also contains 102 unsigned paintings</a:t>
            </a:r>
          </a:p>
          <a:p>
            <a:pPr>
              <a:buFont typeface="Wingdings" pitchFamily="2" charset="2"/>
              <a:buNone/>
            </a:pPr>
            <a:r>
              <a:rPr lang="en-US" sz="800"/>
              <a:t>     </a:t>
            </a:r>
            <a:r>
              <a:rPr lang="en-US"/>
              <a:t>                        </a:t>
            </a:r>
            <a:r>
              <a:rPr lang="en-US" sz="2400"/>
              <a:t>Average Sale Price</a:t>
            </a:r>
          </a:p>
          <a:p>
            <a:pPr>
              <a:buFont typeface="Wingdings" pitchFamily="2" charset="2"/>
              <a:buNone/>
            </a:pPr>
            <a:r>
              <a:rPr lang="en-US" sz="2400"/>
              <a:t>                 Signed         $3,364,248 </a:t>
            </a:r>
          </a:p>
          <a:p>
            <a:pPr>
              <a:buFont typeface="Wingdings" pitchFamily="2" charset="2"/>
              <a:buNone/>
            </a:pPr>
            <a:r>
              <a:rPr lang="en-US" sz="2400"/>
              <a:t>                 Not signed   $1,832,712</a:t>
            </a:r>
          </a:p>
          <a:p>
            <a:pPr>
              <a:buFont typeface="Wingdings" pitchFamily="2" charset="2"/>
              <a:buNone/>
            </a:pPr>
            <a:r>
              <a:rPr lang="en-US" sz="800"/>
              <a:t> </a:t>
            </a:r>
          </a:p>
          <a:p>
            <a:r>
              <a:rPr lang="en-US"/>
              <a:t>Average price of </a:t>
            </a:r>
            <a:r>
              <a:rPr lang="en-US" smtClean="0"/>
              <a:t>a signed Monet </a:t>
            </a:r>
            <a:r>
              <a:rPr lang="en-US"/>
              <a:t>is almost twice that of </a:t>
            </a:r>
            <a:r>
              <a:rPr lang="en-US" smtClean="0"/>
              <a:t>an unsigned one.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/>
              <a:t>Can we separate the two effects?</a:t>
            </a:r>
          </a:p>
        </p:txBody>
      </p:sp>
      <p:sp>
        <p:nvSpPr>
          <p:cNvPr id="212995" name="Rectangle 3"/>
          <p:cNvSpPr>
            <a:spLocks noGrp="1" noChangeArrowheads="1"/>
          </p:cNvSpPr>
          <p:nvPr>
            <p:ph idx="1"/>
          </p:nvPr>
        </p:nvSpPr>
        <p:spPr>
          <a:xfrm>
            <a:off x="1600200" y="1752600"/>
            <a:ext cx="7010400" cy="4114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600" b="1"/>
              <a:t>                    Average Prices</a:t>
            </a:r>
          </a:p>
          <a:p>
            <a:pPr>
              <a:buFont typeface="Wingdings" pitchFamily="2" charset="2"/>
              <a:buNone/>
            </a:pPr>
            <a:r>
              <a:rPr lang="en-US" sz="2600" b="1"/>
              <a:t>                     Small     Large</a:t>
            </a:r>
          </a:p>
          <a:p>
            <a:pPr>
              <a:buFont typeface="Wingdings" pitchFamily="2" charset="2"/>
              <a:buNone/>
            </a:pPr>
            <a:r>
              <a:rPr lang="en-US" sz="2600" b="1"/>
              <a:t>Unsigned   346,845   5,795,000</a:t>
            </a:r>
          </a:p>
          <a:p>
            <a:pPr>
              <a:buFont typeface="Wingdings" pitchFamily="2" charset="2"/>
              <a:buNone/>
            </a:pPr>
            <a:endParaRPr lang="en-US" sz="900" b="1"/>
          </a:p>
          <a:p>
            <a:pPr>
              <a:buFont typeface="Wingdings" pitchFamily="2" charset="2"/>
              <a:buNone/>
            </a:pPr>
            <a:r>
              <a:rPr lang="en-US" sz="2600" b="1"/>
              <a:t>Signed       689,422   5,556,490</a:t>
            </a:r>
          </a:p>
          <a:p>
            <a:pPr>
              <a:buFont typeface="Wingdings" pitchFamily="2" charset="2"/>
              <a:buNone/>
            </a:pPr>
            <a:endParaRPr lang="en-US" sz="900" b="1"/>
          </a:p>
          <a:p>
            <a:pPr>
              <a:buFont typeface="Wingdings" pitchFamily="2" charset="2"/>
              <a:buNone/>
            </a:pPr>
            <a:r>
              <a:rPr lang="en-US" sz="2600" b="1"/>
              <a:t>What do the data suggest?</a:t>
            </a:r>
          </a:p>
          <a:p>
            <a:pPr>
              <a:buFont typeface="Wingdings" pitchFamily="2" charset="2"/>
              <a:buNone/>
            </a:pPr>
            <a:r>
              <a:rPr lang="en-US" sz="2600" b="1"/>
              <a:t>(1)  The size effect is huge</a:t>
            </a:r>
          </a:p>
          <a:p>
            <a:pPr>
              <a:buFont typeface="Wingdings" pitchFamily="2" charset="2"/>
              <a:buNone/>
            </a:pPr>
            <a:r>
              <a:rPr lang="en-US" sz="2600" b="1"/>
              <a:t>(2)  The signature effect is confined to the</a:t>
            </a:r>
            <a:br>
              <a:rPr lang="en-US" sz="2600" b="1"/>
            </a:br>
            <a:r>
              <a:rPr lang="en-US" sz="2600" b="1"/>
              <a:t>   small paintings.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/>
              <a:t>Thought </a:t>
            </a:r>
            <a:r>
              <a:rPr lang="en-US" sz="2800" b="1" smtClean="0"/>
              <a:t>experiments: </a:t>
            </a:r>
            <a:r>
              <a:rPr lang="en-US" sz="2800" b="1"/>
              <a:t>Ceteris paribus</a:t>
            </a:r>
          </a:p>
        </p:txBody>
      </p:sp>
      <p:sp>
        <p:nvSpPr>
          <p:cNvPr id="2170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Monets of the same size, some signed and some not, and compare prices.  This is the signature effect.</a:t>
            </a:r>
          </a:p>
          <a:p>
            <a:endParaRPr lang="en-US"/>
          </a:p>
          <a:p>
            <a:r>
              <a:rPr lang="en-US"/>
              <a:t>Consider signed Monets and compare large ones to small ones.  Likewise for unsigned Monets. This is the size effect.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838200"/>
            <a:ext cx="8229600" cy="530225"/>
          </a:xfrm>
        </p:spPr>
        <p:txBody>
          <a:bodyPr/>
          <a:lstStyle/>
          <a:p>
            <a:r>
              <a:rPr lang="en-US" sz="2800" b="1"/>
              <a:t>A Multiple Regression</a:t>
            </a:r>
          </a:p>
        </p:txBody>
      </p:sp>
      <p:graphicFrame>
        <p:nvGraphicFramePr>
          <p:cNvPr id="205827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1676400" y="1447800"/>
          <a:ext cx="5486400" cy="365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48" name="Graph" r:id="rId4" imgW="5486400" imgH="3657600" progId="">
                  <p:embed/>
                </p:oleObj>
              </mc:Choice>
              <mc:Fallback>
                <p:oleObj name="Graph" r:id="rId4" imgW="5486400" imgH="3657600" progId="">
                  <p:embed/>
                  <p:pic>
                    <p:nvPicPr>
                      <p:cNvPr id="0" name="Picture 1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1447800"/>
                        <a:ext cx="5486400" cy="3657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828" name="Text Box 4"/>
          <p:cNvSpPr txBox="1">
            <a:spLocks noChangeArrowheads="1"/>
          </p:cNvSpPr>
          <p:nvPr/>
        </p:nvSpPr>
        <p:spPr bwMode="auto">
          <a:xfrm>
            <a:off x="1371600" y="5424488"/>
            <a:ext cx="6705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Ln Price = a + b1 ln Area + b2 (0 if unsigned, 1 if signed) + e</a:t>
            </a:r>
          </a:p>
        </p:txBody>
      </p:sp>
      <p:sp>
        <p:nvSpPr>
          <p:cNvPr id="205829" name="AutoShape 5"/>
          <p:cNvSpPr>
            <a:spLocks/>
          </p:cNvSpPr>
          <p:nvPr/>
        </p:nvSpPr>
        <p:spPr bwMode="auto">
          <a:xfrm>
            <a:off x="6019800" y="2590800"/>
            <a:ext cx="76200" cy="533400"/>
          </a:xfrm>
          <a:prstGeom prst="rightBrace">
            <a:avLst>
              <a:gd name="adj1" fmla="val 58333"/>
              <a:gd name="adj2" fmla="val 50000"/>
            </a:avLst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830" name="Text Box 6"/>
          <p:cNvSpPr txBox="1">
            <a:spLocks noChangeArrowheads="1"/>
          </p:cNvSpPr>
          <p:nvPr/>
        </p:nvSpPr>
        <p:spPr bwMode="auto">
          <a:xfrm>
            <a:off x="6172200" y="25908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0000FF"/>
                </a:solidFill>
              </a:rPr>
              <a:t>b2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1371600"/>
            <a:ext cx="6628101" cy="488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3612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r>
              <a:rPr lang="en-US" sz="2800" b="1" dirty="0"/>
              <a:t>Monet Multiple Regression</a:t>
            </a:r>
          </a:p>
        </p:txBody>
      </p:sp>
      <p:sp>
        <p:nvSpPr>
          <p:cNvPr id="258053" name="Text Box 5"/>
          <p:cNvSpPr txBox="1">
            <a:spLocks noChangeArrowheads="1"/>
          </p:cNvSpPr>
          <p:nvPr/>
        </p:nvSpPr>
        <p:spPr bwMode="auto">
          <a:xfrm>
            <a:off x="533400" y="1981200"/>
            <a:ext cx="8229600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600" b="1">
                <a:latin typeface="Courier New" pitchFamily="49" charset="0"/>
              </a:rPr>
              <a:t>Regression Analysis: ln (US$) versus ln (SurfaceArea), Signed </a:t>
            </a:r>
          </a:p>
          <a:p>
            <a:r>
              <a:rPr lang="en-US" sz="1600" b="1">
                <a:latin typeface="Courier New" pitchFamily="49" charset="0"/>
              </a:rPr>
              <a:t>The regression equation is</a:t>
            </a:r>
          </a:p>
          <a:p>
            <a:r>
              <a:rPr lang="en-US" sz="1600" b="1">
                <a:latin typeface="Courier New" pitchFamily="49" charset="0"/>
              </a:rPr>
              <a:t>ln (US$) = 4.12 + 1.35 ln (SurfaceArea) + 1.26 Signed</a:t>
            </a:r>
          </a:p>
          <a:p>
            <a:r>
              <a:rPr lang="en-US" sz="1600" b="1">
                <a:latin typeface="Courier New" pitchFamily="49" charset="0"/>
              </a:rPr>
              <a:t>Predictor            Coef  SE Coef      T      P</a:t>
            </a:r>
          </a:p>
          <a:p>
            <a:r>
              <a:rPr lang="en-US" sz="1600" b="1">
                <a:latin typeface="Courier New" pitchFamily="49" charset="0"/>
              </a:rPr>
              <a:t>Constant           4.1222   0.5585    7.38  0.000</a:t>
            </a:r>
          </a:p>
          <a:p>
            <a:r>
              <a:rPr lang="en-US" sz="1600" b="1">
                <a:latin typeface="Courier New" pitchFamily="49" charset="0"/>
              </a:rPr>
              <a:t>ln (SurfaceArea)   1.3458   0.08151  16.51  0.000</a:t>
            </a:r>
          </a:p>
          <a:p>
            <a:r>
              <a:rPr lang="en-US" sz="1600" b="1">
                <a:latin typeface="Courier New" pitchFamily="49" charset="0"/>
              </a:rPr>
              <a:t>Signed             1.2618   0.1249   10.11  0.000</a:t>
            </a:r>
          </a:p>
          <a:p>
            <a:r>
              <a:rPr lang="en-US" sz="1600" b="1">
                <a:latin typeface="Courier New" pitchFamily="49" charset="0"/>
              </a:rPr>
              <a:t>S = 0.992509   R-Sq = 46.2%   R-Sq(adj) = 46.0%</a:t>
            </a:r>
          </a:p>
        </p:txBody>
      </p:sp>
      <p:sp>
        <p:nvSpPr>
          <p:cNvPr id="258054" name="Text Box 6"/>
          <p:cNvSpPr txBox="1">
            <a:spLocks noChangeArrowheads="1"/>
          </p:cNvSpPr>
          <p:nvPr/>
        </p:nvSpPr>
        <p:spPr bwMode="auto">
          <a:xfrm>
            <a:off x="533400" y="4191000"/>
            <a:ext cx="8229600" cy="13414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Interpretation (to be explored as we develop the topic):</a:t>
            </a:r>
            <a:br>
              <a:rPr lang="en-US" b="1"/>
            </a:br>
            <a:r>
              <a:rPr lang="en-US" b="1"/>
              <a:t>(1)  Elasticity of price with respect to surface area is 1.3458 – very large</a:t>
            </a:r>
          </a:p>
          <a:p>
            <a:pPr>
              <a:spcBef>
                <a:spcPct val="50000"/>
              </a:spcBef>
            </a:pPr>
            <a:r>
              <a:rPr lang="en-US" b="1"/>
              <a:t>(2) The signature multiplies the price by </a:t>
            </a:r>
            <a:r>
              <a:rPr lang="en-US" b="1" smtClean="0"/>
              <a:t>exp(1.2618) </a:t>
            </a:r>
            <a:r>
              <a:rPr lang="en-US" b="1"/>
              <a:t>(about 3.5), for any</a:t>
            </a:r>
            <a:br>
              <a:rPr lang="en-US" b="1"/>
            </a:br>
            <a:r>
              <a:rPr lang="en-US" b="1"/>
              <a:t>      given size.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8229600" cy="530225"/>
          </a:xfrm>
        </p:spPr>
        <p:txBody>
          <a:bodyPr/>
          <a:lstStyle/>
          <a:p>
            <a:r>
              <a:rPr lang="en-US" sz="2800" b="1"/>
              <a:t>Ceteris Paribus in Theory</a:t>
            </a:r>
          </a:p>
        </p:txBody>
      </p:sp>
      <p:sp>
        <p:nvSpPr>
          <p:cNvPr id="221187" name="Rectangle 3"/>
          <p:cNvSpPr>
            <a:spLocks noGrp="1" noChangeArrowheads="1"/>
          </p:cNvSpPr>
          <p:nvPr>
            <p:ph idx="1"/>
          </p:nvPr>
        </p:nvSpPr>
        <p:spPr>
          <a:xfrm>
            <a:off x="1524000" y="1752600"/>
            <a:ext cx="73152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600"/>
              <a:t>Demand for gasoline: </a:t>
            </a:r>
            <a:br>
              <a:rPr lang="en-US" sz="2600"/>
            </a:br>
            <a:r>
              <a:rPr lang="en-US" sz="2600"/>
              <a:t>G = f(price,income)</a:t>
            </a:r>
          </a:p>
          <a:p>
            <a:pPr>
              <a:lnSpc>
                <a:spcPct val="90000"/>
              </a:lnSpc>
            </a:pPr>
            <a:endParaRPr lang="en-US" sz="900"/>
          </a:p>
          <a:p>
            <a:pPr>
              <a:lnSpc>
                <a:spcPct val="90000"/>
              </a:lnSpc>
            </a:pPr>
            <a:r>
              <a:rPr lang="en-US" sz="2600"/>
              <a:t>Demand (price) elasticity:</a:t>
            </a:r>
            <a:br>
              <a:rPr lang="en-US" sz="2600"/>
            </a:br>
            <a:r>
              <a:rPr lang="en-US" sz="2600"/>
              <a:t>e</a:t>
            </a:r>
            <a:r>
              <a:rPr lang="en-US" sz="2600" baseline="-25000"/>
              <a:t>P</a:t>
            </a:r>
            <a:r>
              <a:rPr lang="en-US" sz="2600"/>
              <a:t> = %change in G given %change in P </a:t>
            </a:r>
            <a:r>
              <a:rPr lang="en-US" sz="2600" b="1">
                <a:solidFill>
                  <a:srgbClr val="FF0000"/>
                </a:solidFill>
              </a:rPr>
              <a:t>holding income constant.</a:t>
            </a:r>
            <a:endParaRPr lang="en-US" sz="2600"/>
          </a:p>
          <a:p>
            <a:pPr>
              <a:lnSpc>
                <a:spcPct val="90000"/>
              </a:lnSpc>
            </a:pPr>
            <a:endParaRPr lang="en-US" sz="900"/>
          </a:p>
          <a:p>
            <a:pPr>
              <a:lnSpc>
                <a:spcPct val="90000"/>
              </a:lnSpc>
            </a:pPr>
            <a:r>
              <a:rPr lang="en-US" sz="2600"/>
              <a:t>How do you do that in the real world?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The “percentage changes”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How to change price and hold income constant?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39825"/>
          </a:xfrm>
        </p:spPr>
        <p:txBody>
          <a:bodyPr/>
          <a:lstStyle/>
          <a:p>
            <a:r>
              <a:rPr lang="en-US" sz="2800" b="1"/>
              <a:t>The Real World Data</a:t>
            </a:r>
          </a:p>
        </p:txBody>
      </p:sp>
      <p:pic>
        <p:nvPicPr>
          <p:cNvPr id="269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537" y="1676400"/>
            <a:ext cx="8501863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/>
              <a:t>U.S. Gasoline Market, 1953-2004</a:t>
            </a:r>
          </a:p>
        </p:txBody>
      </p:sp>
      <p:graphicFrame>
        <p:nvGraphicFramePr>
          <p:cNvPr id="223236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428043"/>
              </p:ext>
            </p:extLst>
          </p:nvPr>
        </p:nvGraphicFramePr>
        <p:xfrm>
          <a:off x="1676400" y="1905000"/>
          <a:ext cx="6324600" cy="421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257" name="Graph" r:id="rId4" imgW="5486400" imgH="3657600" progId="">
                  <p:embed/>
                </p:oleObj>
              </mc:Choice>
              <mc:Fallback>
                <p:oleObj name="Graph" r:id="rId4" imgW="5486400" imgH="3657600" progId="">
                  <p:embed/>
                  <p:pic>
                    <p:nvPicPr>
                      <p:cNvPr id="0" name="Picture 1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1905000"/>
                        <a:ext cx="6324600" cy="421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2" name="Rectangle 4"/>
          <p:cNvSpPr>
            <a:spLocks noGrp="1" noChangeArrowheads="1"/>
          </p:cNvSpPr>
          <p:nvPr>
            <p:ph type="title"/>
          </p:nvPr>
        </p:nvSpPr>
        <p:spPr>
          <a:xfrm>
            <a:off x="914400" y="609600"/>
            <a:ext cx="7620000" cy="917575"/>
          </a:xfrm>
        </p:spPr>
        <p:txBody>
          <a:bodyPr/>
          <a:lstStyle/>
          <a:p>
            <a:r>
              <a:rPr lang="en-US" sz="2400" b="1"/>
              <a:t>Shouldn’t Demand Curves Slope Downward?</a:t>
            </a:r>
          </a:p>
        </p:txBody>
      </p:sp>
      <p:graphicFrame>
        <p:nvGraphicFramePr>
          <p:cNvPr id="227338" name="Object 10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6548349"/>
              </p:ext>
            </p:extLst>
          </p:nvPr>
        </p:nvGraphicFramePr>
        <p:xfrm>
          <a:off x="1524000" y="1676400"/>
          <a:ext cx="6400800" cy="426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359" name="Graph" r:id="rId4" imgW="5486400" imgH="3657600" progId="">
                  <p:embed/>
                </p:oleObj>
              </mc:Choice>
              <mc:Fallback>
                <p:oleObj name="Graph" r:id="rId4" imgW="5486400" imgH="3657600" progId="">
                  <p:embed/>
                  <p:pic>
                    <p:nvPicPr>
                      <p:cNvPr id="0" name="Picture 20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676400"/>
                        <a:ext cx="6400800" cy="426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/>
              <a:t>A Thought Experiment</a:t>
            </a:r>
          </a:p>
        </p:txBody>
      </p:sp>
      <p:sp>
        <p:nvSpPr>
          <p:cNvPr id="2314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981200"/>
            <a:ext cx="3352800" cy="3352800"/>
          </a:xfrm>
          <a:ln w="12700">
            <a:solidFill>
              <a:schemeClr val="tx1"/>
            </a:solidFill>
          </a:ln>
        </p:spPr>
        <p:txBody>
          <a:bodyPr/>
          <a:lstStyle/>
          <a:p>
            <a:r>
              <a:rPr lang="en-US" sz="2200"/>
              <a:t>The main driver of gasoline consumption is income not price</a:t>
            </a:r>
          </a:p>
          <a:p>
            <a:r>
              <a:rPr lang="en-US" sz="2200"/>
              <a:t>Income is growing over time.</a:t>
            </a:r>
          </a:p>
          <a:p>
            <a:r>
              <a:rPr lang="en-US" sz="2200"/>
              <a:t>We are not holding income constant when we change price!</a:t>
            </a:r>
          </a:p>
          <a:p>
            <a:r>
              <a:rPr lang="en-US" sz="2200"/>
              <a:t>How do we do that?</a:t>
            </a:r>
          </a:p>
        </p:txBody>
      </p:sp>
      <p:graphicFrame>
        <p:nvGraphicFramePr>
          <p:cNvPr id="231428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3886200" y="1990725"/>
          <a:ext cx="4953000" cy="330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449" name="Graph" r:id="rId4" imgW="5486400" imgH="3657600" progId="">
                  <p:embed/>
                </p:oleObj>
              </mc:Choice>
              <mc:Fallback>
                <p:oleObj name="Graph" r:id="rId4" imgW="5486400" imgH="3657600" progId="">
                  <p:embed/>
                  <p:pic>
                    <p:nvPicPr>
                      <p:cNvPr id="0" name="Picture 1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1990725"/>
                        <a:ext cx="4953000" cy="330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/>
              <a:t>How to Hold Income Constant?</a:t>
            </a:r>
          </a:p>
        </p:txBody>
      </p:sp>
      <p:sp>
        <p:nvSpPr>
          <p:cNvPr id="234499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676400"/>
            <a:ext cx="8153400" cy="6096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/>
              <a:t>    Multiple Regression Using Price and Income</a:t>
            </a:r>
          </a:p>
        </p:txBody>
      </p:sp>
      <p:sp>
        <p:nvSpPr>
          <p:cNvPr id="234500" name="Text Box 4"/>
          <p:cNvSpPr txBox="1">
            <a:spLocks noChangeArrowheads="1"/>
          </p:cNvSpPr>
          <p:nvPr/>
        </p:nvSpPr>
        <p:spPr bwMode="auto">
          <a:xfrm>
            <a:off x="1295400" y="2465388"/>
            <a:ext cx="7086600" cy="2573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b="1">
                <a:latin typeface="Courier New" pitchFamily="49" charset="0"/>
              </a:rPr>
              <a:t>Regression Analysis: G versus GasPrice, Income </a:t>
            </a:r>
          </a:p>
          <a:p>
            <a:endParaRPr lang="en-US" b="1">
              <a:latin typeface="Courier New" pitchFamily="49" charset="0"/>
            </a:endParaRPr>
          </a:p>
          <a:p>
            <a:r>
              <a:rPr lang="en-US" b="1">
                <a:latin typeface="Courier New" pitchFamily="49" charset="0"/>
              </a:rPr>
              <a:t>The regression equation is</a:t>
            </a:r>
          </a:p>
          <a:p>
            <a:r>
              <a:rPr lang="en-US" b="1">
                <a:latin typeface="Courier New" pitchFamily="49" charset="0"/>
              </a:rPr>
              <a:t>G = 0.134 - 0.00163 GasPrice + 0.000026 Income</a:t>
            </a:r>
          </a:p>
          <a:p>
            <a:endParaRPr lang="en-US" b="1">
              <a:latin typeface="Courier New" pitchFamily="49" charset="0"/>
            </a:endParaRPr>
          </a:p>
          <a:p>
            <a:r>
              <a:rPr lang="en-US" b="1">
                <a:latin typeface="Courier New" pitchFamily="49" charset="0"/>
              </a:rPr>
              <a:t>Predictor        Coef     SE Coef      T      P</a:t>
            </a:r>
          </a:p>
          <a:p>
            <a:r>
              <a:rPr lang="en-US" b="1">
                <a:latin typeface="Courier New" pitchFamily="49" charset="0"/>
              </a:rPr>
              <a:t>Constant      0.13449     0.02081   6.46  0.000</a:t>
            </a:r>
          </a:p>
          <a:p>
            <a:r>
              <a:rPr lang="en-US" b="1">
                <a:latin typeface="Courier New" pitchFamily="49" charset="0"/>
              </a:rPr>
              <a:t>GasPrice   -0.0016281   0.0004152  -3.92  0.000</a:t>
            </a:r>
          </a:p>
          <a:p>
            <a:r>
              <a:rPr lang="en-US" b="1">
                <a:latin typeface="Courier New" pitchFamily="49" charset="0"/>
              </a:rPr>
              <a:t>Income     0.00002634  0.00000231  11.43  0.000</a:t>
            </a:r>
          </a:p>
        </p:txBody>
      </p:sp>
      <p:sp>
        <p:nvSpPr>
          <p:cNvPr id="234501" name="Text Box 5"/>
          <p:cNvSpPr txBox="1">
            <a:spLocks noChangeArrowheads="1"/>
          </p:cNvSpPr>
          <p:nvPr/>
        </p:nvSpPr>
        <p:spPr bwMode="auto">
          <a:xfrm>
            <a:off x="1295400" y="5181600"/>
            <a:ext cx="7086600" cy="3794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It looks like the theory works.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600200"/>
            <a:ext cx="3810000" cy="1527175"/>
          </a:xfrm>
        </p:spPr>
        <p:txBody>
          <a:bodyPr/>
          <a:lstStyle/>
          <a:p>
            <a:r>
              <a:rPr lang="en-US" sz="2800" b="1"/>
              <a:t>A Conspiracy </a:t>
            </a:r>
            <a:r>
              <a:rPr lang="en-US" sz="2800" b="1" smtClean="0"/>
              <a:t>Theory for Art Sales at Auction</a:t>
            </a:r>
            <a:endParaRPr lang="en-US" sz="2800" b="1"/>
          </a:p>
        </p:txBody>
      </p:sp>
      <p:pic>
        <p:nvPicPr>
          <p:cNvPr id="26624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14900" y="864521"/>
            <a:ext cx="4229100" cy="5838825"/>
          </a:xfrm>
          <a:prstGeom prst="rect">
            <a:avLst/>
          </a:prstGeom>
          <a:noFill/>
        </p:spPr>
      </p:pic>
      <p:sp>
        <p:nvSpPr>
          <p:cNvPr id="266246" name="AutoShape 6"/>
          <p:cNvSpPr>
            <a:spLocks/>
          </p:cNvSpPr>
          <p:nvPr/>
        </p:nvSpPr>
        <p:spPr bwMode="auto">
          <a:xfrm>
            <a:off x="4605471" y="3276600"/>
            <a:ext cx="228600" cy="3048000"/>
          </a:xfrm>
          <a:prstGeom prst="leftBrace">
            <a:avLst>
              <a:gd name="adj1" fmla="val 111111"/>
              <a:gd name="adj2" fmla="val 50000"/>
            </a:avLst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6247" name="Text Box 7"/>
          <p:cNvSpPr txBox="1">
            <a:spLocks noChangeArrowheads="1"/>
          </p:cNvSpPr>
          <p:nvPr/>
        </p:nvSpPr>
        <p:spPr bwMode="auto">
          <a:xfrm>
            <a:off x="533400" y="3733800"/>
            <a:ext cx="3810000" cy="9286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Sotheby’s and Christies, 1995 to about 2000 conspired on commission rates</a:t>
            </a:r>
            <a:r>
              <a:rPr lang="en-US"/>
              <a:t>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4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/>
              <a:t>If the Theory is Correct…</a:t>
            </a:r>
          </a:p>
        </p:txBody>
      </p:sp>
      <p:graphicFrame>
        <p:nvGraphicFramePr>
          <p:cNvPr id="268293" name="Object 5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1626435"/>
              </p:ext>
            </p:extLst>
          </p:nvPr>
        </p:nvGraphicFramePr>
        <p:xfrm>
          <a:off x="3200400" y="2230438"/>
          <a:ext cx="5486400" cy="365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314" name="Graph" r:id="rId4" imgW="5486400" imgH="3657600" progId="">
                  <p:embed/>
                </p:oleObj>
              </mc:Choice>
              <mc:Fallback>
                <p:oleObj name="Graph" r:id="rId4" imgW="5486400" imgH="3657600" progId="">
                  <p:embed/>
                  <p:pic>
                    <p:nvPicPr>
                      <p:cNvPr id="0" name="Picture 1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2230438"/>
                        <a:ext cx="5486400" cy="3657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8296" name="Line 8"/>
          <p:cNvSpPr>
            <a:spLocks noChangeShapeType="1"/>
          </p:cNvSpPr>
          <p:nvPr/>
        </p:nvSpPr>
        <p:spPr bwMode="auto">
          <a:xfrm flipV="1">
            <a:off x="3962400" y="2667000"/>
            <a:ext cx="4038600" cy="205740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68297" name="Text Box 9"/>
          <p:cNvSpPr txBox="1">
            <a:spLocks noChangeArrowheads="1"/>
          </p:cNvSpPr>
          <p:nvPr/>
        </p:nvSpPr>
        <p:spPr bwMode="auto">
          <a:xfrm>
            <a:off x="609600" y="2667000"/>
            <a:ext cx="2133600" cy="13414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Sold from 1995 to 2000</a:t>
            </a:r>
          </a:p>
          <a:p>
            <a:pPr>
              <a:spcBef>
                <a:spcPct val="50000"/>
              </a:spcBef>
            </a:pPr>
            <a:r>
              <a:rPr lang="en-US"/>
              <a:t>Sold before 1995 or after 2000</a:t>
            </a:r>
          </a:p>
        </p:txBody>
      </p:sp>
      <p:sp>
        <p:nvSpPr>
          <p:cNvPr id="268298" name="Line 10"/>
          <p:cNvSpPr>
            <a:spLocks noChangeShapeType="1"/>
          </p:cNvSpPr>
          <p:nvPr/>
        </p:nvSpPr>
        <p:spPr bwMode="auto">
          <a:xfrm>
            <a:off x="2819400" y="3886200"/>
            <a:ext cx="16764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68299" name="Line 11"/>
          <p:cNvSpPr>
            <a:spLocks noChangeShapeType="1"/>
          </p:cNvSpPr>
          <p:nvPr/>
        </p:nvSpPr>
        <p:spPr bwMode="auto">
          <a:xfrm>
            <a:off x="2971800" y="3048000"/>
            <a:ext cx="19050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228600"/>
            <a:ext cx="7010400" cy="1527175"/>
          </a:xfrm>
        </p:spPr>
        <p:txBody>
          <a:bodyPr/>
          <a:lstStyle/>
          <a:p>
            <a:r>
              <a:rPr lang="en-US" sz="2800" b="1"/>
              <a:t>Evidence</a:t>
            </a:r>
          </a:p>
        </p:txBody>
      </p:sp>
      <p:sp>
        <p:nvSpPr>
          <p:cNvPr id="271365" name="Text Box 5"/>
          <p:cNvSpPr txBox="1">
            <a:spLocks noChangeArrowheads="1"/>
          </p:cNvSpPr>
          <p:nvPr/>
        </p:nvSpPr>
        <p:spPr bwMode="auto">
          <a:xfrm>
            <a:off x="6629400" y="3024187"/>
            <a:ext cx="22860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The statistical evidence seems to be consistent with the theory.</a:t>
            </a:r>
          </a:p>
        </p:txBody>
      </p:sp>
      <p:pic>
        <p:nvPicPr>
          <p:cNvPr id="270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121" y="1981200"/>
            <a:ext cx="6229350" cy="340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4" name="Rectangle 4"/>
          <p:cNvSpPr>
            <a:spLocks noGrp="1" noChangeArrowheads="1"/>
          </p:cNvSpPr>
          <p:nvPr>
            <p:ph type="title"/>
          </p:nvPr>
        </p:nvSpPr>
        <p:spPr>
          <a:xfrm>
            <a:off x="1333500" y="838200"/>
            <a:ext cx="7315200" cy="1069975"/>
          </a:xfrm>
        </p:spPr>
        <p:txBody>
          <a:bodyPr/>
          <a:lstStyle/>
          <a:p>
            <a:r>
              <a:rPr lang="en-US" sz="2800" b="1"/>
              <a:t>A Production Function </a:t>
            </a:r>
            <a:r>
              <a:rPr lang="en-US" sz="2800" b="1" smtClean="0"/>
              <a:t>Multiple Regression Model</a:t>
            </a:r>
            <a:endParaRPr lang="en-US" sz="2800" b="1"/>
          </a:p>
        </p:txBody>
      </p:sp>
      <p:sp>
        <p:nvSpPr>
          <p:cNvPr id="261126" name="Text Box 6"/>
          <p:cNvSpPr txBox="1">
            <a:spLocks noChangeArrowheads="1"/>
          </p:cNvSpPr>
          <p:nvPr/>
        </p:nvSpPr>
        <p:spPr bwMode="auto">
          <a:xfrm>
            <a:off x="1524000" y="5716587"/>
            <a:ext cx="6934200" cy="3794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Sales of (Cameras/Videos/Warranties)  =  f(Floor Space, Staff)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1981200"/>
            <a:ext cx="5248275" cy="33909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8229600" cy="1139825"/>
          </a:xfrm>
        </p:spPr>
        <p:txBody>
          <a:bodyPr/>
          <a:lstStyle/>
          <a:p>
            <a:r>
              <a:rPr lang="en-US" sz="2800" b="1"/>
              <a:t>Production Function for Videos </a:t>
            </a:r>
          </a:p>
        </p:txBody>
      </p:sp>
      <p:pic>
        <p:nvPicPr>
          <p:cNvPr id="26317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2090" y="1676400"/>
            <a:ext cx="8229600" cy="3739101"/>
          </a:xfrm>
          <a:prstGeom prst="rect">
            <a:avLst/>
          </a:prstGeom>
          <a:noFill/>
        </p:spPr>
      </p:pic>
      <p:sp>
        <p:nvSpPr>
          <p:cNvPr id="263173" name="Text Box 5"/>
          <p:cNvSpPr txBox="1">
            <a:spLocks noChangeArrowheads="1"/>
          </p:cNvSpPr>
          <p:nvPr/>
        </p:nvSpPr>
        <p:spPr bwMode="auto">
          <a:xfrm>
            <a:off x="4114800" y="5181600"/>
            <a:ext cx="4419600" cy="66992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</a:rPr>
              <a:t>How should I interpret the negative coefficient on logFloor?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6" name="Rectangle 4"/>
          <p:cNvSpPr>
            <a:spLocks noGrp="1" noChangeArrowheads="1"/>
          </p:cNvSpPr>
          <p:nvPr>
            <p:ph type="title"/>
          </p:nvPr>
        </p:nvSpPr>
        <p:spPr>
          <a:xfrm>
            <a:off x="990600" y="388478"/>
            <a:ext cx="7391400" cy="1257300"/>
          </a:xfrm>
        </p:spPr>
        <p:txBody>
          <a:bodyPr/>
          <a:lstStyle/>
          <a:p>
            <a:r>
              <a:rPr lang="en-US" sz="2800" b="1"/>
              <a:t>An Application to Credit Modeling</a:t>
            </a:r>
          </a:p>
        </p:txBody>
      </p:sp>
      <p:pic>
        <p:nvPicPr>
          <p:cNvPr id="24371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1676400"/>
            <a:ext cx="5486400" cy="44243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/>
              <a:t>Age and Education Effects on Income</a:t>
            </a:r>
          </a:p>
        </p:txBody>
      </p:sp>
      <p:pic>
        <p:nvPicPr>
          <p:cNvPr id="25190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1828801"/>
            <a:ext cx="7753350" cy="3412326"/>
          </a:xfrm>
          <a:prstGeom prst="rect">
            <a:avLst/>
          </a:prstGeom>
          <a:noFill/>
        </p:spPr>
      </p:pic>
      <p:sp>
        <p:nvSpPr>
          <p:cNvPr id="251910" name="Line 6"/>
          <p:cNvSpPr>
            <a:spLocks noChangeShapeType="1"/>
          </p:cNvSpPr>
          <p:nvPr/>
        </p:nvSpPr>
        <p:spPr bwMode="auto">
          <a:xfrm flipH="1">
            <a:off x="3733800" y="1421450"/>
            <a:ext cx="762000" cy="8382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1911" name="Line 7"/>
          <p:cNvSpPr>
            <a:spLocks noChangeShapeType="1"/>
          </p:cNvSpPr>
          <p:nvPr/>
        </p:nvSpPr>
        <p:spPr bwMode="auto">
          <a:xfrm flipH="1">
            <a:off x="7543800" y="1447800"/>
            <a:ext cx="762000" cy="8382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1912" name="Line 8"/>
          <p:cNvSpPr>
            <a:spLocks noChangeShapeType="1"/>
          </p:cNvSpPr>
          <p:nvPr/>
        </p:nvSpPr>
        <p:spPr bwMode="auto">
          <a:xfrm flipH="1">
            <a:off x="6248400" y="1447800"/>
            <a:ext cx="762000" cy="8382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/>
              <a:t>A Multiple Regression</a:t>
            </a:r>
          </a:p>
        </p:txBody>
      </p:sp>
      <p:sp>
        <p:nvSpPr>
          <p:cNvPr id="253956" name="Text Box 4"/>
          <p:cNvSpPr txBox="1">
            <a:spLocks noChangeArrowheads="1"/>
          </p:cNvSpPr>
          <p:nvPr/>
        </p:nvSpPr>
        <p:spPr bwMode="auto">
          <a:xfrm>
            <a:off x="1447800" y="1600200"/>
            <a:ext cx="7010400" cy="400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600" b="1" dirty="0">
                <a:latin typeface="Courier New" pitchFamily="49" charset="0"/>
              </a:rPr>
              <a:t>+----------------------------------------------------+</a:t>
            </a:r>
          </a:p>
          <a:p>
            <a:r>
              <a:rPr lang="en-US" sz="1600" b="1" dirty="0">
                <a:latin typeface="Courier New" pitchFamily="49" charset="0"/>
              </a:rPr>
              <a:t>| LHS=</a:t>
            </a:r>
            <a:r>
              <a:rPr lang="en-US" sz="1600" b="1" dirty="0" err="1">
                <a:latin typeface="Courier New" pitchFamily="49" charset="0"/>
              </a:rPr>
              <a:t>HHNINC</a:t>
            </a:r>
            <a:r>
              <a:rPr lang="en-US" sz="1600" b="1" dirty="0">
                <a:latin typeface="Courier New" pitchFamily="49" charset="0"/>
              </a:rPr>
              <a:t>   Mean                 =   .3520836     |</a:t>
            </a:r>
          </a:p>
          <a:p>
            <a:r>
              <a:rPr lang="en-US" sz="1600" b="1" dirty="0">
                <a:latin typeface="Courier New" pitchFamily="49" charset="0"/>
              </a:rPr>
              <a:t>|              Standard deviation   =   .1769083     |</a:t>
            </a:r>
          </a:p>
          <a:p>
            <a:r>
              <a:rPr lang="en-US" sz="1600" b="1" dirty="0">
                <a:latin typeface="Courier New" pitchFamily="49" charset="0"/>
              </a:rPr>
              <a:t>| Model size   Parameters           =          3     |</a:t>
            </a:r>
          </a:p>
          <a:p>
            <a:r>
              <a:rPr lang="en-US" sz="1600" b="1" dirty="0">
                <a:latin typeface="Courier New" pitchFamily="49" charset="0"/>
              </a:rPr>
              <a:t>|              Degrees of freedom   =      27323     |</a:t>
            </a:r>
          </a:p>
          <a:p>
            <a:r>
              <a:rPr lang="en-US" sz="1600" b="1" dirty="0">
                <a:latin typeface="Courier New" pitchFamily="49" charset="0"/>
              </a:rPr>
              <a:t>| Residuals    Sum of squares       =   794.9667     |</a:t>
            </a:r>
          </a:p>
          <a:p>
            <a:r>
              <a:rPr lang="en-US" sz="1600" b="1" dirty="0">
                <a:latin typeface="Courier New" pitchFamily="49" charset="0"/>
              </a:rPr>
              <a:t>|              Standard error of e  =   .1705730     |</a:t>
            </a:r>
          </a:p>
          <a:p>
            <a:r>
              <a:rPr lang="en-US" sz="1600" b="1" dirty="0">
                <a:latin typeface="Courier New" pitchFamily="49" charset="0"/>
              </a:rPr>
              <a:t>| Fit          R-squared            =   .07040754    |</a:t>
            </a:r>
          </a:p>
          <a:p>
            <a:r>
              <a:rPr lang="en-US" sz="1600" b="1" dirty="0">
                <a:latin typeface="Courier New" pitchFamily="49" charset="0"/>
              </a:rPr>
              <a:t>+----------------------------------------------------+</a:t>
            </a:r>
          </a:p>
          <a:p>
            <a:r>
              <a:rPr lang="en-US" sz="1600" b="1" smtClean="0">
                <a:latin typeface="Courier New" pitchFamily="49" charset="0"/>
              </a:rPr>
              <a:t>+--------+--------------+-----------+</a:t>
            </a:r>
            <a:endParaRPr lang="en-US" sz="1600" b="1">
              <a:latin typeface="Courier New" pitchFamily="49" charset="0"/>
            </a:endParaRPr>
          </a:p>
          <a:p>
            <a:r>
              <a:rPr lang="en-US" sz="1600" b="1" dirty="0">
                <a:latin typeface="Courier New" pitchFamily="49" charset="0"/>
              </a:rPr>
              <a:t>|Variable| Coefficient  |  Mean of X|</a:t>
            </a:r>
          </a:p>
          <a:p>
            <a:r>
              <a:rPr lang="en-US" sz="1600" b="1" dirty="0">
                <a:latin typeface="Courier New" pitchFamily="49" charset="0"/>
              </a:rPr>
              <a:t>+--------+--------------+-----------+</a:t>
            </a:r>
          </a:p>
          <a:p>
            <a:r>
              <a:rPr lang="en-US" sz="1600" b="1" dirty="0">
                <a:latin typeface="Courier New" pitchFamily="49" charset="0"/>
              </a:rPr>
              <a:t> Constant| -.39266196 </a:t>
            </a:r>
          </a:p>
          <a:p>
            <a:r>
              <a:rPr lang="en-US" sz="1600" b="1" dirty="0">
                <a:latin typeface="Courier New" pitchFamily="49" charset="0"/>
              </a:rPr>
              <a:t> AGE     |  .02458140     43.5256898</a:t>
            </a:r>
          </a:p>
          <a:p>
            <a:r>
              <a:rPr lang="en-US" sz="1600" b="1" dirty="0">
                <a:latin typeface="Courier New" pitchFamily="49" charset="0"/>
              </a:rPr>
              <a:t> </a:t>
            </a:r>
            <a:r>
              <a:rPr lang="en-US" sz="1600" b="1" dirty="0" err="1">
                <a:latin typeface="Courier New" pitchFamily="49" charset="0"/>
              </a:rPr>
              <a:t>EDUC</a:t>
            </a:r>
            <a:r>
              <a:rPr lang="en-US" sz="1600" b="1" dirty="0">
                <a:latin typeface="Courier New" pitchFamily="49" charset="0"/>
              </a:rPr>
              <a:t>    |  .01994416     11.3206310</a:t>
            </a:r>
          </a:p>
          <a:p>
            <a:r>
              <a:rPr lang="en-US" sz="1600" b="1" dirty="0">
                <a:latin typeface="Courier New" pitchFamily="49" charset="0"/>
              </a:rPr>
              <a:t>+--------+--------------+-----------+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r>
              <a:rPr lang="en-US" sz="2800" b="1"/>
              <a:t>Education and Income Effects</a:t>
            </a:r>
          </a:p>
        </p:txBody>
      </p:sp>
      <p:pic>
        <p:nvPicPr>
          <p:cNvPr id="29901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981200"/>
            <a:ext cx="7732713" cy="3676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/>
              <a:t>Summary</a:t>
            </a:r>
          </a:p>
        </p:txBody>
      </p:sp>
      <p:sp>
        <p:nvSpPr>
          <p:cNvPr id="197635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828800"/>
            <a:ext cx="8153400" cy="3581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600" dirty="0"/>
              <a:t>Holding other things constant when examining a relationship</a:t>
            </a:r>
          </a:p>
          <a:p>
            <a:pPr>
              <a:lnSpc>
                <a:spcPct val="90000"/>
              </a:lnSpc>
            </a:pPr>
            <a:r>
              <a:rPr lang="en-US" sz="2600" dirty="0"/>
              <a:t>The multiple regression concept</a:t>
            </a:r>
          </a:p>
          <a:p>
            <a:pPr>
              <a:lnSpc>
                <a:spcPct val="90000"/>
              </a:lnSpc>
            </a:pPr>
            <a:r>
              <a:rPr lang="en-US" sz="2600" dirty="0"/>
              <a:t>Multiple regression model</a:t>
            </a:r>
          </a:p>
          <a:p>
            <a:pPr>
              <a:lnSpc>
                <a:spcPct val="90000"/>
              </a:lnSpc>
            </a:pPr>
            <a:r>
              <a:rPr lang="en-US" sz="2600" dirty="0"/>
              <a:t>Applications: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Size and signature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Model building for credit applications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Quadratic </a:t>
            </a:r>
            <a:r>
              <a:rPr lang="en-US" sz="2000" dirty="0"/>
              <a:t>relationship between income and education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3817</TotalTime>
  <Words>763</Words>
  <Application>Microsoft Office PowerPoint</Application>
  <PresentationFormat>On-screen Show (4:3)</PresentationFormat>
  <Paragraphs>156</Paragraphs>
  <Slides>37</Slides>
  <Notes>26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9" baseType="lpstr">
      <vt:lpstr>1_Level</vt:lpstr>
      <vt:lpstr>Graph</vt:lpstr>
      <vt:lpstr>Statistics and Data Analysis</vt:lpstr>
      <vt:lpstr>Statistics and Data Analysis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Multiple Regression Agenda</vt:lpstr>
      <vt:lpstr>Concept of Multiple Regression</vt:lpstr>
      <vt:lpstr>Monet in Large and Small</vt:lpstr>
      <vt:lpstr>How much for the signature?</vt:lpstr>
      <vt:lpstr>Can we separate the two effects?</vt:lpstr>
      <vt:lpstr>Thought experiments: Ceteris paribus</vt:lpstr>
      <vt:lpstr>A Multiple Regression</vt:lpstr>
      <vt:lpstr>PowerPoint Presentation</vt:lpstr>
      <vt:lpstr>Monet Multiple Regression</vt:lpstr>
      <vt:lpstr>Ceteris Paribus in Theory</vt:lpstr>
      <vt:lpstr>The Real World Data</vt:lpstr>
      <vt:lpstr>U.S. Gasoline Market, 1953-2004</vt:lpstr>
      <vt:lpstr>Shouldn’t Demand Curves Slope Downward?</vt:lpstr>
      <vt:lpstr>A Thought Experiment</vt:lpstr>
      <vt:lpstr>How to Hold Income Constant?</vt:lpstr>
      <vt:lpstr>A Conspiracy Theory for Art Sales at Auction</vt:lpstr>
      <vt:lpstr>If the Theory is Correct…</vt:lpstr>
      <vt:lpstr>Evidence</vt:lpstr>
      <vt:lpstr>A Production Function Multiple Regression Model</vt:lpstr>
      <vt:lpstr>Production Function for Videos </vt:lpstr>
      <vt:lpstr>An Application to Credit Modeling</vt:lpstr>
      <vt:lpstr>Age and Education Effects on Income</vt:lpstr>
      <vt:lpstr>A Multiple Regression</vt:lpstr>
      <vt:lpstr>Education and Income Effects</vt:lpstr>
      <vt:lpstr>Summary</vt:lpstr>
    </vt:vector>
  </TitlesOfParts>
  <Company>Econometric Software,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Statistics</dc:title>
  <dc:creator>William Greene</dc:creator>
  <cp:lastModifiedBy>B</cp:lastModifiedBy>
  <cp:revision>77</cp:revision>
  <dcterms:created xsi:type="dcterms:W3CDTF">2007-07-27T17:18:39Z</dcterms:created>
  <dcterms:modified xsi:type="dcterms:W3CDTF">2014-07-07T18:27:55Z</dcterms:modified>
</cp:coreProperties>
</file>