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28"/>
  </p:notesMasterIdLst>
  <p:handoutMasterIdLst>
    <p:handoutMasterId r:id="rId29"/>
  </p:handoutMasterIdLst>
  <p:sldIdLst>
    <p:sldId id="258" r:id="rId2"/>
    <p:sldId id="262" r:id="rId3"/>
    <p:sldId id="260" r:id="rId4"/>
    <p:sldId id="267" r:id="rId5"/>
    <p:sldId id="268" r:id="rId6"/>
    <p:sldId id="270" r:id="rId7"/>
    <p:sldId id="306" r:id="rId8"/>
    <p:sldId id="305" r:id="rId9"/>
    <p:sldId id="307" r:id="rId10"/>
    <p:sldId id="301" r:id="rId11"/>
    <p:sldId id="269" r:id="rId12"/>
    <p:sldId id="292" r:id="rId13"/>
    <p:sldId id="308" r:id="rId14"/>
    <p:sldId id="311" r:id="rId15"/>
    <p:sldId id="273" r:id="rId16"/>
    <p:sldId id="309" r:id="rId17"/>
    <p:sldId id="295" r:id="rId18"/>
    <p:sldId id="298" r:id="rId19"/>
    <p:sldId id="299" r:id="rId20"/>
    <p:sldId id="288" r:id="rId21"/>
    <p:sldId id="313" r:id="rId22"/>
    <p:sldId id="312" r:id="rId23"/>
    <p:sldId id="266" r:id="rId24"/>
    <p:sldId id="275" r:id="rId25"/>
    <p:sldId id="283" r:id="rId26"/>
    <p:sldId id="282" r:id="rId27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0000"/>
    <a:srgbClr val="99CCCC"/>
    <a:srgbClr val="0000FF"/>
    <a:srgbClr val="FFFFFF"/>
    <a:srgbClr val="FF99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0" autoAdjust="0"/>
    <p:restoredTop sz="94660"/>
  </p:normalViewPr>
  <p:slideViewPr>
    <p:cSldViewPr>
      <p:cViewPr>
        <p:scale>
          <a:sx n="66" d="100"/>
          <a:sy n="66" d="100"/>
        </p:scale>
        <p:origin x="-171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94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94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B8109832-924F-4AB8-A1EB-1B95E9D3AA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3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17030619-14B0-4806-B48C-65A2C1CA02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307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927C8B-D4D1-46BD-9DD6-86ECA26980CC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64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CDF354-B5C4-4669-A8E5-5CAD56C6C31F}" type="slidenum">
              <a:rPr lang="en-US"/>
              <a:pPr/>
              <a:t>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89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C7B96-28C2-470D-B426-F65D577DAA27}" type="slidenum">
              <a:rPr lang="en-US"/>
              <a:pPr/>
              <a:t>3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6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CAB66-758B-4FAB-A6E2-7CE5AC1E3DB4}" type="slidenum">
              <a:rPr lang="en-US"/>
              <a:pPr/>
              <a:t>4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5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74EAA8-248F-4D78-8FA3-8409BE1E1F99}" type="slidenum">
              <a:rPr lang="en-US"/>
              <a:pPr/>
              <a:t>5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61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BAB89-7E55-4391-B8C0-54159A461BF1}" type="slidenum">
              <a:rPr lang="en-US"/>
              <a:pPr/>
              <a:t>6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1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0223F1-17BF-45E0-808E-1A6721C4156A}" type="slidenum">
              <a:rPr lang="en-US"/>
              <a:pPr/>
              <a:t>11</a:t>
            </a:fld>
            <a:endParaRPr lang="en-US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85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F29377-954C-4CD4-BAB9-6D20ED4B9731}" type="slidenum">
              <a:rPr lang="en-US"/>
              <a:pPr/>
              <a:t>12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8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4DC12-C6B3-4C2C-AF33-527607771F8F}" type="slidenum">
              <a:rPr lang="en-US"/>
              <a:pPr/>
              <a:t>15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78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EEE86B-3203-4CF0-B53C-05647D41B4A2}" type="slidenum">
              <a:rPr lang="en-US"/>
              <a:pPr/>
              <a:t>20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67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18275F-9AF6-47CD-A74D-7F4D8E0A9595}" type="slidenum">
              <a:rPr lang="en-US"/>
              <a:pPr/>
              <a:t>22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11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053F9D-453A-4400-86E9-14FF4E17D2D4}" type="slidenum">
              <a:rPr lang="en-US"/>
              <a:pPr/>
              <a:t>23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90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D7DE9E-C832-430E-8B2E-824FA9E8BBC4}" type="slidenum">
              <a:rPr lang="en-US"/>
              <a:pPr/>
              <a:t>24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76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627421-BED8-4094-ADDA-392817E4063B}" type="slidenum">
              <a:rPr lang="en-US"/>
              <a:pPr/>
              <a:t>25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29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EDCE53-1F6D-4F88-BDFD-317A3DB5EDA4}" type="slidenum">
              <a:rPr lang="en-US"/>
              <a:pPr/>
              <a:t>26</a:t>
            </a:fld>
            <a:endParaRPr 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80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6400800" y="6550224"/>
            <a:ext cx="27432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20: Aspects of Regression 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20-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/26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</a:t>
            </a:r>
          </a:p>
          <a:p>
            <a:r>
              <a:rPr lang="en-US" sz="260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62000"/>
            <a:ext cx="7924800" cy="17526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1638300" y="30480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286000" y="3505200"/>
            <a:ext cx="4953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20 </a:t>
            </a:r>
            <a:r>
              <a:rPr lang="en-US" sz="3200" b="1" dirty="0"/>
              <a:t>– Aspects of </a:t>
            </a:r>
            <a:br>
              <a:rPr lang="en-US" sz="3200" b="1" dirty="0"/>
            </a:br>
            <a:r>
              <a:rPr lang="en-US" sz="3200" b="1" dirty="0"/>
              <a:t>                Regression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391400" cy="1527175"/>
          </a:xfrm>
        </p:spPr>
        <p:txBody>
          <a:bodyPr/>
          <a:lstStyle/>
          <a:p>
            <a:r>
              <a:rPr lang="en-US" sz="3600" dirty="0"/>
              <a:t>Regression Models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057400"/>
            <a:ext cx="7467600" cy="3276600"/>
          </a:xfrm>
        </p:spPr>
        <p:txBody>
          <a:bodyPr/>
          <a:lstStyle/>
          <a:p>
            <a:r>
              <a:rPr lang="en-US" sz="2900" dirty="0" smtClean="0"/>
              <a:t>Using the regression model to predict the value of the dependent variable.</a:t>
            </a:r>
          </a:p>
          <a:p>
            <a:r>
              <a:rPr lang="en-US" sz="2900" dirty="0" smtClean="0"/>
              <a:t>‘Cleaning’ the data to remove what look like extreme values.</a:t>
            </a:r>
            <a:endParaRPr lang="en-US" sz="2900" dirty="0"/>
          </a:p>
          <a:p>
            <a:pPr lvl="1"/>
            <a:r>
              <a:rPr lang="en-US" dirty="0" smtClean="0"/>
              <a:t>Trimming – removing values with extreme ‘x’</a:t>
            </a:r>
            <a:endParaRPr lang="en-US" dirty="0"/>
          </a:p>
          <a:p>
            <a:pPr lvl="1"/>
            <a:r>
              <a:rPr lang="en-US" dirty="0" smtClean="0"/>
              <a:t>Truncation – removing values with extreme ‘y’</a:t>
            </a:r>
            <a:endParaRPr lang="en-US" sz="27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05000"/>
            <a:ext cx="8229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Use of the model for prediction</a:t>
            </a:r>
            <a:br>
              <a:rPr lang="en-US" sz="2600" dirty="0"/>
            </a:br>
            <a:r>
              <a:rPr lang="en-US" sz="2600" dirty="0"/>
              <a:t>Use “x” to predict y based on y = </a:t>
            </a:r>
            <a:r>
              <a:rPr lang="el-GR" sz="2600" dirty="0">
                <a:cs typeface="Arial" charset="0"/>
              </a:rPr>
              <a:t>α</a:t>
            </a:r>
            <a:r>
              <a:rPr lang="en-US" sz="2600" dirty="0">
                <a:cs typeface="Arial" charset="0"/>
              </a:rPr>
              <a:t>+</a:t>
            </a:r>
            <a:r>
              <a:rPr lang="el-GR" sz="2600" dirty="0">
                <a:cs typeface="Arial" charset="0"/>
              </a:rPr>
              <a:t>β</a:t>
            </a:r>
            <a:r>
              <a:rPr lang="en-US" sz="2600" dirty="0">
                <a:cs typeface="Arial" charset="0"/>
              </a:rPr>
              <a:t>x+</a:t>
            </a:r>
            <a:r>
              <a:rPr lang="el-GR" sz="2600" dirty="0">
                <a:cs typeface="Arial" charset="0"/>
              </a:rPr>
              <a:t>ε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Sources of uncertainty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Predicting “x” first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Using sample estimates of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>
                <a:cs typeface="Arial" charset="0"/>
              </a:rPr>
              <a:t> and </a:t>
            </a:r>
            <a:r>
              <a:rPr lang="el-GR" sz="2400" dirty="0">
                <a:cs typeface="Arial" charset="0"/>
              </a:rPr>
              <a:t>β</a:t>
            </a:r>
            <a:r>
              <a:rPr lang="en-US" sz="2400" dirty="0">
                <a:cs typeface="Arial" charset="0"/>
              </a:rPr>
              <a:t> (and, possibly, </a:t>
            </a:r>
            <a:r>
              <a:rPr lang="el-GR" sz="2400" dirty="0">
                <a:cs typeface="Arial" charset="0"/>
              </a:rPr>
              <a:t>σ</a:t>
            </a:r>
            <a:r>
              <a:rPr lang="en-US" sz="2400" dirty="0">
                <a:cs typeface="Arial" charset="0"/>
              </a:rPr>
              <a:t>)</a:t>
            </a:r>
            <a:endParaRPr lang="el-GR" sz="2400" dirty="0"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/>
              <a:t>Can’t predict noise, </a:t>
            </a:r>
            <a:r>
              <a:rPr lang="el-GR" sz="2400" dirty="0">
                <a:cs typeface="Arial" charset="0"/>
              </a:rPr>
              <a:t>ε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Predicting outside the range of experience – uncertainty about the reach of the regression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r>
              <a:rPr lang="en-US"/>
              <a:t>Base Case Prediction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r>
              <a:rPr lang="en-US" sz="2600" dirty="0" smtClean="0"/>
              <a:t>Predict y with </a:t>
            </a:r>
            <a:r>
              <a:rPr lang="en-US" sz="2600" dirty="0"/>
              <a:t>a given value of x*:</a:t>
            </a:r>
          </a:p>
          <a:p>
            <a:r>
              <a:rPr lang="en-US" sz="2600" dirty="0" smtClean="0"/>
              <a:t>We would use </a:t>
            </a:r>
            <a:r>
              <a:rPr lang="en-US" sz="2600" dirty="0"/>
              <a:t>the </a:t>
            </a:r>
            <a:r>
              <a:rPr lang="en-US" sz="2600" dirty="0" smtClean="0"/>
              <a:t>regression equation</a:t>
            </a:r>
            <a:r>
              <a:rPr lang="en-US" sz="2600" dirty="0"/>
              <a:t>.</a:t>
            </a:r>
          </a:p>
          <a:p>
            <a:pPr lvl="1"/>
            <a:r>
              <a:rPr lang="en-US" sz="2400" dirty="0"/>
              <a:t>True y =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>
                <a:cs typeface="Arial" charset="0"/>
              </a:rPr>
              <a:t> + </a:t>
            </a:r>
            <a:r>
              <a:rPr lang="el-GR" sz="2400" dirty="0">
                <a:cs typeface="Arial" charset="0"/>
              </a:rPr>
              <a:t>β</a:t>
            </a:r>
            <a:r>
              <a:rPr lang="en-US" sz="2400" dirty="0">
                <a:cs typeface="Arial" charset="0"/>
              </a:rPr>
              <a:t>x* + </a:t>
            </a:r>
            <a:r>
              <a:rPr lang="el-GR" sz="2400" dirty="0">
                <a:cs typeface="Arial" charset="0"/>
              </a:rPr>
              <a:t>ε</a:t>
            </a:r>
            <a:endParaRPr lang="en-US" sz="2400" dirty="0">
              <a:cs typeface="Arial" charset="0"/>
            </a:endParaRPr>
          </a:p>
          <a:p>
            <a:pPr lvl="1"/>
            <a:r>
              <a:rPr lang="en-US" sz="2400" dirty="0" smtClean="0">
                <a:cs typeface="Arial" charset="0"/>
              </a:rPr>
              <a:t>Since </a:t>
            </a:r>
            <a:r>
              <a:rPr lang="el-GR" dirty="0">
                <a:cs typeface="Arial" charset="0"/>
              </a:rPr>
              <a:t>α</a:t>
            </a: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and </a:t>
            </a:r>
            <a:r>
              <a:rPr lang="el-GR" dirty="0" smtClean="0">
                <a:cs typeface="Arial" charset="0"/>
              </a:rPr>
              <a:t>β</a:t>
            </a:r>
            <a:r>
              <a:rPr lang="en-US" dirty="0" smtClean="0">
                <a:cs typeface="Arial" charset="0"/>
              </a:rPr>
              <a:t> must be estimated, the o</a:t>
            </a:r>
            <a:r>
              <a:rPr lang="en-US" sz="2400" dirty="0" smtClean="0">
                <a:cs typeface="Arial" charset="0"/>
              </a:rPr>
              <a:t>bvious estimate is </a:t>
            </a:r>
            <a:r>
              <a:rPr lang="en-US" sz="2400" dirty="0">
                <a:cs typeface="Arial" charset="0"/>
              </a:rPr>
              <a:t>y = a + </a:t>
            </a:r>
            <a:r>
              <a:rPr lang="en-US" sz="2400" dirty="0" err="1">
                <a:cs typeface="Arial" charset="0"/>
              </a:rPr>
              <a:t>bx</a:t>
            </a:r>
            <a:r>
              <a:rPr lang="en-US" sz="2400" dirty="0">
                <a:cs typeface="Arial" charset="0"/>
              </a:rPr>
              <a:t> </a:t>
            </a:r>
            <a:endParaRPr lang="en-US" sz="2400" dirty="0" smtClean="0">
              <a:cs typeface="Arial" charset="0"/>
            </a:endParaRPr>
          </a:p>
          <a:p>
            <a:pPr lvl="1"/>
            <a:r>
              <a:rPr lang="en-US" sz="2400" dirty="0" smtClean="0">
                <a:cs typeface="Arial" charset="0"/>
              </a:rPr>
              <a:t>We have </a:t>
            </a:r>
            <a:r>
              <a:rPr lang="en-US" sz="2400" dirty="0">
                <a:cs typeface="Arial" charset="0"/>
              </a:rPr>
              <a:t>no prediction for </a:t>
            </a:r>
            <a:r>
              <a:rPr lang="el-GR" sz="2400" dirty="0" smtClean="0">
                <a:cs typeface="Arial" charset="0"/>
              </a:rPr>
              <a:t>ε</a:t>
            </a: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other than 0.</a:t>
            </a:r>
            <a:endParaRPr lang="el-GR" sz="2400" dirty="0">
              <a:cs typeface="Arial" charset="0"/>
            </a:endParaRPr>
          </a:p>
          <a:p>
            <a:r>
              <a:rPr lang="en-US" sz="2600" dirty="0" smtClean="0"/>
              <a:t>Sources </a:t>
            </a:r>
            <a:r>
              <a:rPr lang="en-US" sz="2600" dirty="0"/>
              <a:t>of prediction error</a:t>
            </a:r>
          </a:p>
          <a:p>
            <a:pPr lvl="1"/>
            <a:r>
              <a:rPr lang="en-US" sz="2400" dirty="0"/>
              <a:t>Can never predict </a:t>
            </a:r>
            <a:r>
              <a:rPr lang="el-GR" dirty="0">
                <a:cs typeface="Arial" charset="0"/>
              </a:rPr>
              <a:t>ε</a:t>
            </a:r>
            <a:r>
              <a:rPr lang="en-US" sz="2400" dirty="0" smtClean="0"/>
              <a:t> </a:t>
            </a:r>
            <a:r>
              <a:rPr lang="en-US" sz="2400" dirty="0"/>
              <a:t>at all</a:t>
            </a:r>
          </a:p>
          <a:p>
            <a:pPr lvl="1"/>
            <a:r>
              <a:rPr lang="en-US" sz="2400" dirty="0"/>
              <a:t>The farther from the center of experience, the greater is the uncertainty.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dirty="0" smtClean="0"/>
              <a:t>A Prediction </a:t>
            </a:r>
            <a:r>
              <a:rPr lang="en-US" dirty="0"/>
              <a:t>Interval</a:t>
            </a:r>
          </a:p>
        </p:txBody>
      </p:sp>
      <p:graphicFrame>
        <p:nvGraphicFramePr>
          <p:cNvPr id="2119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987139"/>
              </p:ext>
            </p:extLst>
          </p:nvPr>
        </p:nvGraphicFramePr>
        <p:xfrm>
          <a:off x="762000" y="1643063"/>
          <a:ext cx="78486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97" name="Equation" r:id="rId4" imgW="2971800" imgH="1117600" progId="Equation.DSMT4">
                  <p:embed/>
                </p:oleObj>
              </mc:Choice>
              <mc:Fallback>
                <p:oleObj name="Equation" r:id="rId4" imgW="2971800" imgH="111760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43063"/>
                        <a:ext cx="7848600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973" name="Text Box 5"/>
          <p:cNvSpPr txBox="1">
            <a:spLocks noChangeArrowheads="1"/>
          </p:cNvSpPr>
          <p:nvPr/>
        </p:nvSpPr>
        <p:spPr bwMode="auto">
          <a:xfrm>
            <a:off x="838200" y="4724400"/>
            <a:ext cx="8077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The usual 95%          Due to </a:t>
            </a:r>
            <a:r>
              <a:rPr lang="el-GR" b="1" dirty="0">
                <a:cs typeface="Arial" charset="0"/>
              </a:rPr>
              <a:t>ε</a:t>
            </a:r>
            <a:r>
              <a:rPr lang="en-US" b="1" dirty="0">
                <a:cs typeface="Arial" charset="0"/>
              </a:rPr>
              <a:t>    Due to estimating </a:t>
            </a:r>
            <a:r>
              <a:rPr lang="el-GR" b="1" dirty="0">
                <a:cs typeface="Arial" charset="0"/>
              </a:rPr>
              <a:t>α</a:t>
            </a:r>
            <a:r>
              <a:rPr lang="en-US" b="1" dirty="0">
                <a:cs typeface="Arial" charset="0"/>
              </a:rPr>
              <a:t> and </a:t>
            </a:r>
            <a:r>
              <a:rPr lang="el-GR" b="1" dirty="0">
                <a:cs typeface="Arial" charset="0"/>
              </a:rPr>
              <a:t>β</a:t>
            </a:r>
            <a:r>
              <a:rPr lang="en-US" b="1" dirty="0">
                <a:cs typeface="Arial" charset="0"/>
              </a:rPr>
              <a:t> with a and b</a:t>
            </a:r>
            <a:br>
              <a:rPr lang="en-US" b="1" dirty="0">
                <a:cs typeface="Arial" charset="0"/>
              </a:rPr>
            </a:br>
            <a:r>
              <a:rPr lang="en-US" b="1" dirty="0">
                <a:cs typeface="Arial" charset="0"/>
              </a:rPr>
              <a:t/>
            </a:r>
            <a:br>
              <a:rPr lang="en-US" b="1" dirty="0">
                <a:cs typeface="Arial" charset="0"/>
              </a:rPr>
            </a:br>
            <a:r>
              <a:rPr lang="en-US" b="1" dirty="0">
                <a:cs typeface="Arial" charset="0"/>
              </a:rPr>
              <a:t>(Remember the empirical rule, 95% of the </a:t>
            </a:r>
            <a:r>
              <a:rPr lang="en-US" b="1" dirty="0" smtClean="0">
                <a:cs typeface="Arial" charset="0"/>
              </a:rPr>
              <a:t>distribution will be </a:t>
            </a:r>
            <a:r>
              <a:rPr lang="en-US" b="1" dirty="0">
                <a:cs typeface="Arial" charset="0"/>
              </a:rPr>
              <a:t>within </a:t>
            </a:r>
            <a:br>
              <a:rPr lang="en-US" b="1" dirty="0">
                <a:cs typeface="Arial" charset="0"/>
              </a:rPr>
            </a:br>
            <a:r>
              <a:rPr lang="en-US" b="1" dirty="0">
                <a:cs typeface="Arial" charset="0"/>
              </a:rPr>
              <a:t>two standard deviations.)</a:t>
            </a:r>
            <a:endParaRPr lang="el-GR" b="1" dirty="0">
              <a:cs typeface="Arial" charset="0"/>
            </a:endParaRPr>
          </a:p>
        </p:txBody>
      </p:sp>
      <p:sp>
        <p:nvSpPr>
          <p:cNvPr id="211974" name="Line 6"/>
          <p:cNvSpPr>
            <a:spLocks noChangeShapeType="1"/>
          </p:cNvSpPr>
          <p:nvPr/>
        </p:nvSpPr>
        <p:spPr bwMode="auto">
          <a:xfrm flipV="1">
            <a:off x="1676400" y="4114800"/>
            <a:ext cx="11430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75" name="Line 7"/>
          <p:cNvSpPr>
            <a:spLocks noChangeShapeType="1"/>
          </p:cNvSpPr>
          <p:nvPr/>
        </p:nvSpPr>
        <p:spPr bwMode="auto">
          <a:xfrm flipV="1">
            <a:off x="4038600" y="4114800"/>
            <a:ext cx="1524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76" name="Line 8"/>
          <p:cNvSpPr>
            <a:spLocks noChangeShapeType="1"/>
          </p:cNvSpPr>
          <p:nvPr/>
        </p:nvSpPr>
        <p:spPr bwMode="auto">
          <a:xfrm flipH="1" flipV="1">
            <a:off x="4724400" y="4343400"/>
            <a:ext cx="1066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77" name="Line 9"/>
          <p:cNvSpPr>
            <a:spLocks noChangeShapeType="1"/>
          </p:cNvSpPr>
          <p:nvPr/>
        </p:nvSpPr>
        <p:spPr bwMode="auto">
          <a:xfrm flipV="1">
            <a:off x="5791200" y="4495800"/>
            <a:ext cx="2286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dirty="0" smtClean="0"/>
              <a:t>Slightly Simpler Formula for Prediction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192145"/>
              </p:ext>
            </p:extLst>
          </p:nvPr>
        </p:nvGraphicFramePr>
        <p:xfrm>
          <a:off x="609600" y="2209800"/>
          <a:ext cx="7848600" cy="285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92" name="Equation" r:id="rId3" imgW="2971800" imgH="1079500" progId="Equation.DSMT4">
                  <p:embed/>
                </p:oleObj>
              </mc:Choice>
              <mc:Fallback>
                <p:oleObj name="Equation" r:id="rId3" imgW="2971800" imgH="10795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09800"/>
                        <a:ext cx="7848600" cy="285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597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8229600" cy="1527175"/>
          </a:xfrm>
        </p:spPr>
        <p:txBody>
          <a:bodyPr/>
          <a:lstStyle/>
          <a:p>
            <a:r>
              <a:rPr lang="en-US" smtClean="0"/>
              <a:t>Prediction from Internet Buzz Regression</a:t>
            </a:r>
            <a:endParaRPr lang="en-US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7676492" cy="403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707717"/>
              </p:ext>
            </p:extLst>
          </p:nvPr>
        </p:nvGraphicFramePr>
        <p:xfrm>
          <a:off x="3228646" y="5029200"/>
          <a:ext cx="1447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18" name="Equation" r:id="rId4" imgW="1447172" imgH="482391" progId="Equation.DSMT4">
                  <p:embed/>
                </p:oleObj>
              </mc:Choice>
              <mc:Fallback>
                <p:oleObj name="Equation" r:id="rId4" imgW="1447172" imgH="482391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8646" y="5029200"/>
                        <a:ext cx="14478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083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39825"/>
          </a:xfrm>
        </p:spPr>
        <p:txBody>
          <a:bodyPr/>
          <a:lstStyle/>
          <a:p>
            <a:r>
              <a:rPr lang="en-US" smtClean="0"/>
              <a:t>Prediction Interval for Buzz = .8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002769"/>
              </p:ext>
            </p:extLst>
          </p:nvPr>
        </p:nvGraphicFramePr>
        <p:xfrm>
          <a:off x="2286000" y="2286000"/>
          <a:ext cx="4616450" cy="328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40" name="Equation" r:id="rId3" imgW="2959100" imgH="2108200" progId="Equation.DSMT4">
                  <p:embed/>
                </p:oleObj>
              </mc:Choice>
              <mc:Fallback>
                <p:oleObj name="Equation" r:id="rId3" imgW="2959100" imgH="21082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86000"/>
                        <a:ext cx="4616450" cy="3287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344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3000"/>
            <a:ext cx="8229600" cy="530225"/>
          </a:xfrm>
        </p:spPr>
        <p:txBody>
          <a:bodyPr/>
          <a:lstStyle/>
          <a:p>
            <a:r>
              <a:rPr lang="en-US" smtClean="0"/>
              <a:t>Predicting Using a Loglinear Equation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7010400" cy="3733800"/>
          </a:xfrm>
        </p:spPr>
        <p:txBody>
          <a:bodyPr/>
          <a:lstStyle/>
          <a:p>
            <a:r>
              <a:rPr lang="en-US" smtClean="0"/>
              <a:t>Predict the log first</a:t>
            </a:r>
          </a:p>
          <a:p>
            <a:pPr lvl="1"/>
            <a:r>
              <a:rPr lang="en-US" smtClean="0"/>
              <a:t>Prediction of the log</a:t>
            </a:r>
          </a:p>
          <a:p>
            <a:pPr lvl="1"/>
            <a:r>
              <a:rPr lang="en-US" smtClean="0"/>
              <a:t>Prediction interval – (Lower to Upper)</a:t>
            </a:r>
          </a:p>
          <a:p>
            <a:endParaRPr lang="en-US" smtClean="0"/>
          </a:p>
          <a:p>
            <a:r>
              <a:rPr lang="en-US" smtClean="0"/>
              <a:t>Prediction = exp(lower) to exp(upper)</a:t>
            </a:r>
          </a:p>
          <a:p>
            <a:endParaRPr lang="en-US" smtClean="0"/>
          </a:p>
          <a:p>
            <a:r>
              <a:rPr lang="en-US" smtClean="0"/>
              <a:t>This produces very wide intervals.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3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Rectangle 4"/>
          <p:cNvSpPr>
            <a:spLocks noGrp="1" noChangeArrowheads="1"/>
          </p:cNvSpPr>
          <p:nvPr>
            <p:ph type="title"/>
          </p:nvPr>
        </p:nvSpPr>
        <p:spPr>
          <a:xfrm>
            <a:off x="692922" y="1600200"/>
            <a:ext cx="8229600" cy="530225"/>
          </a:xfrm>
        </p:spPr>
        <p:txBody>
          <a:bodyPr/>
          <a:lstStyle/>
          <a:p>
            <a:r>
              <a:rPr lang="en-US" dirty="0"/>
              <a:t>Interval Estimates for the Sample of </a:t>
            </a:r>
            <a:r>
              <a:rPr lang="en-US" dirty="0" smtClean="0"/>
              <a:t>Signed Monet </a:t>
            </a:r>
            <a:r>
              <a:rPr lang="en-US" dirty="0"/>
              <a:t>Paintings</a:t>
            </a:r>
          </a:p>
        </p:txBody>
      </p:sp>
      <p:graphicFrame>
        <p:nvGraphicFramePr>
          <p:cNvPr id="208901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758784"/>
              </p:ext>
            </p:extLst>
          </p:nvPr>
        </p:nvGraphicFramePr>
        <p:xfrm>
          <a:off x="4572000" y="2635250"/>
          <a:ext cx="3962400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29" name="Graph" r:id="rId4" imgW="5486400" imgH="3657600" progId="MtbGraph.Document">
                  <p:embed/>
                </p:oleObj>
              </mc:Choice>
              <mc:Fallback>
                <p:oleObj name="Graph" r:id="rId4" imgW="5486400" imgH="3657600" progId="MtbGraph.Document">
                  <p:embed/>
                  <p:pic>
                    <p:nvPicPr>
                      <p:cNvPr id="0" name="Picture 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635250"/>
                        <a:ext cx="3962400" cy="264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3" name="Text Box 7"/>
          <p:cNvSpPr txBox="1">
            <a:spLocks noChangeArrowheads="1"/>
          </p:cNvSpPr>
          <p:nvPr/>
        </p:nvSpPr>
        <p:spPr bwMode="auto">
          <a:xfrm>
            <a:off x="304800" y="2842100"/>
            <a:ext cx="4038600" cy="2228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b="1"/>
              <a:t>Regression Analysis: ln (US$) versus </a:t>
            </a:r>
          </a:p>
          <a:p>
            <a:r>
              <a:rPr lang="en-US" sz="1400" b="1"/>
              <a:t>ln (SurfaceArea) </a:t>
            </a:r>
          </a:p>
          <a:p>
            <a:r>
              <a:rPr lang="en-US" sz="1400"/>
              <a:t>The regression equation is</a:t>
            </a:r>
          </a:p>
          <a:p>
            <a:r>
              <a:rPr lang="en-US" sz="1400"/>
              <a:t>ln (US$) = 2.83 + 1.72 ln (SurfaceArea)</a:t>
            </a:r>
          </a:p>
          <a:p>
            <a:r>
              <a:rPr lang="en-US" sz="1400"/>
              <a:t>Predictor              Coef     SE Coef    T      P</a:t>
            </a:r>
          </a:p>
          <a:p>
            <a:r>
              <a:rPr lang="en-US" sz="1400"/>
              <a:t>Constant              2.825     1.285     2.20  0.029</a:t>
            </a:r>
          </a:p>
          <a:p>
            <a:r>
              <a:rPr lang="en-US" sz="1400"/>
              <a:t>ln (SurfaceArea)  1.7246   0.1908   9.04  0.000</a:t>
            </a:r>
          </a:p>
          <a:p>
            <a:r>
              <a:rPr lang="en-US" sz="1400"/>
              <a:t>S = 1.00645   R-Sq = 20.0%   R-Sq(adj) = 19.8%</a:t>
            </a:r>
          </a:p>
          <a:p>
            <a:endParaRPr lang="en-US" sz="1400"/>
          </a:p>
          <a:p>
            <a:r>
              <a:rPr lang="en-US" sz="1400"/>
              <a:t>Mean of ln (SurfaceArea) = 6.72918</a:t>
            </a:r>
          </a:p>
        </p:txBody>
      </p:sp>
      <p:sp>
        <p:nvSpPr>
          <p:cNvPr id="208905" name="Rectangle 9"/>
          <p:cNvSpPr>
            <a:spLocks noChangeArrowheads="1"/>
          </p:cNvSpPr>
          <p:nvPr/>
        </p:nvSpPr>
        <p:spPr bwMode="auto">
          <a:xfrm>
            <a:off x="702892" y="4360492"/>
            <a:ext cx="685800" cy="228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06" name="Rectangle 10"/>
          <p:cNvSpPr>
            <a:spLocks noChangeArrowheads="1"/>
          </p:cNvSpPr>
          <p:nvPr/>
        </p:nvSpPr>
        <p:spPr bwMode="auto">
          <a:xfrm>
            <a:off x="2401724" y="4148270"/>
            <a:ext cx="685800" cy="228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2932" y="762000"/>
            <a:ext cx="7391400" cy="1527175"/>
          </a:xfrm>
        </p:spPr>
        <p:txBody>
          <a:bodyPr/>
          <a:lstStyle/>
          <a:p>
            <a:r>
              <a:rPr lang="en-US"/>
              <a:t>Prediction for An Out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of </a:t>
            </a:r>
            <a:r>
              <a:rPr lang="en-US"/>
              <a:t>Sample Monet</a:t>
            </a:r>
          </a:p>
        </p:txBody>
      </p:sp>
      <p:pic>
        <p:nvPicPr>
          <p:cNvPr id="292867" name="Picture 3" descr="Monet-BridgeOverAPoolOfWaterLil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202723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2868" name="Text Box 4"/>
          <p:cNvSpPr txBox="1">
            <a:spLocks noChangeArrowheads="1"/>
          </p:cNvSpPr>
          <p:nvPr/>
        </p:nvSpPr>
        <p:spPr bwMode="auto">
          <a:xfrm>
            <a:off x="381000" y="4267200"/>
            <a:ext cx="2209800" cy="955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Claude Monet: Bridge Over a Pool of Water Lilies. 1899. Original, 36.5”x29.”</a:t>
            </a:r>
            <a:endParaRPr lang="en-US"/>
          </a:p>
        </p:txBody>
      </p:sp>
      <p:graphicFrame>
        <p:nvGraphicFramePr>
          <p:cNvPr id="2928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560596"/>
              </p:ext>
            </p:extLst>
          </p:nvPr>
        </p:nvGraphicFramePr>
        <p:xfrm>
          <a:off x="2743200" y="2587625"/>
          <a:ext cx="6254750" cy="278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02" name="Equation" r:id="rId5" imgW="4356100" imgH="1943100" progId="Equation.DSMT4">
                  <p:embed/>
                </p:oleObj>
              </mc:Choice>
              <mc:Fallback>
                <p:oleObj name="Equation" r:id="rId5" imgW="4356100" imgH="1943100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87625"/>
                        <a:ext cx="6254750" cy="278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r>
              <a:rPr lang="en-US" sz="2400" smtClean="0"/>
              <a:t>Predicting y when the Model Describes log y</a:t>
            </a:r>
            <a:endParaRPr lang="en-US" sz="2400"/>
          </a:p>
        </p:txBody>
      </p:sp>
      <p:graphicFrame>
        <p:nvGraphicFramePr>
          <p:cNvPr id="328706" name="Object 2"/>
          <p:cNvGraphicFramePr>
            <a:graphicFrameLocks noChangeAspect="1"/>
          </p:cNvGraphicFramePr>
          <p:nvPr/>
        </p:nvGraphicFramePr>
        <p:xfrm>
          <a:off x="1371600" y="2209800"/>
          <a:ext cx="6571916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21" name="Equation" r:id="rId3" imgW="3492500" imgH="1447800" progId="Equation.DSMT4">
                  <p:embed/>
                </p:oleObj>
              </mc:Choice>
              <mc:Fallback>
                <p:oleObj name="Equation" r:id="rId3" imgW="3492500" imgH="14478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09800"/>
                        <a:ext cx="6571916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963" y="1123950"/>
            <a:ext cx="5701421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42963" y="4684143"/>
            <a:ext cx="75940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39.5 x 39.125.    Prediction by our model = $17.903M</a:t>
            </a:r>
          </a:p>
          <a:p>
            <a:r>
              <a:rPr lang="en-US"/>
              <a:t>Painting is in our data </a:t>
            </a:r>
            <a:r>
              <a:rPr lang="en-US" smtClean="0"/>
              <a:t>set.  Sold </a:t>
            </a:r>
            <a:r>
              <a:rPr lang="en-US"/>
              <a:t>for 16.81M on 5/6/04</a:t>
            </a:r>
          </a:p>
          <a:p>
            <a:r>
              <a:rPr lang="en-US" smtClean="0"/>
              <a:t>                                            Sold </a:t>
            </a:r>
            <a:r>
              <a:rPr lang="en-US"/>
              <a:t>for 7.729M </a:t>
            </a:r>
            <a:r>
              <a:rPr lang="en-US" smtClean="0"/>
              <a:t>     2/5/01</a:t>
            </a:r>
            <a:endParaRPr lang="en-US"/>
          </a:p>
          <a:p>
            <a:r>
              <a:rPr lang="en-US"/>
              <a:t>Last sale in our data set was in May 2004</a:t>
            </a:r>
          </a:p>
          <a:p>
            <a:r>
              <a:rPr lang="en-US"/>
              <a:t>Record sale was 6/25/08.  market peak, just before </a:t>
            </a:r>
            <a:r>
              <a:rPr lang="en-US" smtClean="0"/>
              <a:t>the crash.</a:t>
            </a:r>
            <a:endParaRPr lang="en-US"/>
          </a:p>
          <a:p>
            <a:r>
              <a:rPr lang="en-US" smtClean="0"/>
              <a:t>  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139" y="1524000"/>
            <a:ext cx="2349346" cy="15468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600" y="3200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Van Gogh:  Irises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"/>
            <a:ext cx="7010400" cy="1371599"/>
          </a:xfrm>
        </p:spPr>
        <p:txBody>
          <a:bodyPr/>
          <a:lstStyle/>
          <a:p>
            <a:r>
              <a:rPr lang="en-US" smtClean="0"/>
              <a:t>Uncertainty in Prediction</a:t>
            </a:r>
            <a:endParaRPr lang="en-US"/>
          </a:p>
        </p:txBody>
      </p:sp>
      <p:graphicFrame>
        <p:nvGraphicFramePr>
          <p:cNvPr id="22119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001308"/>
              </p:ext>
            </p:extLst>
          </p:nvPr>
        </p:nvGraphicFramePr>
        <p:xfrm>
          <a:off x="4495800" y="4783162"/>
          <a:ext cx="4516438" cy="855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54" name="Equation" r:id="rId4" imgW="2349500" imgH="444500" progId="Equation.DSMT4">
                  <p:embed/>
                </p:oleObj>
              </mc:Choice>
              <mc:Fallback>
                <p:oleObj name="Equation" r:id="rId4" imgW="2349500" imgH="444500" progId="Equation.DSMT4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783162"/>
                        <a:ext cx="4516438" cy="8558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1195" name="Oval 11"/>
          <p:cNvSpPr>
            <a:spLocks noChangeArrowheads="1"/>
          </p:cNvSpPr>
          <p:nvPr/>
        </p:nvSpPr>
        <p:spPr bwMode="auto">
          <a:xfrm>
            <a:off x="6629400" y="4953000"/>
            <a:ext cx="1828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196" name="Text Box 12"/>
          <p:cNvSpPr txBox="1">
            <a:spLocks noChangeArrowheads="1"/>
          </p:cNvSpPr>
          <p:nvPr/>
        </p:nvSpPr>
        <p:spPr bwMode="auto">
          <a:xfrm>
            <a:off x="495300" y="4038600"/>
            <a:ext cx="52959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The interval is narrowest at x* =    , the center of our experience.  </a:t>
            </a:r>
            <a:br>
              <a:rPr lang="en-US" sz="1400"/>
            </a:br>
            <a:r>
              <a:rPr lang="en-US" sz="1400"/>
              <a:t>The interval widens as we move away from the center of our experience to reflect the greater uncertainty.</a:t>
            </a:r>
            <a:br>
              <a:rPr lang="en-US" sz="1400"/>
            </a:br>
            <a:r>
              <a:rPr lang="en-US" sz="1400"/>
              <a:t>(1) Uncertainty about the prediction of x</a:t>
            </a:r>
            <a:br>
              <a:rPr lang="en-US" sz="1400"/>
            </a:br>
            <a:r>
              <a:rPr lang="en-US" sz="1400"/>
              <a:t>(2) Uncertainty that the linear</a:t>
            </a:r>
            <a:br>
              <a:rPr lang="en-US" sz="1400"/>
            </a:br>
            <a:r>
              <a:rPr lang="en-US" sz="1400"/>
              <a:t>     relationship will continue to exist as</a:t>
            </a:r>
            <a:br>
              <a:rPr lang="en-US" sz="1400"/>
            </a:br>
            <a:r>
              <a:rPr lang="en-US" sz="1400"/>
              <a:t>     we move farther from the center.</a:t>
            </a:r>
          </a:p>
        </p:txBody>
      </p:sp>
      <p:graphicFrame>
        <p:nvGraphicFramePr>
          <p:cNvPr id="22120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38639"/>
              </p:ext>
            </p:extLst>
          </p:nvPr>
        </p:nvGraphicFramePr>
        <p:xfrm>
          <a:off x="3113340" y="4038600"/>
          <a:ext cx="239460" cy="287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55" name="Equation" r:id="rId6" imgW="126835" imgH="152202" progId="Equation.DSMT4">
                  <p:embed/>
                </p:oleObj>
              </mc:Choice>
              <mc:Fallback>
                <p:oleObj name="Equation" r:id="rId6" imgW="126835" imgH="152202" progId="Equation.DSMT4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340" y="4038600"/>
                        <a:ext cx="239460" cy="2873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1233" name="Picture 4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488130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5791200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457200" y="5999163"/>
            <a:ext cx="4724400" cy="284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http://www.nytimes.com/2006/05/16/arts/design/16oran.html</a:t>
            </a:r>
          </a:p>
        </p:txBody>
      </p:sp>
    </p:spTree>
    <p:extLst>
      <p:ext uri="{BB962C8B-B14F-4D97-AF65-F5344CB8AC3E}">
        <p14:creationId xmlns:p14="http://schemas.microsoft.com/office/powerpoint/2010/main" val="249666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" y="2054225"/>
            <a:ext cx="5672138" cy="35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5" name="Picture 7" descr="Monet-BridgeOverAPoolOfWaterLili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91000"/>
            <a:ext cx="1371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9019" name="Rectangle 11"/>
          <p:cNvSpPr>
            <a:spLocks noChangeArrowheads="1"/>
          </p:cNvSpPr>
          <p:nvPr/>
        </p:nvSpPr>
        <p:spPr bwMode="auto">
          <a:xfrm>
            <a:off x="457200" y="2057400"/>
            <a:ext cx="5638800" cy="3581400"/>
          </a:xfrm>
          <a:prstGeom prst="rect">
            <a:avLst/>
          </a:prstGeom>
          <a:solidFill>
            <a:schemeClr val="accent1">
              <a:alpha val="0"/>
            </a:schemeClr>
          </a:solidFill>
          <a:ln w="76200" cmpd="tri">
            <a:solidFill>
              <a:srgbClr val="99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9020" name="AutoShape 12"/>
          <p:cNvSpPr>
            <a:spLocks/>
          </p:cNvSpPr>
          <p:nvPr/>
        </p:nvSpPr>
        <p:spPr bwMode="auto">
          <a:xfrm rot="5400000">
            <a:off x="3086100" y="-952500"/>
            <a:ext cx="304800" cy="5562600"/>
          </a:xfrm>
          <a:prstGeom prst="leftBrace">
            <a:avLst>
              <a:gd name="adj1" fmla="val 152083"/>
              <a:gd name="adj2" fmla="val 50000"/>
            </a:avLst>
          </a:prstGeom>
          <a:noFill/>
          <a:ln w="76200">
            <a:pattFill prst="pct70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9021" name="AutoShape 13"/>
          <p:cNvSpPr>
            <a:spLocks/>
          </p:cNvSpPr>
          <p:nvPr/>
        </p:nvSpPr>
        <p:spPr bwMode="auto">
          <a:xfrm rot="5400000">
            <a:off x="7715249" y="3448050"/>
            <a:ext cx="76200" cy="1257300"/>
          </a:xfrm>
          <a:prstGeom prst="leftBrace">
            <a:avLst>
              <a:gd name="adj1" fmla="val 1375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9023" name="AutoShape 15"/>
          <p:cNvSpPr>
            <a:spLocks/>
          </p:cNvSpPr>
          <p:nvPr/>
        </p:nvSpPr>
        <p:spPr bwMode="auto">
          <a:xfrm flipH="1">
            <a:off x="8534400" y="4267200"/>
            <a:ext cx="76200" cy="990600"/>
          </a:xfrm>
          <a:prstGeom prst="leftBrace">
            <a:avLst>
              <a:gd name="adj1" fmla="val 1083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9024" name="AutoShape 16"/>
          <p:cNvSpPr>
            <a:spLocks/>
          </p:cNvSpPr>
          <p:nvPr/>
        </p:nvSpPr>
        <p:spPr bwMode="auto">
          <a:xfrm flipH="1">
            <a:off x="6248400" y="2133600"/>
            <a:ext cx="304800" cy="3429000"/>
          </a:xfrm>
          <a:prstGeom prst="leftBrace">
            <a:avLst>
              <a:gd name="adj1" fmla="val 93750"/>
              <a:gd name="adj2" fmla="val 50000"/>
            </a:avLst>
          </a:prstGeom>
          <a:noFill/>
          <a:ln w="76200">
            <a:pattFill prst="pct70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9025" name="Text Box 17"/>
          <p:cNvSpPr txBox="1">
            <a:spLocks noChangeArrowheads="1"/>
          </p:cNvSpPr>
          <p:nvPr/>
        </p:nvSpPr>
        <p:spPr bwMode="auto">
          <a:xfrm>
            <a:off x="7086600" y="3733800"/>
            <a:ext cx="1676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/>
              <a:t>32.1” (2 feet 8 inches)</a:t>
            </a:r>
          </a:p>
        </p:txBody>
      </p:sp>
      <p:sp>
        <p:nvSpPr>
          <p:cNvPr id="299026" name="Text Box 18"/>
          <p:cNvSpPr txBox="1">
            <a:spLocks noChangeArrowheads="1"/>
          </p:cNvSpPr>
          <p:nvPr/>
        </p:nvSpPr>
        <p:spPr bwMode="auto">
          <a:xfrm rot="16200000" flipV="1">
            <a:off x="8069262" y="4716463"/>
            <a:ext cx="1447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/>
              <a:t>26.2” (2 feet 2.2”)</a:t>
            </a:r>
          </a:p>
        </p:txBody>
      </p:sp>
      <p:sp>
        <p:nvSpPr>
          <p:cNvPr id="299028" name="Text Box 20"/>
          <p:cNvSpPr txBox="1">
            <a:spLocks noChangeArrowheads="1"/>
          </p:cNvSpPr>
          <p:nvPr/>
        </p:nvSpPr>
        <p:spPr bwMode="auto">
          <a:xfrm>
            <a:off x="1752600" y="12954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167” (13 feet 11 inches)</a:t>
            </a:r>
          </a:p>
        </p:txBody>
      </p:sp>
      <p:sp>
        <p:nvSpPr>
          <p:cNvPr id="299029" name="Text Box 21"/>
          <p:cNvSpPr txBox="1">
            <a:spLocks noChangeArrowheads="1"/>
          </p:cNvSpPr>
          <p:nvPr/>
        </p:nvSpPr>
        <p:spPr bwMode="auto">
          <a:xfrm rot="27000000">
            <a:off x="5753099" y="3390900"/>
            <a:ext cx="205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78.74” (6 Feet 7 inch)</a:t>
            </a:r>
          </a:p>
        </p:txBody>
      </p:sp>
      <p:sp>
        <p:nvSpPr>
          <p:cNvPr id="299030" name="Text Box 22"/>
          <p:cNvSpPr txBox="1">
            <a:spLocks noChangeArrowheads="1"/>
          </p:cNvSpPr>
          <p:nvPr/>
        </p:nvSpPr>
        <p:spPr bwMode="auto">
          <a:xfrm>
            <a:off x="5410200" y="874712"/>
            <a:ext cx="3505200" cy="80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"Morning", Claude Monet 1920-1926, oil on canvas 200 x 425 cm, Musée de l Orangerie, Paris France. Left panel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2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139825"/>
          </a:xfrm>
        </p:spPr>
        <p:txBody>
          <a:bodyPr/>
          <a:lstStyle/>
          <a:p>
            <a:r>
              <a:rPr lang="en-US"/>
              <a:t>Predicted </a:t>
            </a:r>
            <a:r>
              <a:rPr lang="en-US" smtClean="0"/>
              <a:t>Price for a Huge Painting</a:t>
            </a:r>
            <a:endParaRPr lang="en-US"/>
          </a:p>
        </p:txBody>
      </p:sp>
      <p:graphicFrame>
        <p:nvGraphicFramePr>
          <p:cNvPr id="304133" name="Object 5"/>
          <p:cNvGraphicFramePr>
            <a:graphicFrameLocks noChangeAspect="1"/>
          </p:cNvGraphicFramePr>
          <p:nvPr/>
        </p:nvGraphicFramePr>
        <p:xfrm>
          <a:off x="685800" y="1981200"/>
          <a:ext cx="8001000" cy="293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51" name="Equation" r:id="rId3" imgW="3390900" imgH="1244600" progId="Equation.DSMT4">
                  <p:embed/>
                </p:oleObj>
              </mc:Choice>
              <mc:Fallback>
                <p:oleObj name="Equation" r:id="rId3" imgW="3390900" imgH="124460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8001000" cy="293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39825"/>
          </a:xfrm>
        </p:spPr>
        <p:txBody>
          <a:bodyPr/>
          <a:lstStyle/>
          <a:p>
            <a:r>
              <a:rPr lang="en-US"/>
              <a:t>Prediction Interval for </a:t>
            </a:r>
            <a:r>
              <a:rPr lang="en-US" smtClean="0"/>
              <a:t>Price</a:t>
            </a:r>
            <a:endParaRPr lang="en-US"/>
          </a:p>
        </p:txBody>
      </p:sp>
      <p:graphicFrame>
        <p:nvGraphicFramePr>
          <p:cNvPr id="3061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816469"/>
              </p:ext>
            </p:extLst>
          </p:nvPr>
        </p:nvGraphicFramePr>
        <p:xfrm>
          <a:off x="457200" y="1600200"/>
          <a:ext cx="8379404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198" name="Equation" r:id="rId3" imgW="4622800" imgH="2400300" progId="Equation.DSMT4">
                  <p:embed/>
                </p:oleObj>
              </mc:Choice>
              <mc:Fallback>
                <p:oleObj name="Equation" r:id="rId3" imgW="4622800" imgH="24003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8379404" cy="434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6425"/>
            <a:ext cx="3048000" cy="1527175"/>
          </a:xfrm>
        </p:spPr>
        <p:txBody>
          <a:bodyPr/>
          <a:lstStyle/>
          <a:p>
            <a:r>
              <a:rPr lang="en-US" sz="2400"/>
              <a:t>Use the Monet Model to Predict a Price for a Dali?</a:t>
            </a:r>
          </a:p>
        </p:txBody>
      </p:sp>
      <p:pic>
        <p:nvPicPr>
          <p:cNvPr id="260099" name="Picture 3" descr="Monet-BridgeOverAPoolOfWaterLili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743200"/>
            <a:ext cx="914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76400"/>
            <a:ext cx="3276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101" name="Picture 5" descr="dali_torreado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828800"/>
            <a:ext cx="29527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0103" name="AutoShape 7"/>
          <p:cNvSpPr>
            <a:spLocks/>
          </p:cNvSpPr>
          <p:nvPr/>
        </p:nvSpPr>
        <p:spPr bwMode="auto">
          <a:xfrm>
            <a:off x="4800600" y="1752600"/>
            <a:ext cx="304800" cy="4114800"/>
          </a:xfrm>
          <a:prstGeom prst="leftBrace">
            <a:avLst>
              <a:gd name="adj1" fmla="val 112500"/>
              <a:gd name="adj2" fmla="val 50000"/>
            </a:avLst>
          </a:prstGeom>
          <a:noFill/>
          <a:ln w="76200">
            <a:pattFill prst="pct70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104" name="AutoShape 8"/>
          <p:cNvSpPr>
            <a:spLocks/>
          </p:cNvSpPr>
          <p:nvPr/>
        </p:nvSpPr>
        <p:spPr bwMode="auto">
          <a:xfrm rot="5400000">
            <a:off x="6667500" y="-152401"/>
            <a:ext cx="304800" cy="3200400"/>
          </a:xfrm>
          <a:prstGeom prst="leftBrace">
            <a:avLst>
              <a:gd name="adj1" fmla="val 87500"/>
              <a:gd name="adj2" fmla="val 50000"/>
            </a:avLst>
          </a:prstGeom>
          <a:noFill/>
          <a:ln w="76200">
            <a:pattFill prst="pct70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5791200" y="9144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118” (9 feet 10 inches)</a:t>
            </a:r>
          </a:p>
        </p:txBody>
      </p:sp>
      <p:sp>
        <p:nvSpPr>
          <p:cNvPr id="260106" name="Text Box 10"/>
          <p:cNvSpPr txBox="1">
            <a:spLocks noChangeArrowheads="1"/>
          </p:cNvSpPr>
          <p:nvPr/>
        </p:nvSpPr>
        <p:spPr bwMode="auto">
          <a:xfrm rot="16200000">
            <a:off x="3163888" y="3084513"/>
            <a:ext cx="2362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157” (13 Feet 1 inch)</a:t>
            </a:r>
          </a:p>
        </p:txBody>
      </p:sp>
      <p:sp>
        <p:nvSpPr>
          <p:cNvPr id="260107" name="Text Box 11"/>
          <p:cNvSpPr txBox="1">
            <a:spLocks noChangeArrowheads="1"/>
          </p:cNvSpPr>
          <p:nvPr/>
        </p:nvSpPr>
        <p:spPr bwMode="auto">
          <a:xfrm>
            <a:off x="5486400" y="5957888"/>
            <a:ext cx="3200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Hallucinogenic Toreador</a:t>
            </a:r>
          </a:p>
        </p:txBody>
      </p:sp>
      <p:sp>
        <p:nvSpPr>
          <p:cNvPr id="260110" name="AutoShape 14"/>
          <p:cNvSpPr>
            <a:spLocks/>
          </p:cNvSpPr>
          <p:nvPr/>
        </p:nvSpPr>
        <p:spPr bwMode="auto">
          <a:xfrm>
            <a:off x="1828800" y="27051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111" name="Text Box 15"/>
          <p:cNvSpPr txBox="1">
            <a:spLocks noChangeArrowheads="1"/>
          </p:cNvSpPr>
          <p:nvPr/>
        </p:nvSpPr>
        <p:spPr bwMode="auto">
          <a:xfrm rot="16200000">
            <a:off x="662782" y="2796381"/>
            <a:ext cx="1447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26.2” (2 feet 2.2”)</a:t>
            </a:r>
          </a:p>
        </p:txBody>
      </p:sp>
      <p:sp>
        <p:nvSpPr>
          <p:cNvPr id="260112" name="AutoShape 16"/>
          <p:cNvSpPr>
            <a:spLocks/>
          </p:cNvSpPr>
          <p:nvPr/>
        </p:nvSpPr>
        <p:spPr bwMode="auto">
          <a:xfrm rot="5400000">
            <a:off x="2457450" y="2190750"/>
            <a:ext cx="76200" cy="876300"/>
          </a:xfrm>
          <a:prstGeom prst="leftBrace">
            <a:avLst>
              <a:gd name="adj1" fmla="val 958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113" name="Text Box 17"/>
          <p:cNvSpPr txBox="1">
            <a:spLocks noChangeArrowheads="1"/>
          </p:cNvSpPr>
          <p:nvPr/>
        </p:nvSpPr>
        <p:spPr bwMode="auto">
          <a:xfrm>
            <a:off x="1752600" y="22098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32.1” (2 feet 8 inches)</a:t>
            </a:r>
          </a:p>
        </p:txBody>
      </p:sp>
      <p:sp>
        <p:nvSpPr>
          <p:cNvPr id="260114" name="Text Box 18"/>
          <p:cNvSpPr txBox="1">
            <a:spLocks noChangeArrowheads="1"/>
          </p:cNvSpPr>
          <p:nvPr/>
        </p:nvSpPr>
        <p:spPr bwMode="auto">
          <a:xfrm>
            <a:off x="1447800" y="3581400"/>
            <a:ext cx="2438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0000FF"/>
                </a:solidFill>
              </a:rPr>
              <a:t>Average Sized Monet</a:t>
            </a:r>
          </a:p>
        </p:txBody>
      </p:sp>
      <p:pic>
        <p:nvPicPr>
          <p:cNvPr id="32563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4419600"/>
            <a:ext cx="3352800" cy="1099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dali_torread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243" y="838200"/>
            <a:ext cx="4315557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43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Forecasting Out of Sample</a:t>
            </a:r>
          </a:p>
        </p:txBody>
      </p:sp>
      <p:graphicFrame>
        <p:nvGraphicFramePr>
          <p:cNvPr id="218121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381000" y="1752600"/>
          <a:ext cx="41910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38" name="Graph" r:id="rId4" imgW="5486400" imgH="3657600" progId="MtbGraph.Document">
                  <p:embed/>
                </p:oleObj>
              </mc:Choice>
              <mc:Fallback>
                <p:oleObj name="Graph" r:id="rId4" imgW="5486400" imgH="3657600" progId="MtbGraph.Document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752600"/>
                        <a:ext cx="4191000" cy="279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8118" name="Text Box 6"/>
          <p:cNvSpPr txBox="1">
            <a:spLocks noChangeArrowheads="1"/>
          </p:cNvSpPr>
          <p:nvPr/>
        </p:nvSpPr>
        <p:spPr bwMode="auto">
          <a:xfrm>
            <a:off x="457200" y="4716463"/>
            <a:ext cx="4114800" cy="654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Per Capita Gasoline Consumption vs. Per Capita Income, 1953-2004.</a:t>
            </a:r>
          </a:p>
        </p:txBody>
      </p:sp>
      <p:sp>
        <p:nvSpPr>
          <p:cNvPr id="218119" name="Text Box 7"/>
          <p:cNvSpPr txBox="1">
            <a:spLocks noChangeArrowheads="1"/>
          </p:cNvSpPr>
          <p:nvPr/>
        </p:nvSpPr>
        <p:spPr bwMode="auto">
          <a:xfrm>
            <a:off x="4724400" y="3429000"/>
            <a:ext cx="41910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How to predict G for </a:t>
            </a:r>
            <a:r>
              <a:rPr lang="en-US" smtClean="0"/>
              <a:t>2017?  </a:t>
            </a:r>
            <a:r>
              <a:rPr lang="en-US"/>
              <a:t>You would need first to predict Income for </a:t>
            </a:r>
            <a:r>
              <a:rPr lang="en-US" smtClean="0"/>
              <a:t>2017.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How should we do that?</a:t>
            </a:r>
          </a:p>
        </p:txBody>
      </p:sp>
      <p:sp>
        <p:nvSpPr>
          <p:cNvPr id="218120" name="Text Box 8"/>
          <p:cNvSpPr txBox="1">
            <a:spLocks noChangeArrowheads="1"/>
          </p:cNvSpPr>
          <p:nvPr/>
        </p:nvSpPr>
        <p:spPr bwMode="auto">
          <a:xfrm>
            <a:off x="4724400" y="1905000"/>
            <a:ext cx="4191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200" b="1"/>
              <a:t>Regression Analysis: G versus Income </a:t>
            </a:r>
          </a:p>
          <a:p>
            <a:r>
              <a:rPr lang="en-US" sz="1200" b="1"/>
              <a:t>The regression equation is</a:t>
            </a:r>
          </a:p>
          <a:p>
            <a:r>
              <a:rPr lang="en-US" sz="1200" b="1"/>
              <a:t>G = 1.93 + 0.000179 Income</a:t>
            </a:r>
          </a:p>
          <a:p>
            <a:r>
              <a:rPr lang="en-US" sz="1200" b="1"/>
              <a:t>Predictor        Coef     SE Coef             T       P</a:t>
            </a:r>
          </a:p>
          <a:p>
            <a:r>
              <a:rPr lang="en-US" sz="1200" b="1"/>
              <a:t>Constant       1.9280      0.1651          11.68  0.000</a:t>
            </a:r>
          </a:p>
          <a:p>
            <a:r>
              <a:rPr lang="en-US" sz="1200" b="1"/>
              <a:t>Income     0.00017897   0.00000934  19.17   0.000</a:t>
            </a:r>
          </a:p>
          <a:p>
            <a:r>
              <a:rPr lang="en-US" sz="1200" b="1"/>
              <a:t>S = 0.370241   R-Sq = 88.0%   R-Sq(adj) = 87.8%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3902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30287"/>
            <a:ext cx="5943600" cy="530225"/>
          </a:xfrm>
        </p:spPr>
        <p:txBody>
          <a:bodyPr/>
          <a:lstStyle/>
          <a:p>
            <a:r>
              <a:rPr lang="en-US"/>
              <a:t>Data Trimming</a:t>
            </a:r>
          </a:p>
        </p:txBody>
      </p:sp>
      <p:graphicFrame>
        <p:nvGraphicFramePr>
          <p:cNvPr id="204804" name="Object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94394634"/>
              </p:ext>
            </p:extLst>
          </p:nvPr>
        </p:nvGraphicFramePr>
        <p:xfrm>
          <a:off x="1524000" y="1752600"/>
          <a:ext cx="34290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0" name="Graph" r:id="rId4" imgW="5486400" imgH="3657600" progId="MtbGraph.Document">
                  <p:embed/>
                </p:oleObj>
              </mc:Choice>
              <mc:Fallback>
                <p:oleObj name="Graph" r:id="rId4" imgW="5486400" imgH="3657600" progId="MtbGraph.Document">
                  <p:embed/>
                  <p:pic>
                    <p:nvPicPr>
                      <p:cNvPr id="0" name="Picture 3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52600"/>
                        <a:ext cx="34290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9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28688495"/>
              </p:ext>
            </p:extLst>
          </p:nvPr>
        </p:nvGraphicFramePr>
        <p:xfrm>
          <a:off x="5181600" y="1752600"/>
          <a:ext cx="34290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1" name="Graph" r:id="rId6" imgW="5486400" imgH="3657600" progId="MtbGraph.Document">
                  <p:embed/>
                </p:oleObj>
              </mc:Choice>
              <mc:Fallback>
                <p:oleObj name="Graph" r:id="rId6" imgW="5486400" imgH="3657600" progId="MtbGraph.Document">
                  <p:embed/>
                  <p:pic>
                    <p:nvPicPr>
                      <p:cNvPr id="0" name="Picture 3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752600"/>
                        <a:ext cx="34290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11" name="Text Box 11"/>
          <p:cNvSpPr txBox="1">
            <a:spLocks noChangeArrowheads="1"/>
          </p:cNvSpPr>
          <p:nvPr/>
        </p:nvSpPr>
        <p:spPr bwMode="auto">
          <a:xfrm>
            <a:off x="1447800" y="4144962"/>
            <a:ext cx="342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All 430 Sales:   </a:t>
            </a:r>
            <a:br>
              <a:rPr lang="en-US" sz="1400" b="1"/>
            </a:br>
            <a:r>
              <a:rPr lang="en-US" sz="1400" b="1"/>
              <a:t>4.290 + 1.326 log area</a:t>
            </a:r>
            <a:r>
              <a:rPr lang="en-US"/>
              <a:t> </a:t>
            </a:r>
          </a:p>
        </p:txBody>
      </p:sp>
      <p:sp>
        <p:nvSpPr>
          <p:cNvPr id="204812" name="Text Box 12"/>
          <p:cNvSpPr txBox="1">
            <a:spLocks noChangeArrowheads="1"/>
          </p:cNvSpPr>
          <p:nvPr/>
        </p:nvSpPr>
        <p:spPr bwMode="auto">
          <a:xfrm>
            <a:off x="5257800" y="4084637"/>
            <a:ext cx="342900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377 Sales of area 403.4 &lt; area &lt; 2981.0</a:t>
            </a:r>
            <a:br>
              <a:rPr lang="en-US" sz="1400" b="1"/>
            </a:br>
            <a:r>
              <a:rPr lang="en-US" sz="1400" b="1"/>
              <a:t>(log &gt; 6 and &lt; 8)   </a:t>
            </a:r>
            <a:br>
              <a:rPr lang="en-US" sz="1400" b="1"/>
            </a:br>
            <a:r>
              <a:rPr lang="en-US" sz="1400" b="1"/>
              <a:t>3.068 + 1.662 log area</a:t>
            </a:r>
            <a:r>
              <a:rPr lang="en-US"/>
              <a:t> </a:t>
            </a:r>
          </a:p>
        </p:txBody>
      </p:sp>
      <p:sp>
        <p:nvSpPr>
          <p:cNvPr id="204813" name="Text Box 13"/>
          <p:cNvSpPr txBox="1">
            <a:spLocks noChangeArrowheads="1"/>
          </p:cNvSpPr>
          <p:nvPr/>
        </p:nvSpPr>
        <p:spPr bwMode="auto">
          <a:xfrm>
            <a:off x="838200" y="4895850"/>
            <a:ext cx="78486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sample is restricted to particular values of X – area between 403 and 2981.  </a:t>
            </a:r>
            <a:r>
              <a:rPr lang="en-US" b="1">
                <a:solidFill>
                  <a:srgbClr val="FF0000"/>
                </a:solidFill>
              </a:rPr>
              <a:t>Trimming is generally benign</a:t>
            </a:r>
            <a:r>
              <a:rPr lang="en-US">
                <a:solidFill>
                  <a:schemeClr val="tx2"/>
                </a:solidFill>
              </a:rPr>
              <a:t>, </a:t>
            </a:r>
            <a:r>
              <a:rPr lang="en-US"/>
              <a:t>but the regression should be understood to apply to the specified range of x.  The trimming is based on a variable not related to the underlying noise in Y.</a:t>
            </a:r>
          </a:p>
        </p:txBody>
      </p:sp>
      <p:sp>
        <p:nvSpPr>
          <p:cNvPr id="204815" name="Text Box 15"/>
          <p:cNvSpPr txBox="1">
            <a:spLocks noChangeArrowheads="1"/>
          </p:cNvSpPr>
          <p:nvPr/>
        </p:nvSpPr>
        <p:spPr bwMode="auto">
          <a:xfrm>
            <a:off x="5257800" y="969962"/>
            <a:ext cx="3124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Data</a:t>
            </a:r>
            <a:r>
              <a:rPr lang="en-US">
                <a:sym typeface="Wingdings" pitchFamily="2" charset="2"/>
              </a:rPr>
              <a:t>Subset Worksheet  Rows that match condition</a:t>
            </a:r>
            <a:r>
              <a:rPr lang="en-US">
                <a:solidFill>
                  <a:schemeClr val="tx2"/>
                </a:solidFill>
                <a:sym typeface="Wingdings" pitchFamily="2" charset="2"/>
              </a:rPr>
              <a:t>.</a:t>
            </a: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Truncation</a:t>
            </a:r>
          </a:p>
        </p:txBody>
      </p:sp>
      <p:graphicFrame>
        <p:nvGraphicFramePr>
          <p:cNvPr id="23245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419600" y="1371600"/>
          <a:ext cx="4038600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98" name="Graph" r:id="rId4" imgW="5486400" imgH="3657600" progId="MtbGraph.Document">
                  <p:embed/>
                </p:oleObj>
              </mc:Choice>
              <mc:Fallback>
                <p:oleObj name="Graph" r:id="rId4" imgW="5486400" imgH="3657600" progId="MtbGraph.Document">
                  <p:embed/>
                  <p:pic>
                    <p:nvPicPr>
                      <p:cNvPr id="0" name="Picture 3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371600"/>
                        <a:ext cx="4038600" cy="269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4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304800" y="1752600"/>
          <a:ext cx="34290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99" name="Graph" r:id="rId6" imgW="5486400" imgH="3657600" progId="MtbGraph.Document">
                  <p:embed/>
                </p:oleObj>
              </mc:Choice>
              <mc:Fallback>
                <p:oleObj name="Graph" r:id="rId6" imgW="5486400" imgH="3657600" progId="MtbGraph.Document">
                  <p:embed/>
                  <p:pic>
                    <p:nvPicPr>
                      <p:cNvPr id="0" name="Picture 3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52600"/>
                        <a:ext cx="34290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304800" y="4371975"/>
            <a:ext cx="34290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Entire Sample: 5.290+</a:t>
            </a:r>
            <a:r>
              <a:rPr lang="en-US" sz="1400" b="1">
                <a:solidFill>
                  <a:srgbClr val="FF0000"/>
                </a:solidFill>
              </a:rPr>
              <a:t>1.326</a:t>
            </a:r>
            <a:r>
              <a:rPr lang="en-US" sz="1400" b="1">
                <a:solidFill>
                  <a:schemeClr val="tx2"/>
                </a:solidFill>
              </a:rPr>
              <a:t> </a:t>
            </a:r>
            <a:r>
              <a:rPr lang="en-US" sz="1400" b="1"/>
              <a:t>log Area</a:t>
            </a:r>
          </a:p>
        </p:txBody>
      </p:sp>
      <p:sp>
        <p:nvSpPr>
          <p:cNvPr id="232457" name="Text Box 9"/>
          <p:cNvSpPr txBox="1">
            <a:spLocks noChangeArrowheads="1"/>
          </p:cNvSpPr>
          <p:nvPr/>
        </p:nvSpPr>
        <p:spPr bwMode="auto">
          <a:xfrm>
            <a:off x="4419600" y="4191000"/>
            <a:ext cx="4038600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</a:rPr>
              <a:t>Subsample: 500,000 &lt; Price &lt; 3,000,000</a:t>
            </a:r>
            <a:r>
              <a:rPr lang="en-US" sz="1400" b="1">
                <a:solidFill>
                  <a:schemeClr val="tx2"/>
                </a:solidFill>
              </a:rPr>
              <a:t/>
            </a:r>
            <a:br>
              <a:rPr lang="en-US" sz="1400" b="1">
                <a:solidFill>
                  <a:schemeClr val="tx2"/>
                </a:solidFill>
              </a:rPr>
            </a:br>
            <a:r>
              <a:rPr lang="en-US" sz="1400" b="1">
                <a:solidFill>
                  <a:schemeClr val="tx2"/>
                </a:solidFill>
              </a:rPr>
              <a:t>            </a:t>
            </a:r>
            <a:r>
              <a:rPr lang="en-US" sz="1400" b="1"/>
              <a:t>11.44 +</a:t>
            </a:r>
            <a:r>
              <a:rPr lang="en-US" sz="1400" b="1">
                <a:solidFill>
                  <a:schemeClr val="tx2"/>
                </a:solidFill>
              </a:rPr>
              <a:t> </a:t>
            </a:r>
            <a:r>
              <a:rPr lang="en-US" sz="1400" b="1">
                <a:solidFill>
                  <a:srgbClr val="FF0000"/>
                </a:solidFill>
              </a:rPr>
              <a:t>0.3821</a:t>
            </a:r>
            <a:r>
              <a:rPr lang="en-US" sz="1400" b="1">
                <a:solidFill>
                  <a:schemeClr val="tx2"/>
                </a:solidFill>
              </a:rPr>
              <a:t> </a:t>
            </a:r>
            <a:r>
              <a:rPr lang="en-US" sz="1400" b="1"/>
              <a:t>log Area</a:t>
            </a:r>
          </a:p>
        </p:txBody>
      </p:sp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304800" y="4876800"/>
            <a:ext cx="81534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Truncation based on the values of the dependent variable is VERY BAD.  It reduces and sometimes destroys the relationship.  This is one reason we resist removing “outliers” from the sample.</a:t>
            </a:r>
          </a:p>
        </p:txBody>
      </p:sp>
      <p:sp>
        <p:nvSpPr>
          <p:cNvPr id="232459" name="Line 11"/>
          <p:cNvSpPr>
            <a:spLocks noChangeShapeType="1"/>
          </p:cNvSpPr>
          <p:nvPr/>
        </p:nvSpPr>
        <p:spPr bwMode="auto">
          <a:xfrm>
            <a:off x="695325" y="2971800"/>
            <a:ext cx="2209800" cy="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460" name="Line 12"/>
          <p:cNvSpPr>
            <a:spLocks noChangeShapeType="1"/>
          </p:cNvSpPr>
          <p:nvPr/>
        </p:nvSpPr>
        <p:spPr bwMode="auto">
          <a:xfrm>
            <a:off x="676275" y="2695575"/>
            <a:ext cx="2209800" cy="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461" name="AutoShape 13"/>
          <p:cNvSpPr>
            <a:spLocks/>
          </p:cNvSpPr>
          <p:nvPr/>
        </p:nvSpPr>
        <p:spPr bwMode="auto">
          <a:xfrm>
            <a:off x="2971800" y="2667000"/>
            <a:ext cx="76200" cy="30480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2462" name="Line 14"/>
          <p:cNvSpPr>
            <a:spLocks noChangeShapeType="1"/>
          </p:cNvSpPr>
          <p:nvPr/>
        </p:nvSpPr>
        <p:spPr bwMode="auto">
          <a:xfrm>
            <a:off x="3124200" y="2819400"/>
            <a:ext cx="13716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Have We Been?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76400"/>
            <a:ext cx="7010400" cy="4114800"/>
          </a:xfrm>
        </p:spPr>
        <p:txBody>
          <a:bodyPr/>
          <a:lstStyle/>
          <a:p>
            <a:r>
              <a:rPr lang="en-US" sz="2600"/>
              <a:t>Sample data – describing, display</a:t>
            </a:r>
          </a:p>
          <a:p>
            <a:r>
              <a:rPr lang="en-US" sz="2600"/>
              <a:t>Probability models </a:t>
            </a:r>
          </a:p>
          <a:p>
            <a:pPr lvl="1"/>
            <a:r>
              <a:rPr lang="en-US" sz="2400"/>
              <a:t>Models for random experiments</a:t>
            </a:r>
          </a:p>
          <a:p>
            <a:pPr lvl="1"/>
            <a:r>
              <a:rPr lang="en-US" sz="2400"/>
              <a:t>Models for random processes underlying sample data</a:t>
            </a:r>
          </a:p>
          <a:p>
            <a:r>
              <a:rPr lang="en-US" sz="2600"/>
              <a:t>Random variables</a:t>
            </a:r>
          </a:p>
          <a:p>
            <a:r>
              <a:rPr lang="en-US" sz="2600"/>
              <a:t>Models for covariation of random variables</a:t>
            </a:r>
          </a:p>
          <a:p>
            <a:r>
              <a:rPr lang="en-US" sz="2600"/>
              <a:t>Linear regression model for covariation of a pair of variables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Where Do We Go From Here?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/>
              <a:t>Simple linear regression</a:t>
            </a:r>
          </a:p>
          <a:p>
            <a:pPr lvl="1"/>
            <a:r>
              <a:rPr lang="en-US" sz="2400"/>
              <a:t>Thus far, mostly a descriptive device</a:t>
            </a:r>
          </a:p>
          <a:p>
            <a:pPr lvl="1"/>
            <a:r>
              <a:rPr lang="en-US" sz="2400"/>
              <a:t>Use for prediction and forecasting</a:t>
            </a:r>
          </a:p>
          <a:p>
            <a:pPr lvl="1"/>
            <a:r>
              <a:rPr lang="en-US" sz="2400"/>
              <a:t>Yet to consider:  Statistical inference, testing the relationship</a:t>
            </a:r>
          </a:p>
          <a:p>
            <a:r>
              <a:rPr lang="en-US" sz="2600"/>
              <a:t>Multiple linear regression</a:t>
            </a:r>
          </a:p>
          <a:p>
            <a:pPr lvl="1"/>
            <a:r>
              <a:rPr lang="en-US" sz="2400"/>
              <a:t>More than one variable to explain the variation of Y</a:t>
            </a:r>
          </a:p>
          <a:p>
            <a:pPr lvl="1"/>
            <a:r>
              <a:rPr lang="en-US" sz="2400"/>
              <a:t>More elaborate model building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2882</TotalTime>
  <Words>840</Words>
  <Application>Microsoft Office PowerPoint</Application>
  <PresentationFormat>On-screen Show (4:3)</PresentationFormat>
  <Paragraphs>130</Paragraphs>
  <Slides>26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1_Level</vt:lpstr>
      <vt:lpstr>Equation</vt:lpstr>
      <vt:lpstr>Graph</vt:lpstr>
      <vt:lpstr>Statistics and Data Analysis</vt:lpstr>
      <vt:lpstr>Statistics and Data Analysis</vt:lpstr>
      <vt:lpstr>Regression Models</vt:lpstr>
      <vt:lpstr>Prediction</vt:lpstr>
      <vt:lpstr>Base Case Prediction</vt:lpstr>
      <vt:lpstr>A Prediction Interval</vt:lpstr>
      <vt:lpstr>Slightly Simpler Formula for Prediction</vt:lpstr>
      <vt:lpstr>Prediction from Internet Buzz Regression</vt:lpstr>
      <vt:lpstr>Prediction Interval for Buzz = .8</vt:lpstr>
      <vt:lpstr>Predicting Using a Loglinear Equation</vt:lpstr>
      <vt:lpstr>Interval Estimates for the Sample of Signed Monet Paintings</vt:lpstr>
      <vt:lpstr>Prediction for An Out  of Sample Monet</vt:lpstr>
      <vt:lpstr>Predicting y when the Model Describes log y</vt:lpstr>
      <vt:lpstr>PowerPoint Presentation</vt:lpstr>
      <vt:lpstr>Uncertainty in Prediction</vt:lpstr>
      <vt:lpstr>PowerPoint Presentation</vt:lpstr>
      <vt:lpstr>PowerPoint Presentation</vt:lpstr>
      <vt:lpstr>Predicted Price for a Huge Painting</vt:lpstr>
      <vt:lpstr>Prediction Interval for Price</vt:lpstr>
      <vt:lpstr>Use the Monet Model to Predict a Price for a Dali?</vt:lpstr>
      <vt:lpstr>PowerPoint Presentation</vt:lpstr>
      <vt:lpstr>Forecasting Out of Sample</vt:lpstr>
      <vt:lpstr>Data Trimming</vt:lpstr>
      <vt:lpstr>Truncation</vt:lpstr>
      <vt:lpstr>Where Have We Been?</vt:lpstr>
      <vt:lpstr>Where Do We Go From Here?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83</cp:revision>
  <dcterms:created xsi:type="dcterms:W3CDTF">2007-07-27T17:18:39Z</dcterms:created>
  <dcterms:modified xsi:type="dcterms:W3CDTF">2014-07-07T18:18:50Z</dcterms:modified>
</cp:coreProperties>
</file>