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56"/>
  </p:notesMasterIdLst>
  <p:handoutMasterIdLst>
    <p:handoutMasterId r:id="rId57"/>
  </p:handoutMasterIdLst>
  <p:sldIdLst>
    <p:sldId id="304" r:id="rId2"/>
    <p:sldId id="303" r:id="rId3"/>
    <p:sldId id="330" r:id="rId4"/>
    <p:sldId id="331" r:id="rId5"/>
    <p:sldId id="260" r:id="rId6"/>
    <p:sldId id="305" r:id="rId7"/>
    <p:sldId id="312" r:id="rId8"/>
    <p:sldId id="345" r:id="rId9"/>
    <p:sldId id="311" r:id="rId10"/>
    <p:sldId id="310" r:id="rId11"/>
    <p:sldId id="339" r:id="rId12"/>
    <p:sldId id="309" r:id="rId13"/>
    <p:sldId id="334" r:id="rId14"/>
    <p:sldId id="335" r:id="rId15"/>
    <p:sldId id="319" r:id="rId16"/>
    <p:sldId id="346" r:id="rId17"/>
    <p:sldId id="272" r:id="rId18"/>
    <p:sldId id="262" r:id="rId19"/>
    <p:sldId id="273" r:id="rId20"/>
    <p:sldId id="283" r:id="rId21"/>
    <p:sldId id="284" r:id="rId22"/>
    <p:sldId id="285" r:id="rId23"/>
    <p:sldId id="275" r:id="rId24"/>
    <p:sldId id="274" r:id="rId25"/>
    <p:sldId id="317" r:id="rId26"/>
    <p:sldId id="332" r:id="rId27"/>
    <p:sldId id="264" r:id="rId28"/>
    <p:sldId id="278" r:id="rId29"/>
    <p:sldId id="338" r:id="rId30"/>
    <p:sldId id="342" r:id="rId31"/>
    <p:sldId id="340" r:id="rId32"/>
    <p:sldId id="313" r:id="rId33"/>
    <p:sldId id="329" r:id="rId34"/>
    <p:sldId id="280" r:id="rId35"/>
    <p:sldId id="291" r:id="rId36"/>
    <p:sldId id="288" r:id="rId37"/>
    <p:sldId id="314" r:id="rId38"/>
    <p:sldId id="326" r:id="rId39"/>
    <p:sldId id="281" r:id="rId40"/>
    <p:sldId id="315" r:id="rId41"/>
    <p:sldId id="282" r:id="rId42"/>
    <p:sldId id="341" r:id="rId43"/>
    <p:sldId id="318" r:id="rId44"/>
    <p:sldId id="294" r:id="rId45"/>
    <p:sldId id="343" r:id="rId46"/>
    <p:sldId id="268" r:id="rId47"/>
    <p:sldId id="269" r:id="rId48"/>
    <p:sldId id="295" r:id="rId49"/>
    <p:sldId id="296" r:id="rId50"/>
    <p:sldId id="300" r:id="rId51"/>
    <p:sldId id="299" r:id="rId52"/>
    <p:sldId id="320" r:id="rId53"/>
    <p:sldId id="321" r:id="rId54"/>
    <p:sldId id="301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0000FF"/>
    <a:srgbClr val="99CC00"/>
    <a:srgbClr val="FF6699"/>
    <a:srgbClr val="7030A0"/>
    <a:srgbClr val="FF3300"/>
    <a:srgbClr val="FFFFFF"/>
    <a:srgbClr val="CC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94" autoAdjust="0"/>
    <p:restoredTop sz="94660"/>
  </p:normalViewPr>
  <p:slideViewPr>
    <p:cSldViewPr>
      <p:cViewPr varScale="1">
        <p:scale>
          <a:sx n="106" d="100"/>
          <a:sy n="106" d="100"/>
        </p:scale>
        <p:origin x="-18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863F6-C1AC-4612-934C-AE599C2EC7CB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8A0DE-02CA-4502-99D5-47A4F0992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5369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ECE960A-E89B-45DE-A198-BB6628E4F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3167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64E040-BE8B-4325-8BED-61DCDB8BFCD8}" type="slidenum">
              <a:rPr lang="en-US"/>
              <a:pPr/>
              <a:t>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B9B81A-4BE8-4945-B25B-F4C46C71E124}" type="slidenum">
              <a:rPr lang="en-US"/>
              <a:pPr/>
              <a:t>2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970F0C-AF6A-4857-818C-2A30D8D7651C}" type="slidenum">
              <a:rPr lang="en-US"/>
              <a:pPr/>
              <a:t>5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7CDDF8-4D0C-4725-A666-B0D6C3F83193}" type="slidenum">
              <a:rPr lang="en-US"/>
              <a:pPr/>
              <a:t>6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297FE-957B-4123-8907-C0A8CB7ED05F}" type="slidenum">
              <a:rPr lang="en-US"/>
              <a:pPr/>
              <a:t>7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E6409-7EE0-4203-A5BD-AA9094FA273B}" type="slidenum">
              <a:rPr lang="en-US"/>
              <a:pPr/>
              <a:t>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1D0F3-8DE3-4AE9-9E50-D628F3BA5F54}" type="slidenum">
              <a:rPr lang="en-US"/>
              <a:pPr/>
              <a:t>10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390CE-D44D-4617-AF71-306FCDCD4263}" type="slidenum">
              <a:rPr lang="en-US"/>
              <a:pPr/>
              <a:t>12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EBA647-B3E9-4561-BFF7-22EA6EC82D17}" type="slidenum">
              <a:rPr lang="en-US"/>
              <a:pPr/>
              <a:t>15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F1841-C362-438F-9F36-985A2816A14C}" type="slidenum">
              <a:rPr lang="en-US"/>
              <a:pPr/>
              <a:t>17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6116BF-72A6-48B5-AAC6-C52230143D39}" type="slidenum">
              <a:rPr lang="en-US"/>
              <a:pPr/>
              <a:t>18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F64387-98AD-49AC-9FC8-4B07DAD65D4A}" type="slidenum">
              <a:rPr lang="en-US"/>
              <a:pPr/>
              <a:t>19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7353CC-A55A-4E81-B031-3570C6918467}" type="slidenum">
              <a:rPr lang="en-US"/>
              <a:pPr/>
              <a:t>20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EB54E2-B67F-40F9-BFAC-019D1D46F7EF}" type="slidenum">
              <a:rPr lang="en-US"/>
              <a:pPr/>
              <a:t>21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B4AF2B-9D26-442F-9F6B-FB8D2DD69456}" type="slidenum">
              <a:rPr lang="en-US"/>
              <a:pPr/>
              <a:t>22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DF90A6-3FD3-4B77-99A2-925135A68DDD}" type="slidenum">
              <a:rPr lang="en-US"/>
              <a:pPr/>
              <a:t>23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A558C5-EBC1-4DE7-A0C7-4DFAA16992AD}" type="slidenum">
              <a:rPr lang="en-US"/>
              <a:pPr/>
              <a:t>24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A44E1B-A8B2-4004-B356-CA9BFDC000F1}" type="slidenum">
              <a:rPr lang="en-US"/>
              <a:pPr/>
              <a:t>25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7276DC-D5F0-483A-A828-388A800F5AA8}" type="slidenum">
              <a:rPr lang="en-US"/>
              <a:pPr/>
              <a:t>27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DE73BD-423D-4BF8-87BB-B002151D4933}" type="slidenum">
              <a:rPr lang="en-US"/>
              <a:pPr/>
              <a:t>28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C4B0D-638D-48F4-ADE0-BFBBF39EFE22}" type="slidenum">
              <a:rPr lang="en-US"/>
              <a:pPr/>
              <a:t>32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C8279E-F6BC-4545-8554-F67BFA8B1B5E}" type="slidenum">
              <a:rPr lang="en-US"/>
              <a:pPr/>
              <a:t>34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97A70C-C2BF-4D58-8373-661A9713752B}" type="slidenum">
              <a:rPr lang="en-US"/>
              <a:pPr/>
              <a:t>35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E33159-D3BE-4E1A-8C9D-CB43AB9589B7}" type="slidenum">
              <a:rPr lang="en-US"/>
              <a:pPr/>
              <a:t>36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266F3-CF67-4F0D-B46D-3889405227B8}" type="slidenum">
              <a:rPr lang="en-US"/>
              <a:pPr/>
              <a:t>37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9DB6B-E08C-494D-B9F3-76F39AE586A9}" type="slidenum">
              <a:rPr lang="en-US"/>
              <a:pPr/>
              <a:t>39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67B999-64AF-4BAC-88B2-1014CD6AA247}" type="slidenum">
              <a:rPr lang="en-US"/>
              <a:pPr/>
              <a:t>40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561D7-F29A-4294-876D-E062E904F688}" type="slidenum">
              <a:rPr lang="en-US"/>
              <a:pPr/>
              <a:t>41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7ED17E-D99A-43B3-A323-1F34E6F08264}" type="slidenum">
              <a:rPr lang="en-US"/>
              <a:pPr/>
              <a:t>43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8555D8-5637-41CA-9230-A15C8A1298AC}" type="slidenum">
              <a:rPr lang="en-US"/>
              <a:pPr/>
              <a:t>44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DCB75-36C0-453B-BA9B-978D7808816B}" type="slidenum">
              <a:rPr lang="en-US"/>
              <a:pPr/>
              <a:t>45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DDEE5-2D27-4946-8670-C97F1F1AD5D7}" type="slidenum">
              <a:rPr lang="en-US"/>
              <a:pPr/>
              <a:t>46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01347-F253-438C-B32E-8AFB1420F719}" type="slidenum">
              <a:rPr lang="en-US"/>
              <a:pPr/>
              <a:t>47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45C2D8-3B93-4AED-B721-3F96F98CADFE}" type="slidenum">
              <a:rPr lang="en-US"/>
              <a:pPr/>
              <a:t>48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C1A165-E512-4574-AC6B-821F8FC1E5AF}" type="slidenum">
              <a:rPr lang="en-US"/>
              <a:pPr/>
              <a:t>49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22C225-E5B3-4D9F-9B2E-0D0D4E88F30A}" type="slidenum">
              <a:rPr lang="en-US"/>
              <a:pPr/>
              <a:t>50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6DD741-1B79-4318-BB07-36E29E903EEE}" type="slidenum">
              <a:rPr lang="en-US"/>
              <a:pPr/>
              <a:t>51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2632A-9D0B-4538-B856-1D2BC00D1611}" type="slidenum">
              <a:rPr lang="en-US"/>
              <a:pPr/>
              <a:t>52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87CCD4-2E74-49EB-9EC8-9A0D9A311C3A}" type="slidenum">
              <a:rPr lang="en-US"/>
              <a:pPr/>
              <a:t>53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9A1DF4-8C95-405A-B7DE-8FA499417783}" type="slidenum">
              <a:rPr lang="en-US"/>
              <a:pPr/>
              <a:t>54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2" y="880532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S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8763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228600" y="1676400"/>
            <a:ext cx="8915400" cy="2286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40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D9C24-4811-4412-B047-FB2E14103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7010400" y="6550223"/>
            <a:ext cx="21336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baseline="0" smtClean="0"/>
              <a:t>2</a:t>
            </a:r>
            <a:r>
              <a:rPr lang="en-US" sz="1400" baseline="0" smtClean="0"/>
              <a:t>: Descriptive Statistics</a:t>
            </a:r>
            <a:endParaRPr lang="en-US" sz="140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/54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6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7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Statistics and Data Analysis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Professor William Greene</a:t>
            </a:r>
          </a:p>
          <a:p>
            <a:pPr eaLnBrk="1" hangingPunct="1"/>
            <a:r>
              <a:rPr lang="en-US" sz="2600" smtClean="0"/>
              <a:t>Stern School of Business</a:t>
            </a:r>
          </a:p>
          <a:p>
            <a:pPr eaLnBrk="1" hangingPunct="1"/>
            <a:r>
              <a:rPr lang="en-US" sz="2600" smtClean="0"/>
              <a:t>IOMS Department</a:t>
            </a:r>
          </a:p>
          <a:p>
            <a:pPr eaLnBrk="1" hangingPunct="1"/>
            <a:r>
              <a:rPr lang="en-US" sz="2600" smtClean="0"/>
              <a:t>Department of Economics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057400"/>
            <a:ext cx="6781800" cy="1295400"/>
          </a:xfrm>
        </p:spPr>
        <p:txBody>
          <a:bodyPr/>
          <a:lstStyle/>
          <a:p>
            <a:pPr eaLnBrk="1" hangingPunct="1"/>
            <a:r>
              <a:rPr lang="en-US" sz="4000" smtClean="0"/>
              <a:t>Statistics and Data Analysis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838200" y="3733800"/>
            <a:ext cx="73152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371600" y="4038600"/>
            <a:ext cx="6400800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2 – </a:t>
            </a:r>
            <a:r>
              <a:rPr lang="en-US" sz="3200" b="1" smtClean="0"/>
              <a:t>Descriptive Statistics</a:t>
            </a:r>
          </a:p>
          <a:p>
            <a:pPr>
              <a:spcBef>
                <a:spcPts val="600"/>
              </a:spcBef>
            </a:pPr>
            <a:r>
              <a:rPr lang="en-US" sz="3200" b="1" smtClean="0"/>
              <a:t>Summarizing data with useful statistics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04875"/>
            <a:ext cx="66294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324100"/>
            <a:ext cx="51530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400800" y="25146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Use random samples and basic descriptive statistics.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3505200"/>
            <a:ext cx="243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What is the ‘breach rate’ in a pool of tens of thousands of mortgages? (‘Breach’ = improperly underwritten or serviced or otherwise faulty mortgage.)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840853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 bwMode="auto">
          <a:xfrm>
            <a:off x="533400" y="3581400"/>
            <a:ext cx="8382000" cy="9906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5417403"/>
            <a:ext cx="76962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FF0000"/>
                </a:solidFill>
              </a:rPr>
              <a:t>The forensic analysis was an examination of statistics from a random sample of 1,500 loans.</a:t>
            </a:r>
            <a:endParaRPr 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391400" cy="122237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Descriptive Statistics</a:t>
            </a:r>
            <a:br>
              <a:rPr lang="en-US" sz="3600" dirty="0" smtClean="0"/>
            </a:br>
            <a:r>
              <a:rPr lang="en-US" sz="3600" dirty="0" smtClean="0"/>
              <a:t>Agenda</a:t>
            </a:r>
          </a:p>
        </p:txBody>
      </p:sp>
      <p:sp>
        <p:nvSpPr>
          <p:cNvPr id="30723" name="Rectangle 13"/>
          <p:cNvSpPr>
            <a:spLocks noGrp="1" noChangeArrowheads="1"/>
          </p:cNvSpPr>
          <p:nvPr>
            <p:ph idx="1"/>
          </p:nvPr>
        </p:nvSpPr>
        <p:spPr>
          <a:xfrm>
            <a:off x="1371600" y="2438400"/>
            <a:ext cx="71628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Populations and Random Samples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Descriptive Statistics for a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Measures of location: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Mean,median,mode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Measure of dispersion: Standard deviation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Measuring Correlation of Two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Understanding correlation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Measuring correlation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Scatter plots and regression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Populations and Samples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4582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Population: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Collection of all possible observations (data points) on a variable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Sample: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 subset of the data points in the population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Random sample: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Defined by the way the sample data are obtained.  All points in the population are equally likely to be drawn in any particular sample.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is the purpose of obtaining a sample?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To describe or learn about the population.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sample is observed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population is 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assumed.</a:t>
            </a:r>
          </a:p>
          <a:p>
            <a:pPr>
              <a:lnSpc>
                <a:spcPct val="90000"/>
              </a:lnSpc>
            </a:pPr>
            <a:r>
              <a:rPr lang="en-US" sz="2400" b="1" smtClean="0"/>
              <a:t>In order to learn confidently about the population from a sample, the sample must be ‘random.’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Random Sampling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6962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A production process produces </a:t>
            </a:r>
            <a:r>
              <a:rPr lang="en-US" sz="2000" smtClean="0">
                <a:latin typeface="+mj-lt"/>
              </a:rPr>
              <a:t>circuit boards. Boards </a:t>
            </a:r>
            <a:r>
              <a:rPr lang="en-US" sz="2000" dirty="0" smtClean="0">
                <a:latin typeface="+mj-lt"/>
              </a:rPr>
              <a:t>are produced in </a:t>
            </a:r>
            <a:r>
              <a:rPr lang="en-US" sz="2000" smtClean="0">
                <a:latin typeface="+mj-lt"/>
              </a:rPr>
              <a:t>each hour </a:t>
            </a:r>
            <a:r>
              <a:rPr lang="en-US" sz="2000" dirty="0" smtClean="0">
                <a:latin typeface="+mj-lt"/>
              </a:rPr>
              <a:t>with an average of 2 defects per board </a:t>
            </a:r>
            <a:r>
              <a:rPr lang="en-US" sz="2000" i="1" u="sng" dirty="0" smtClean="0">
                <a:latin typeface="+mj-lt"/>
              </a:rPr>
              <a:t>when the process is in control</a:t>
            </a:r>
            <a:r>
              <a:rPr lang="en-US" sz="2000" smtClean="0">
                <a:latin typeface="+mj-lt"/>
              </a:rPr>
              <a:t>.  Each hour, the engineer examines a </a:t>
            </a:r>
            <a:r>
              <a:rPr lang="en-US" sz="2000" i="1" u="sng" smtClean="0">
                <a:latin typeface="+mj-lt"/>
              </a:rPr>
              <a:t>random</a:t>
            </a:r>
            <a:r>
              <a:rPr lang="en-US" sz="2000" smtClean="0">
                <a:latin typeface="+mj-lt"/>
              </a:rPr>
              <a:t> sample of 100 circuit boards. The average number of defects per board in a particular 30 hour week is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/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	Hour 1: 	</a:t>
            </a:r>
            <a:r>
              <a:rPr lang="en-US" sz="2000" smtClean="0">
                <a:latin typeface="+mj-lt"/>
              </a:rPr>
              <a:t>	Mean of 100 boards =	1.95</a:t>
            </a:r>
            <a:r>
              <a:rPr lang="en-US" sz="2000" dirty="0" smtClean="0">
                <a:latin typeface="+mj-lt"/>
              </a:rPr>
              <a:t>,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	Hour 2: 	</a:t>
            </a:r>
            <a:r>
              <a:rPr lang="en-US" sz="2000" smtClean="0">
                <a:latin typeface="+mj-lt"/>
              </a:rPr>
              <a:t>		“		2.65</a:t>
            </a:r>
            <a:r>
              <a:rPr lang="en-US" sz="2000" dirty="0" smtClean="0">
                <a:latin typeface="+mj-lt"/>
              </a:rPr>
              <a:t>,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	Hour 3: 	</a:t>
            </a:r>
            <a:r>
              <a:rPr lang="en-US" sz="2000" smtClean="0">
                <a:latin typeface="+mj-lt"/>
              </a:rPr>
              <a:t>		“		1.80, …</a:t>
            </a:r>
            <a:r>
              <a:rPr lang="en-US" sz="2000" dirty="0" smtClean="0">
                <a:latin typeface="+mj-lt"/>
              </a:rPr>
              <a:t/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	Hour 30:</a:t>
            </a:r>
            <a:r>
              <a:rPr lang="en-US" sz="2000" smtClean="0">
                <a:latin typeface="+mj-lt"/>
              </a:rPr>
              <a:t>		“		2.35</a:t>
            </a:r>
            <a:r>
              <a:rPr lang="en-US" sz="2000" smtClean="0">
                <a:latin typeface="+mj-lt"/>
              </a:rPr>
              <a:t>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smtClean="0">
                <a:latin typeface="+mj-lt"/>
              </a:rPr>
              <a:t>	</a:t>
            </a:r>
            <a:r>
              <a:rPr lang="en-US" sz="2000" smtClean="0">
                <a:latin typeface="+mj-lt"/>
              </a:rPr>
              <a:t>	(These are estimates of the </a:t>
            </a:r>
            <a:r>
              <a:rPr lang="en-US" sz="2000" b="1" i="1" smtClean="0">
                <a:latin typeface="+mj-lt"/>
              </a:rPr>
              <a:t>defect rate </a:t>
            </a:r>
            <a:r>
              <a:rPr lang="en-US" sz="2000" smtClean="0">
                <a:latin typeface="+mj-lt"/>
              </a:rPr>
              <a:t>per board)</a:t>
            </a:r>
            <a:br>
              <a:rPr lang="en-US" sz="2000" smtClean="0">
                <a:latin typeface="+mj-lt"/>
              </a:rPr>
            </a:br>
            <a:endParaRPr lang="en-US" sz="2000" b="1" smtClean="0">
              <a:solidFill>
                <a:srgbClr val="FF3300"/>
              </a:solidFill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smtClean="0">
                <a:solidFill>
                  <a:srgbClr val="0000FF"/>
                </a:solidFill>
                <a:latin typeface="+mj-lt"/>
              </a:rPr>
              <a:t>The objective of drawing the sample is to determine whether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the process is in control or </a:t>
            </a:r>
            <a:r>
              <a:rPr lang="en-US" sz="2000" b="1" smtClean="0">
                <a:solidFill>
                  <a:srgbClr val="0000FF"/>
                </a:solidFill>
                <a:latin typeface="+mj-lt"/>
              </a:rPr>
              <a:t>not</a:t>
            </a:r>
            <a:r>
              <a:rPr lang="en-US" sz="2000" b="1" smtClean="0">
                <a:solidFill>
                  <a:srgbClr val="0000FF"/>
                </a:solidFill>
                <a:latin typeface="+mj-lt"/>
              </a:rPr>
              <a:t>.  The process is under control if the defect rate is </a:t>
            </a:r>
            <a:r>
              <a:rPr lang="en-US" sz="2000" b="1" u="sng" smtClean="0">
                <a:solidFill>
                  <a:srgbClr val="0000FF"/>
                </a:solidFill>
                <a:latin typeface="+mj-lt"/>
              </a:rPr>
              <a:t>&lt;</a:t>
            </a:r>
            <a:r>
              <a:rPr lang="en-US" sz="2000" b="1" smtClean="0">
                <a:solidFill>
                  <a:srgbClr val="0000FF"/>
                </a:solidFill>
                <a:latin typeface="+mj-lt"/>
              </a:rPr>
              <a:t> 2.)</a:t>
            </a:r>
            <a:endParaRPr lang="en-US" sz="2000" b="1" smtClean="0">
              <a:solidFill>
                <a:srgbClr val="0000FF"/>
              </a:solidFill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smtClean="0">
                <a:solidFill>
                  <a:srgbClr val="0000FF"/>
                </a:solidFill>
                <a:latin typeface="+mj-lt"/>
              </a:rPr>
              <a:t>Method: Assuming the process is in control, would we expect to see this rate of defects?</a:t>
            </a:r>
            <a:endParaRPr lang="en-US" sz="2000" b="1" dirty="0" smtClean="0">
              <a:solidFill>
                <a:srgbClr val="0000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800600"/>
            <a:ext cx="7800975" cy="170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8200" y="304800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/>
              <a:t>Random samples of behavior are difficult </a:t>
            </a:r>
            <a:br>
              <a:rPr lang="en-US" sz="2800" b="1" smtClean="0"/>
            </a:br>
            <a:r>
              <a:rPr lang="en-US" sz="2800" b="1" smtClean="0"/>
              <a:t>to obtain, especially by telephone. </a:t>
            </a:r>
            <a:endParaRPr lang="en-US" sz="2800" b="1"/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371600"/>
            <a:ext cx="560596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Nonrandom Samples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362200"/>
            <a:ext cx="7010400" cy="2362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mtClean="0">
                <a:latin typeface="+mj-lt"/>
              </a:rPr>
              <a:t>Nonrandom samples produce tainted, sometimes not believable results</a:t>
            </a:r>
          </a:p>
          <a:p>
            <a:pPr lvl="1" eaLnBrk="1" hangingPunct="1"/>
            <a:r>
              <a:rPr lang="en-US" smtClean="0">
                <a:latin typeface="+mj-lt"/>
              </a:rPr>
              <a:t>Biased with respect to the population</a:t>
            </a:r>
          </a:p>
          <a:p>
            <a:pPr lvl="1" eaLnBrk="1" hangingPunct="1"/>
            <a:r>
              <a:rPr lang="en-US" smtClean="0">
                <a:latin typeface="+mj-lt"/>
              </a:rPr>
              <a:t>May describe a not useful specific subset of the population.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14400"/>
            <a:ext cx="7391400" cy="727075"/>
          </a:xfrm>
        </p:spPr>
        <p:txBody>
          <a:bodyPr/>
          <a:lstStyle/>
          <a:p>
            <a:pPr eaLnBrk="1" hangingPunct="1"/>
            <a:r>
              <a:rPr lang="en-US" sz="3600" smtClean="0"/>
              <a:t>(Non)Randomness of Samples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7010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+mj-lt"/>
              </a:rPr>
              <a:t>Sources of bias in </a:t>
            </a:r>
            <a:r>
              <a:rPr lang="en-US" sz="2600" smtClean="0">
                <a:latin typeface="+mj-lt"/>
              </a:rPr>
              <a:t>samples (generally related)</a:t>
            </a:r>
            <a:endParaRPr lang="en-US" sz="2600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smtClean="0">
              <a:latin typeface="+mj-lt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+mj-lt"/>
              </a:rPr>
              <a:t>Bad sample design –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e.g., home phone surveys conducted during working hours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+mj-lt"/>
              </a:rPr>
              <a:t>Survey (non)response bias –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e.g.,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opinion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surveys about service 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+mj-lt"/>
              </a:rPr>
              <a:t>Participation bias –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e.g., voluntary participation in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a survey</a:t>
            </a:r>
            <a:endParaRPr lang="en-US" sz="2400" smtClean="0">
              <a:solidFill>
                <a:srgbClr val="0000FF"/>
              </a:solidFill>
              <a:latin typeface="+mj-lt"/>
            </a:endParaRPr>
          </a:p>
          <a:p>
            <a:pPr lvl="1">
              <a:lnSpc>
                <a:spcPct val="80000"/>
              </a:lnSpc>
            </a:pPr>
            <a:r>
              <a:rPr lang="en-US">
                <a:latin typeface="+mj-lt"/>
              </a:rPr>
              <a:t>Self selection – volunteering for a trial or an opinion sample. </a:t>
            </a:r>
            <a:r>
              <a:rPr lang="en-US">
                <a:solidFill>
                  <a:srgbClr val="0000FF"/>
                </a:solidFill>
                <a:latin typeface="+mj-lt"/>
              </a:rPr>
              <a:t>(Shere Hite’s cultural revolution)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latin typeface="+mj-lt"/>
              </a:rPr>
              <a:t>Attrition bias from clinical trials  - </a:t>
            </a:r>
            <a:r>
              <a:rPr lang="en-US" sz="2400" smtClean="0">
                <a:solidFill>
                  <a:srgbClr val="0000FF"/>
                </a:solidFill>
                <a:latin typeface="+mj-lt"/>
              </a:rPr>
              <a:t>e.g., if the drug works, the subject does not come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5638800" cy="542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488497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0" y="533400"/>
            <a:ext cx="236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/>
              <a:t>Nonrandom </a:t>
            </a:r>
            <a:r>
              <a:rPr lang="en-US" sz="2400" b="1" smtClean="0"/>
              <a:t>results in incubator funds.</a:t>
            </a:r>
          </a:p>
          <a:p>
            <a:endParaRPr lang="en-US" sz="2400" b="1" smtClean="0"/>
          </a:p>
          <a:p>
            <a:r>
              <a:rPr lang="en-US" sz="2400" b="1" smtClean="0"/>
              <a:t>The </a:t>
            </a:r>
            <a:r>
              <a:rPr lang="en-US" sz="2400" b="1" smtClean="0"/>
              <a:t>“NYU </a:t>
            </a:r>
            <a:r>
              <a:rPr lang="en-US" sz="2400" b="1" smtClean="0"/>
              <a:t>No Action </a:t>
            </a:r>
            <a:r>
              <a:rPr lang="en-US" sz="2400" b="1" smtClean="0"/>
              <a:t>Letter”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543800" cy="152717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chemeClr val="tx1"/>
                </a:solidFill>
              </a:rPr>
              <a:t>Nonscientific, Nonrandom “(non)Sampling”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3886200" y="2362200"/>
            <a:ext cx="4953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A Cultural Revolution …</a:t>
            </a:r>
          </a:p>
          <a:p>
            <a:pPr>
              <a:spcBef>
                <a:spcPct val="50000"/>
              </a:spcBef>
            </a:pPr>
            <a:r>
              <a:rPr lang="en-US" sz="3200" b="1"/>
              <a:t>“3000 women, ages 14 to 78 describe in their own words …”</a:t>
            </a:r>
          </a:p>
        </p:txBody>
      </p:sp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3200400" cy="455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 bwMode="auto">
          <a:xfrm>
            <a:off x="609600" y="4800600"/>
            <a:ext cx="838200" cy="685800"/>
          </a:xfrm>
          <a:prstGeom prst="ellipse">
            <a:avLst/>
          </a:prstGeom>
          <a:solidFill>
            <a:schemeClr val="accent1">
              <a:lumMod val="75000"/>
              <a:alpha val="50196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581400" y="1828800"/>
            <a:ext cx="5410200" cy="3429000"/>
          </a:xfrm>
          <a:prstGeom prst="ellipse">
            <a:avLst/>
          </a:prstGeom>
          <a:solidFill>
            <a:srgbClr val="99CC0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60381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114800"/>
            <a:ext cx="17145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 bwMode="auto">
          <a:xfrm>
            <a:off x="2819400" y="3627120"/>
            <a:ext cx="2438400" cy="6096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43200" y="5092005"/>
            <a:ext cx="4953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A Cultural Revolution …</a:t>
            </a:r>
          </a:p>
          <a:p>
            <a:pPr>
              <a:spcBef>
                <a:spcPct val="50000"/>
              </a:spcBef>
            </a:pPr>
            <a:r>
              <a:rPr lang="en-US" sz="2400" b="1"/>
              <a:t>“3000 women, ages 14 to 78 describe in their own words …”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19400" y="4447401"/>
            <a:ext cx="5638800" cy="27699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smtClean="0"/>
              <a:t>http://www.amazon.com/The-Hite-Report-National-Sexuality/dp/1583225692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xmlns="" val="176525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861" y="1600200"/>
            <a:ext cx="8730739" cy="338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9906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http://en.wikipedia.org/wiki/Shere_Hite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1000" y="3657600"/>
            <a:ext cx="8534400" cy="457200"/>
          </a:xfrm>
          <a:prstGeom prst="rect">
            <a:avLst/>
          </a:prstGeom>
          <a:solidFill>
            <a:srgbClr val="99CC0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10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5207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4400" smtClean="0"/>
              <a:t>The Lesson…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533400" y="2743200"/>
            <a:ext cx="83058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/>
              <a:t>Having </a:t>
            </a:r>
            <a:r>
              <a:rPr lang="en-US" sz="3200" b="1"/>
              <a:t>a really big sample does not assure you of an accurate result.  It may assure you of a really solid, really bad (inaccurate) result.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52400"/>
            <a:ext cx="6877050" cy="972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52600" y="6477000"/>
            <a:ext cx="464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mtClean="0"/>
              <a:t>http://old.cni.org/docs/ima.ip-workshop/Massarsky.html</a:t>
            </a:r>
            <a:endParaRPr lang="en-US" sz="1200" b="1"/>
          </a:p>
        </p:txBody>
      </p:sp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2425" y="2286000"/>
            <a:ext cx="87915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07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276600"/>
            <a:ext cx="8763000" cy="307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57200" y="1371600"/>
            <a:ext cx="8050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rgbClr val="0000FF"/>
                </a:solidFill>
              </a:rPr>
              <a:t>How do ASCAP, BMI and SESAC allocate the royalty pool to specific authors and publishers?  The following relates to terrestrial radio, which, as a group, pays a lump sum into the pool, which is then allocated by the PRSs.</a:t>
            </a:r>
            <a:endParaRPr lang="en-US" sz="1400" b="1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73904" y="4294094"/>
            <a:ext cx="2541495" cy="201706"/>
          </a:xfrm>
          <a:prstGeom prst="rect">
            <a:avLst/>
          </a:prstGeom>
          <a:solidFill>
            <a:srgbClr val="FF9999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07895" y="4437530"/>
            <a:ext cx="5925670" cy="228599"/>
          </a:xfrm>
          <a:prstGeom prst="rect">
            <a:avLst/>
          </a:prstGeom>
          <a:solidFill>
            <a:srgbClr val="FF9999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496235" y="4791636"/>
            <a:ext cx="5419165" cy="228599"/>
          </a:xfrm>
          <a:prstGeom prst="rect">
            <a:avLst/>
          </a:prstGeom>
          <a:solidFill>
            <a:srgbClr val="FF9999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5825" y="4953000"/>
            <a:ext cx="1783975" cy="228600"/>
          </a:xfrm>
          <a:prstGeom prst="rect">
            <a:avLst/>
          </a:prstGeom>
          <a:solidFill>
            <a:srgbClr val="FF9999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z="4400" dirty="0" smtClean="0"/>
              <a:t>A Descriptive Statistic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8229600" cy="2819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00FF"/>
                </a:solidFill>
                <a:latin typeface="+mj-lt"/>
              </a:rPr>
              <a:t>Is …  ?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 smtClean="0">
                <a:solidFill>
                  <a:srgbClr val="0000FF"/>
                </a:solidFill>
                <a:latin typeface="+mj-lt"/>
              </a:rPr>
              <a:t> Describes what?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 smtClean="0">
                <a:latin typeface="+mj-lt"/>
              </a:rPr>
              <a:t>The sample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 smtClean="0">
                <a:latin typeface="+mj-lt"/>
              </a:rPr>
              <a:t>The population that the data came from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Measures of Location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3581400"/>
            <a:ext cx="6553200" cy="2209800"/>
          </a:xfrm>
        </p:spPr>
        <p:txBody>
          <a:bodyPr/>
          <a:lstStyle/>
          <a:p>
            <a:pPr eaLnBrk="1" hangingPunct="1"/>
            <a:r>
              <a:rPr lang="en-US" sz="1800" dirty="0" smtClean="0">
                <a:latin typeface="+mj-lt"/>
              </a:rPr>
              <a:t>Location and central tendency</a:t>
            </a:r>
          </a:p>
          <a:p>
            <a:pPr lvl="1" eaLnBrk="1" hangingPunct="1"/>
            <a:r>
              <a:rPr lang="en-US" sz="1800" dirty="0" smtClean="0">
                <a:latin typeface="+mj-lt"/>
              </a:rPr>
              <a:t>There exists a distribution of values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We are interested in </a:t>
            </a:r>
            <a:r>
              <a:rPr lang="en-US" sz="1800" dirty="0" smtClean="0">
                <a:latin typeface="+mj-lt"/>
              </a:rPr>
              <a:t>the “center” of the distribution</a:t>
            </a:r>
          </a:p>
          <a:p>
            <a:pPr eaLnBrk="1" hangingPunct="1"/>
            <a:r>
              <a:rPr lang="en-US" sz="1800" smtClean="0">
                <a:latin typeface="+mj-lt"/>
              </a:rPr>
              <a:t>Two measures are the sample </a:t>
            </a:r>
            <a:r>
              <a:rPr lang="en-US" sz="1800" b="1" smtClean="0">
                <a:solidFill>
                  <a:srgbClr val="0000FF"/>
                </a:solidFill>
                <a:latin typeface="+mj-lt"/>
              </a:rPr>
              <a:t>mean</a:t>
            </a:r>
            <a:r>
              <a:rPr lang="en-US" sz="1800" smtClean="0">
                <a:latin typeface="+mj-lt"/>
              </a:rPr>
              <a:t> and the sample </a:t>
            </a:r>
            <a:r>
              <a:rPr lang="en-US" sz="1800" b="1" dirty="0" smtClean="0">
                <a:solidFill>
                  <a:srgbClr val="0000FF"/>
                </a:solidFill>
                <a:latin typeface="+mj-lt"/>
              </a:rPr>
              <a:t>median</a:t>
            </a:r>
          </a:p>
          <a:p>
            <a:pPr eaLnBrk="1" hangingPunct="1"/>
            <a:r>
              <a:rPr lang="en-US" sz="1800" smtClean="0">
                <a:latin typeface="+mj-lt"/>
              </a:rPr>
              <a:t>They look similar, and measure the same thing.</a:t>
            </a:r>
          </a:p>
          <a:p>
            <a:pPr eaLnBrk="1" hangingPunct="1"/>
            <a:r>
              <a:rPr lang="en-US" sz="1800" smtClean="0">
                <a:latin typeface="+mj-lt"/>
              </a:rPr>
              <a:t>They differ systematically (and predictably) when the data are not ‘symmetric.’</a:t>
            </a:r>
            <a:endParaRPr lang="en-US" sz="1800" dirty="0" smtClean="0">
              <a:latin typeface="+mj-lt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81000" y="1676400"/>
            <a:ext cx="8534400" cy="16158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ourier New" pitchFamily="49" charset="0"/>
              </a:rPr>
              <a:t>These </a:t>
            </a:r>
            <a:r>
              <a:rPr lang="en-US" b="1">
                <a:latin typeface="Courier New" pitchFamily="49" charset="0"/>
              </a:rPr>
              <a:t>are </a:t>
            </a:r>
            <a:r>
              <a:rPr lang="en-US" b="1" smtClean="0">
                <a:latin typeface="Courier New" pitchFamily="49" charset="0"/>
              </a:rPr>
              <a:t>30 </a:t>
            </a:r>
            <a:r>
              <a:rPr lang="en-US" b="1" dirty="0">
                <a:latin typeface="Courier New" pitchFamily="49" charset="0"/>
              </a:rPr>
              <a:t>hours of average defect data on </a:t>
            </a:r>
            <a:r>
              <a:rPr lang="en-US" b="1" dirty="0" smtClean="0">
                <a:latin typeface="Courier New" pitchFamily="49" charset="0"/>
              </a:rPr>
              <a:t>sets </a:t>
            </a:r>
            <a:r>
              <a:rPr lang="en-US" b="1" smtClean="0">
                <a:latin typeface="Courier New" pitchFamily="49" charset="0"/>
              </a:rPr>
              <a:t>of  </a:t>
            </a:r>
            <a:r>
              <a:rPr lang="en-US" b="1">
                <a:latin typeface="Courier New" pitchFamily="49" charset="0"/>
              </a:rPr>
              <a:t>circuit </a:t>
            </a:r>
            <a:r>
              <a:rPr lang="en-US" b="1" smtClean="0">
                <a:latin typeface="Courier New" pitchFamily="49" charset="0"/>
              </a:rPr>
              <a:t>boards. </a:t>
            </a:r>
            <a:r>
              <a:rPr lang="en-US" b="1">
                <a:latin typeface="Courier New" pitchFamily="49" charset="0"/>
              </a:rPr>
              <a:t>Roughly </a:t>
            </a:r>
            <a:r>
              <a:rPr lang="en-US" b="1" smtClean="0">
                <a:latin typeface="Courier New" pitchFamily="49" charset="0"/>
              </a:rPr>
              <a:t>what is the typical value?</a:t>
            </a:r>
            <a:endParaRPr lang="en-US" b="1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Courier New" pitchFamily="49" charset="0"/>
              </a:rPr>
              <a:t>1.45  1.65  1.50  2.25  1.65  1.60  2.30  2.20  2.70  1.70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2.35  1.70  1.90  1.45  1.40  2.60  2.05  1.70  1.05  2.35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1.90  1.55  1.95  1.60  2.05  2.05  1.70  2.30  1.30  2.35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smtClean="0"/>
              <a:t>The </a:t>
            </a:r>
            <a:r>
              <a:rPr lang="en-US" sz="4400" b="1" smtClean="0">
                <a:solidFill>
                  <a:srgbClr val="0000FF"/>
                </a:solidFill>
              </a:rPr>
              <a:t>Sample Mean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9458732"/>
              </p:ext>
            </p:extLst>
          </p:nvPr>
        </p:nvGraphicFramePr>
        <p:xfrm>
          <a:off x="1752600" y="3429000"/>
          <a:ext cx="5698010" cy="2667000"/>
        </p:xfrm>
        <a:graphic>
          <a:graphicData uri="http://schemas.openxmlformats.org/presentationml/2006/ole">
            <p:oleObj spid="_x0000_s3098" name="Equation" r:id="rId4" imgW="2933700" imgH="1371600" progId="Equation.DSMT4">
              <p:embed/>
            </p:oleObj>
          </a:graphicData>
        </a:graphic>
      </p:graphicFrame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81000" y="1676400"/>
            <a:ext cx="8534400" cy="16158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These are </a:t>
            </a:r>
            <a:r>
              <a:rPr lang="en-US" b="1" smtClean="0">
                <a:latin typeface="Courier New" pitchFamily="49" charset="0"/>
              </a:rPr>
              <a:t>30 </a:t>
            </a:r>
            <a:r>
              <a:rPr lang="en-US" b="1">
                <a:latin typeface="Courier New" pitchFamily="49" charset="0"/>
              </a:rPr>
              <a:t>hours of average defect data on sets </a:t>
            </a:r>
            <a:r>
              <a:rPr lang="en-US" b="1" smtClean="0">
                <a:latin typeface="Courier New" pitchFamily="49" charset="0"/>
              </a:rPr>
              <a:t>of </a:t>
            </a:r>
            <a:r>
              <a:rPr lang="en-US" b="1">
                <a:latin typeface="Courier New" pitchFamily="49" charset="0"/>
              </a:rPr>
              <a:t>circuit </a:t>
            </a:r>
            <a:r>
              <a:rPr lang="en-US" b="1" smtClean="0">
                <a:latin typeface="Courier New" pitchFamily="49" charset="0"/>
              </a:rPr>
              <a:t>boards. </a:t>
            </a:r>
            <a:r>
              <a:rPr lang="en-US" b="1">
                <a:latin typeface="Courier New" pitchFamily="49" charset="0"/>
              </a:rPr>
              <a:t>Roughly </a:t>
            </a:r>
            <a:r>
              <a:rPr lang="en-US" b="1" smtClean="0">
                <a:latin typeface="Courier New" pitchFamily="49" charset="0"/>
              </a:rPr>
              <a:t>what is the typical value?</a:t>
            </a:r>
            <a:endParaRPr lang="en-US" b="1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smtClean="0">
                <a:latin typeface="Courier New" pitchFamily="49" charset="0"/>
              </a:rPr>
              <a:t>1.45  </a:t>
            </a:r>
            <a:r>
              <a:rPr lang="en-US" b="1">
                <a:latin typeface="Courier New" pitchFamily="49" charset="0"/>
              </a:rPr>
              <a:t>1.65  1.50  2.25  1.65  1.60  2.30  2.20  2.70  1.70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2.35  1.70  1.90  1.45  1.40  2.60  2.05  1.70  1.05  2.35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1.90  1.55  1.95  1.60  2.05  2.05  1.70  2.30  1.30  2.35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676400" y="4648200"/>
            <a:ext cx="5257800" cy="6858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010400" cy="609600"/>
          </a:xfrm>
        </p:spPr>
        <p:txBody>
          <a:bodyPr/>
          <a:lstStyle/>
          <a:p>
            <a:pPr eaLnBrk="1" hangingPunct="1"/>
            <a:r>
              <a:rPr lang="en-US" sz="2400" smtClean="0"/>
              <a:t>It may be necessary to ‘weight’ aggregate data.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b="1" smtClean="0"/>
              <a:t>Average </a:t>
            </a:r>
            <a:r>
              <a:rPr lang="en-US" sz="2400" b="1" smtClean="0"/>
              <a:t>Home Listings</a:t>
            </a:r>
          </a:p>
        </p:txBody>
      </p:sp>
      <p:pic>
        <p:nvPicPr>
          <p:cNvPr id="410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371600"/>
            <a:ext cx="73152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4988475"/>
              </p:ext>
            </p:extLst>
          </p:nvPr>
        </p:nvGraphicFramePr>
        <p:xfrm>
          <a:off x="1600200" y="5486400"/>
          <a:ext cx="6181725" cy="654050"/>
        </p:xfrm>
        <a:graphic>
          <a:graphicData uri="http://schemas.openxmlformats.org/presentationml/2006/ole">
            <p:oleObj spid="_x0000_s4119" name="Equation" r:id="rId5" imgW="3479800" imgH="368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Averaging Averages?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620000" cy="32004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Hawaii’s average listing 	= $896,800</a:t>
            </a:r>
          </a:p>
          <a:p>
            <a:pPr eaLnBrk="1" hangingPunct="1"/>
            <a:r>
              <a:rPr lang="en-US" smtClean="0">
                <a:latin typeface="+mj-lt"/>
              </a:rPr>
              <a:t>Hawaii’s population       	= 1,275,194</a:t>
            </a:r>
          </a:p>
          <a:p>
            <a:pPr eaLnBrk="1" hangingPunct="1"/>
            <a:r>
              <a:rPr lang="en-US" smtClean="0">
                <a:latin typeface="+mj-lt"/>
              </a:rPr>
              <a:t>Illinois’ average listing 	= $377,683</a:t>
            </a:r>
          </a:p>
          <a:p>
            <a:pPr eaLnBrk="1" hangingPunct="1"/>
            <a:r>
              <a:rPr lang="en-US" smtClean="0">
                <a:latin typeface="+mj-lt"/>
              </a:rPr>
              <a:t>Illinois’ population 		= 12,763,371</a:t>
            </a:r>
          </a:p>
          <a:p>
            <a:pPr eaLnBrk="1" hangingPunct="1"/>
            <a:r>
              <a:rPr lang="en-US" smtClean="0">
                <a:latin typeface="+mj-lt"/>
              </a:rPr>
              <a:t>Illinois and Hawaii each get weight 1/51 = .019607 when the mean is computed.</a:t>
            </a:r>
          </a:p>
          <a:p>
            <a:pPr eaLnBrk="1" hangingPunct="1"/>
            <a:r>
              <a:rPr lang="en-US" smtClean="0">
                <a:latin typeface="+mj-lt"/>
              </a:rPr>
              <a:t>Looks like Hawaii is getting too much influence.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38328"/>
            <a:ext cx="7010400" cy="1028700"/>
          </a:xfrm>
        </p:spPr>
        <p:txBody>
          <a:bodyPr/>
          <a:lstStyle/>
          <a:p>
            <a:pPr eaLnBrk="1" hangingPunct="1"/>
            <a:r>
              <a:rPr lang="en-US" sz="2800" b="1" smtClean="0"/>
              <a:t>A Properly Weighted Average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9042627"/>
              </p:ext>
            </p:extLst>
          </p:nvPr>
        </p:nvGraphicFramePr>
        <p:xfrm>
          <a:off x="838200" y="1676400"/>
          <a:ext cx="7772400" cy="2301875"/>
        </p:xfrm>
        <a:graphic>
          <a:graphicData uri="http://schemas.openxmlformats.org/presentationml/2006/ole">
            <p:oleObj spid="_x0000_s5146" name="Equation" r:id="rId4" imgW="4279900" imgH="1270000" progId="Equation.DSMT4">
              <p:embed/>
            </p:oleObj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762000" y="4191000"/>
            <a:ext cx="7848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New average is 409,234 compared to 369,687 without weights, an error of 11%.</a:t>
            </a:r>
            <a:r>
              <a:rPr lang="en-US" sz="2000" b="1"/>
              <a:t>   </a:t>
            </a:r>
            <a:r>
              <a:rPr lang="en-US" sz="2000" b="1" smtClean="0"/>
              <a:t>Sometimes an unequal weighting of the observations is necessary.</a:t>
            </a:r>
            <a:endParaRPr lang="en-US" sz="2000" b="1"/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533400" y="5486400"/>
            <a:ext cx="8001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State populations from http://www.factmonster.com/ipka/A0004986.html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38200" y="1524000"/>
            <a:ext cx="6934200" cy="6858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329227" y="914400"/>
            <a:ext cx="7010400" cy="1028700"/>
          </a:xfrm>
        </p:spPr>
        <p:txBody>
          <a:bodyPr/>
          <a:lstStyle/>
          <a:p>
            <a:pPr eaLnBrk="1" hangingPunct="1"/>
            <a:r>
              <a:rPr lang="en-US" sz="2800" b="1" smtClean="0"/>
              <a:t>Averaging Trending Time Series </a:t>
            </a:r>
            <a:br>
              <a:rPr lang="en-US" sz="2800" b="1" smtClean="0"/>
            </a:br>
            <a:r>
              <a:rPr lang="en-US" sz="2800" b="1" smtClean="0"/>
              <a:t>Observations Is Usually Not Informative</a:t>
            </a:r>
          </a:p>
        </p:txBody>
      </p:sp>
      <p:sp>
        <p:nvSpPr>
          <p:cNvPr id="6162" name="Text Box 19"/>
          <p:cNvSpPr txBox="1">
            <a:spLocks noChangeArrowheads="1"/>
          </p:cNvSpPr>
          <p:nvPr/>
        </p:nvSpPr>
        <p:spPr bwMode="auto">
          <a:xfrm>
            <a:off x="1177895" y="3429000"/>
            <a:ext cx="2133600" cy="22955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Does the mean over the entire observation period mean anything?  (Does it estimate anything meaningful?)</a:t>
            </a:r>
          </a:p>
        </p:txBody>
      </p:sp>
      <p:sp>
        <p:nvSpPr>
          <p:cNvPr id="6163" name="Text Box 21"/>
          <p:cNvSpPr txBox="1">
            <a:spLocks noChangeArrowheads="1"/>
          </p:cNvSpPr>
          <p:nvPr/>
        </p:nvSpPr>
        <p:spPr bwMode="auto">
          <a:xfrm>
            <a:off x="1824527" y="2089150"/>
            <a:ext cx="601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Note how the mean changes completely depending on what time interval is used to compute it.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95600"/>
            <a:ext cx="4776788" cy="32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The </a:t>
            </a:r>
            <a:r>
              <a:rPr lang="en-US" b="1" dirty="0" smtClean="0">
                <a:solidFill>
                  <a:srgbClr val="0000FF"/>
                </a:solidFill>
              </a:rPr>
              <a:t>Sample Median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010400" cy="3810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FF"/>
                </a:solidFill>
                <a:latin typeface="+mj-lt"/>
              </a:rPr>
              <a:t>Median</a:t>
            </a:r>
            <a:r>
              <a:rPr lang="en-US" smtClean="0">
                <a:latin typeface="+mj-lt"/>
              </a:rPr>
              <a:t> = the middle observation after data are sorted.</a:t>
            </a:r>
          </a:p>
          <a:p>
            <a:pPr eaLnBrk="1" hangingPunct="1"/>
            <a:r>
              <a:rPr lang="en-US" b="1" u="sng" smtClean="0">
                <a:latin typeface="+mj-lt"/>
              </a:rPr>
              <a:t>Odd number</a:t>
            </a:r>
            <a:r>
              <a:rPr lang="en-US" smtClean="0">
                <a:latin typeface="+mj-lt"/>
              </a:rPr>
              <a:t>:  Central observation: Med[1,2,4,</a:t>
            </a:r>
            <a:r>
              <a:rPr lang="en-US" b="1" smtClean="0">
                <a:solidFill>
                  <a:srgbClr val="FF3300"/>
                </a:solidFill>
                <a:latin typeface="+mj-lt"/>
              </a:rPr>
              <a:t>6</a:t>
            </a:r>
            <a:r>
              <a:rPr lang="en-US" smtClean="0">
                <a:latin typeface="+mj-lt"/>
              </a:rPr>
              <a:t>,8,9,17] = 6</a:t>
            </a:r>
          </a:p>
          <a:p>
            <a:pPr eaLnBrk="1" hangingPunct="1"/>
            <a:r>
              <a:rPr lang="en-US" b="1" u="sng" smtClean="0">
                <a:latin typeface="+mj-lt"/>
              </a:rPr>
              <a:t>Even number</a:t>
            </a:r>
            <a:r>
              <a:rPr lang="en-US" smtClean="0">
                <a:latin typeface="+mj-lt"/>
              </a:rPr>
              <a:t>: Midpoint between the two central observations Med[1,2,4,6,8,9,14,17] = (6+8)/2=7</a:t>
            </a: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V="1">
            <a:off x="3505200" y="5105400"/>
            <a:ext cx="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685801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Sample Median of (Sorted) Defects Data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1524000" y="1921379"/>
            <a:ext cx="6477000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>
                <a:latin typeface="Courier New" pitchFamily="49" charset="0"/>
              </a:rPr>
              <a:t>1.05   1.30   1.40   1.45   1.45   1.50   </a:t>
            </a:r>
          </a:p>
          <a:p>
            <a:r>
              <a:rPr lang="en-US" sz="2000" b="1">
                <a:latin typeface="Courier New" pitchFamily="49" charset="0"/>
              </a:rPr>
              <a:t>1.55   1.60   1.60   1.65   1.65   1.70   </a:t>
            </a:r>
          </a:p>
          <a:p>
            <a:r>
              <a:rPr lang="en-US" sz="2000" b="1">
                <a:latin typeface="Courier New" pitchFamily="49" charset="0"/>
              </a:rPr>
              <a:t>1.70   1.70   1.70   1.90   1.90   1.95   </a:t>
            </a:r>
          </a:p>
          <a:p>
            <a:r>
              <a:rPr lang="en-US" sz="2000" b="1">
                <a:latin typeface="Courier New" pitchFamily="49" charset="0"/>
              </a:rPr>
              <a:t>2.05   2.05   2.05   2.20   2.25   2.30   </a:t>
            </a:r>
          </a:p>
          <a:p>
            <a:r>
              <a:rPr lang="en-US" sz="2000" b="1">
                <a:latin typeface="Courier New" pitchFamily="49" charset="0"/>
              </a:rPr>
              <a:t>2.30   2.35   2.35   2.35   2.60   2.70</a:t>
            </a:r>
          </a:p>
          <a:p>
            <a:pPr>
              <a:spcBef>
                <a:spcPct val="50000"/>
              </a:spcBef>
            </a:pPr>
            <a:endParaRPr lang="en-US" sz="1600" b="1">
              <a:latin typeface="Courier New" pitchFamily="49" charset="0"/>
            </a:endParaRP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V="1">
            <a:off x="4611524" y="2743200"/>
            <a:ext cx="0" cy="1524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2895600" y="4343400"/>
            <a:ext cx="3581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00FF"/>
                </a:solidFill>
              </a:rPr>
              <a:t>Median = 1.8000</a:t>
            </a:r>
          </a:p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0000FF"/>
                </a:solidFill>
              </a:rPr>
              <a:t>Mean    = 1.8767</a:t>
            </a:r>
          </a:p>
        </p:txBody>
      </p:sp>
      <p:sp>
        <p:nvSpPr>
          <p:cNvPr id="44038" name="Line 7"/>
          <p:cNvSpPr>
            <a:spLocks noChangeShapeType="1"/>
          </p:cNvSpPr>
          <p:nvPr/>
        </p:nvSpPr>
        <p:spPr bwMode="auto">
          <a:xfrm>
            <a:off x="4457700" y="2743200"/>
            <a:ext cx="3048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14800"/>
            <a:ext cx="2209800" cy="165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7484275" y="5562600"/>
            <a:ext cx="0" cy="207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838200"/>
            <a:ext cx="732472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38200" y="5540514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/>
              <a:t>Tomorrow I will compute the average number of defectives  </a:t>
            </a:r>
            <a:br>
              <a:rPr lang="en-US" sz="2000" b="1" smtClean="0"/>
            </a:br>
            <a:r>
              <a:rPr lang="en-US" sz="2000" b="1" smtClean="0"/>
              <a:t>for a 61</a:t>
            </a:r>
            <a:r>
              <a:rPr lang="en-US" sz="2000" b="1" baseline="30000" smtClean="0"/>
              <a:t>st</a:t>
            </a:r>
            <a:r>
              <a:rPr lang="en-US" sz="2000" b="1" smtClean="0"/>
              <a:t> day. What is a good guess of the number I will find?</a:t>
            </a:r>
            <a:endParaRPr lang="en-US" sz="2000" b="1"/>
          </a:p>
        </p:txBody>
      </p:sp>
      <p:sp>
        <p:nvSpPr>
          <p:cNvPr id="5" name="TextBox 4"/>
          <p:cNvSpPr txBox="1"/>
          <p:nvPr/>
        </p:nvSpPr>
        <p:spPr>
          <a:xfrm>
            <a:off x="304800" y="3200400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0000FF"/>
                </a:solidFill>
              </a:rPr>
              <a:t>(Let’s deduce estimates of the mean and median from the histogram.)</a:t>
            </a:r>
            <a:endParaRPr lang="en-US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315200" cy="1527175"/>
          </a:xfrm>
        </p:spPr>
        <p:txBody>
          <a:bodyPr/>
          <a:lstStyle/>
          <a:p>
            <a:pPr eaLnBrk="1" hangingPunct="1"/>
            <a:r>
              <a:rPr lang="en-US" b="1" dirty="0" smtClean="0"/>
              <a:t>Skewed Earnings Distribution  </a:t>
            </a:r>
            <a:br>
              <a:rPr lang="en-US" b="1" dirty="0" smtClean="0"/>
            </a:br>
            <a:r>
              <a:rPr lang="en-US" b="1" dirty="0" smtClean="0"/>
              <a:t>Mean vs. Median in </a:t>
            </a:r>
            <a:r>
              <a:rPr lang="en-US" b="1" dirty="0" smtClean="0">
                <a:solidFill>
                  <a:srgbClr val="0000FF"/>
                </a:solidFill>
              </a:rPr>
              <a:t>Skewed Data</a:t>
            </a:r>
          </a:p>
        </p:txBody>
      </p:sp>
      <p:graphicFrame>
        <p:nvGraphicFramePr>
          <p:cNvPr id="717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2666501"/>
              </p:ext>
            </p:extLst>
          </p:nvPr>
        </p:nvGraphicFramePr>
        <p:xfrm>
          <a:off x="1676400" y="5105400"/>
          <a:ext cx="558800" cy="381000"/>
        </p:xfrm>
        <a:graphic>
          <a:graphicData uri="http://schemas.openxmlformats.org/presentationml/2006/ole">
            <p:oleObj spid="_x0000_s7195" name="Equation" r:id="rId4" imgW="279400" imgH="190500" progId="Equation.DSMT4">
              <p:embed/>
            </p:oleObj>
          </a:graphicData>
        </a:graphic>
      </p:graphicFrame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6165791" y="2063471"/>
            <a:ext cx="266700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mtClean="0"/>
              <a:t>Monthly Earnings</a:t>
            </a:r>
            <a:br>
              <a:rPr lang="en-US" smtClean="0"/>
            </a:br>
            <a:r>
              <a:rPr lang="en-US" smtClean="0"/>
              <a:t>N </a:t>
            </a:r>
            <a:r>
              <a:rPr lang="en-US"/>
              <a:t>= 595,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Median </a:t>
            </a:r>
            <a:r>
              <a:rPr lang="en-US" smtClean="0"/>
              <a:t>= </a:t>
            </a:r>
            <a:r>
              <a:rPr lang="en-US" smtClean="0"/>
              <a:t>800</a:t>
            </a:r>
            <a:br>
              <a:rPr lang="en-US" smtClean="0"/>
            </a:br>
            <a:r>
              <a:rPr lang="en-US" smtClean="0"/>
              <a:t>Mean    </a:t>
            </a:r>
            <a:r>
              <a:rPr lang="en-US"/>
              <a:t>= </a:t>
            </a:r>
            <a:r>
              <a:rPr lang="en-US" smtClean="0"/>
              <a:t>883</a:t>
            </a:r>
            <a:endParaRPr lang="en-US"/>
          </a:p>
        </p:txBody>
      </p:sp>
      <p:sp>
        <p:nvSpPr>
          <p:cNvPr id="7176" name="Text Box 11"/>
          <p:cNvSpPr txBox="1">
            <a:spLocks noChangeArrowheads="1"/>
          </p:cNvSpPr>
          <p:nvPr/>
        </p:nvSpPr>
        <p:spPr bwMode="auto">
          <a:xfrm>
            <a:off x="6172200" y="3962400"/>
            <a:ext cx="2743200" cy="20208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The mean will exceed the median when the distribution is skewed to the right. </a:t>
            </a:r>
            <a:r>
              <a:rPr lang="en-US" b="1"/>
              <a:t>(The skewness is in the direction of the long tail.)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5268516" cy="270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2063809" y="4419600"/>
            <a:ext cx="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1854437" y="4419600"/>
            <a:ext cx="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38400" y="3048000"/>
            <a:ext cx="3200400" cy="307777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/>
              <a:t>These data are skewed to the </a:t>
            </a:r>
            <a:r>
              <a:rPr lang="en-US" sz="1400" b="1" smtClean="0">
                <a:solidFill>
                  <a:srgbClr val="0000FF"/>
                </a:solidFill>
              </a:rPr>
              <a:t>right</a:t>
            </a:r>
            <a:r>
              <a:rPr lang="en-US" sz="1400" b="1" smtClean="0"/>
              <a:t>.</a:t>
            </a:r>
            <a:endParaRPr lang="en-US" sz="1400" b="1"/>
          </a:p>
        </p:txBody>
      </p:sp>
      <p:sp>
        <p:nvSpPr>
          <p:cNvPr id="6" name="Right Arrow 5"/>
          <p:cNvSpPr/>
          <p:nvPr/>
        </p:nvSpPr>
        <p:spPr bwMode="auto">
          <a:xfrm>
            <a:off x="3810000" y="4804855"/>
            <a:ext cx="2286000" cy="838200"/>
          </a:xfrm>
          <a:prstGeom prst="right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85800"/>
            <a:ext cx="7391400" cy="1447799"/>
          </a:xfrm>
        </p:spPr>
        <p:txBody>
          <a:bodyPr/>
          <a:lstStyle/>
          <a:p>
            <a:pPr eaLnBrk="1" hangingPunct="1"/>
            <a:r>
              <a:rPr lang="en-US" b="1" smtClean="0"/>
              <a:t>Extreme Observations Distort </a:t>
            </a:r>
            <a:br>
              <a:rPr lang="en-US" b="1" smtClean="0"/>
            </a:br>
            <a:r>
              <a:rPr lang="en-US" b="1" smtClean="0"/>
              <a:t>Means but Not Medians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229600" cy="3616325"/>
          </a:xfrm>
        </p:spPr>
        <p:txBody>
          <a:bodyPr/>
          <a:lstStyle/>
          <a:p>
            <a:pPr eaLnBrk="1" hangingPunct="1"/>
            <a:r>
              <a:rPr lang="en-US" sz="2600" smtClean="0">
                <a:latin typeface="+mj-lt"/>
              </a:rPr>
              <a:t>Outlying observations distort the mean</a:t>
            </a:r>
          </a:p>
          <a:p>
            <a:pPr lvl="1" eaLnBrk="1" hangingPunct="1"/>
            <a:r>
              <a:rPr lang="en-US" sz="2400" smtClean="0">
                <a:latin typeface="+mj-lt"/>
              </a:rPr>
              <a:t>Med  [1,2,4,6,8,9,</a:t>
            </a:r>
            <a:r>
              <a:rPr lang="en-US" sz="2400" smtClean="0">
                <a:solidFill>
                  <a:srgbClr val="FF3300"/>
                </a:solidFill>
                <a:latin typeface="+mj-lt"/>
              </a:rPr>
              <a:t>17</a:t>
            </a:r>
            <a:r>
              <a:rPr lang="en-US" sz="2400" smtClean="0">
                <a:latin typeface="+mj-lt"/>
              </a:rPr>
              <a:t>] = 6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Mean[1,2,4,6,8,9,</a:t>
            </a:r>
            <a:r>
              <a:rPr lang="en-US" sz="2400" smtClean="0">
                <a:solidFill>
                  <a:srgbClr val="FF3300"/>
                </a:solidFill>
                <a:latin typeface="+mj-lt"/>
              </a:rPr>
              <a:t>17</a:t>
            </a:r>
            <a:r>
              <a:rPr lang="en-US" sz="2400" smtClean="0">
                <a:latin typeface="+mj-lt"/>
              </a:rPr>
              <a:t>] = 6.714</a:t>
            </a:r>
          </a:p>
          <a:p>
            <a:pPr lvl="1" eaLnBrk="1" hangingPunct="1"/>
            <a:r>
              <a:rPr lang="en-US" sz="2400" smtClean="0">
                <a:latin typeface="+mj-lt"/>
              </a:rPr>
              <a:t>Med  [1,2,4,6,8,9,</a:t>
            </a:r>
            <a:r>
              <a:rPr lang="en-US" sz="2400" smtClean="0">
                <a:solidFill>
                  <a:srgbClr val="FF3300"/>
                </a:solidFill>
                <a:latin typeface="+mj-lt"/>
              </a:rPr>
              <a:t>17000</a:t>
            </a:r>
            <a:r>
              <a:rPr lang="en-US" sz="2400" smtClean="0">
                <a:latin typeface="+mj-lt"/>
              </a:rPr>
              <a:t>] = 6 (still)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Mean[1,2,4,6,8,9,</a:t>
            </a:r>
            <a:r>
              <a:rPr lang="en-US" sz="2400" smtClean="0">
                <a:solidFill>
                  <a:srgbClr val="FF3300"/>
                </a:solidFill>
                <a:latin typeface="+mj-lt"/>
              </a:rPr>
              <a:t>17000</a:t>
            </a:r>
            <a:r>
              <a:rPr lang="en-US" sz="2400" smtClean="0">
                <a:latin typeface="+mj-lt"/>
              </a:rPr>
              <a:t>] = 2432.8 (!)</a:t>
            </a:r>
          </a:p>
          <a:p>
            <a:pPr eaLnBrk="1" hangingPunct="1"/>
            <a:r>
              <a:rPr lang="en-US" sz="2600" smtClean="0">
                <a:solidFill>
                  <a:srgbClr val="0000FF"/>
                </a:solidFill>
                <a:latin typeface="+mj-lt"/>
              </a:rPr>
              <a:t>This typically occurs when there are some outlying obervations, such as in cross sections of income or wealth and/or when the sample is not very large.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762000"/>
            <a:ext cx="57435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3080" y="1478280"/>
            <a:ext cx="52578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77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8607" y="5382768"/>
            <a:ext cx="56864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 bwMode="auto">
          <a:xfrm>
            <a:off x="1905000" y="3429000"/>
            <a:ext cx="1752600" cy="1371600"/>
          </a:xfrm>
          <a:prstGeom prst="rect">
            <a:avLst/>
          </a:prstGeom>
          <a:solidFill>
            <a:srgbClr val="99CC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28800" y="5410200"/>
            <a:ext cx="5562600" cy="990600"/>
          </a:xfrm>
          <a:prstGeom prst="rect">
            <a:avLst/>
          </a:prstGeom>
          <a:solidFill>
            <a:srgbClr val="99CC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mean</a:t>
            </a:r>
            <a:r>
              <a:rPr lang="en-US" smtClean="0"/>
              <a:t> does not give information about the shape of the distribution.</a:t>
            </a:r>
            <a:endParaRPr lang="en-US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190" y="1981200"/>
            <a:ext cx="41676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762000" y="5715000"/>
            <a:ext cx="82296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Two problems with the computations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(1) The data are ratings, not quantitative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(2) The</a:t>
            </a:r>
            <a:r>
              <a:rPr kumimoji="0" lang="en-US" sz="2400" b="1" i="0" u="none" strike="noStrike" kern="0" cap="none" spc="0" normalizeH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mean does not suggest the</a:t>
            </a:r>
            <a:br>
              <a:rPr kumimoji="0" lang="en-US" sz="2400" b="1" i="0" u="none" strike="noStrike" kern="0" cap="none" spc="0" normalizeH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2400" b="1" i="0" u="none" strike="noStrike" kern="0" cap="none" spc="0" normalizeH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 extreme nature of the data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295400"/>
            <a:ext cx="3886200" cy="70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85800"/>
            <a:ext cx="8458200" cy="1066800"/>
          </a:xfrm>
        </p:spPr>
        <p:txBody>
          <a:bodyPr/>
          <a:lstStyle/>
          <a:p>
            <a:r>
              <a:rPr lang="en-US" sz="2400" b="1" smtClean="0"/>
              <a:t>The problem with the mean or median as a description of a sample – more information is </a:t>
            </a:r>
            <a:r>
              <a:rPr lang="en-US" sz="2400" b="1" smtClean="0"/>
              <a:t>usually needed</a:t>
            </a:r>
            <a:r>
              <a:rPr lang="en-US" sz="2400" b="1" smtClean="0"/>
              <a:t>.</a:t>
            </a:r>
            <a:endParaRPr lang="en-US" sz="2400" b="1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69812"/>
            <a:ext cx="5853112" cy="397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38400" y="60314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Both data sets have a mean of about 100.</a:t>
            </a:r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2209800" y="3581400"/>
            <a:ext cx="304800" cy="228600"/>
          </a:xfrm>
          <a:prstGeom prst="ellipse">
            <a:avLst/>
          </a:prstGeom>
          <a:solidFill>
            <a:srgbClr val="99CC00">
              <a:alpha val="18824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41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00FF"/>
                </a:solidFill>
              </a:rPr>
              <a:t>Dispersion</a:t>
            </a:r>
            <a:r>
              <a:rPr lang="en-US" sz="3600" smtClean="0"/>
              <a:t> of the Observations</a:t>
            </a:r>
          </a:p>
        </p:txBody>
      </p:sp>
      <p:graphicFrame>
        <p:nvGraphicFramePr>
          <p:cNvPr id="1024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12996830"/>
              </p:ext>
            </p:extLst>
          </p:nvPr>
        </p:nvGraphicFramePr>
        <p:xfrm>
          <a:off x="609600" y="3739744"/>
          <a:ext cx="3276600" cy="2184400"/>
        </p:xfrm>
        <a:graphic>
          <a:graphicData uri="http://schemas.openxmlformats.org/presentationml/2006/ole">
            <p:oleObj spid="_x0000_s10266" name="Graph" r:id="rId4" imgW="5486400" imgH="3657600" progId="MtbGraph.Document">
              <p:embed/>
            </p:oleObj>
          </a:graphicData>
        </a:graphic>
      </p:graphicFrame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4038600" y="3733800"/>
            <a:ext cx="4572000" cy="17543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We quantify the variation of the values around the mean.  </a:t>
            </a:r>
            <a:r>
              <a:rPr lang="en-US" b="1">
                <a:solidFill>
                  <a:srgbClr val="0000FF"/>
                </a:solidFill>
              </a:rPr>
              <a:t>Note the </a:t>
            </a:r>
            <a:r>
              <a:rPr lang="en-US" b="1" u="sng">
                <a:solidFill>
                  <a:srgbClr val="0000FF"/>
                </a:solidFill>
              </a:rPr>
              <a:t>range</a:t>
            </a:r>
            <a:r>
              <a:rPr lang="en-US" b="1">
                <a:solidFill>
                  <a:srgbClr val="0000FF"/>
                </a:solidFill>
              </a:rPr>
              <a:t> is from 1.05 to 2.70.  This gives an idea where the data lie. </a:t>
            </a:r>
            <a:r>
              <a:rPr lang="en-US" b="1">
                <a:solidFill>
                  <a:srgbClr val="FF0000"/>
                </a:solidFill>
              </a:rPr>
              <a:t> </a:t>
            </a:r>
            <a:r>
              <a:rPr lang="en-US" b="1"/>
              <a:t>The mean plus a measure of the variation do the same </a:t>
            </a:r>
            <a:r>
              <a:rPr lang="en-US" b="1" smtClean="0"/>
              <a:t>job.</a:t>
            </a:r>
            <a:endParaRPr lang="en-US" b="1"/>
          </a:p>
        </p:txBody>
      </p:sp>
      <p:sp>
        <p:nvSpPr>
          <p:cNvPr id="10246" name="Line 9"/>
          <p:cNvSpPr>
            <a:spLocks noChangeShapeType="1"/>
          </p:cNvSpPr>
          <p:nvPr/>
        </p:nvSpPr>
        <p:spPr bwMode="auto">
          <a:xfrm>
            <a:off x="2362200" y="5286375"/>
            <a:ext cx="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57200" y="1676400"/>
            <a:ext cx="8534400" cy="16158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These are </a:t>
            </a:r>
            <a:r>
              <a:rPr lang="en-US" b="1" smtClean="0">
                <a:latin typeface="Courier New" pitchFamily="49" charset="0"/>
              </a:rPr>
              <a:t>30 </a:t>
            </a:r>
            <a:r>
              <a:rPr lang="en-US" b="1">
                <a:latin typeface="Courier New" pitchFamily="49" charset="0"/>
              </a:rPr>
              <a:t>hours of average defect data on sets </a:t>
            </a:r>
            <a:r>
              <a:rPr lang="en-US" b="1" smtClean="0">
                <a:latin typeface="Courier New" pitchFamily="49" charset="0"/>
              </a:rPr>
              <a:t>of </a:t>
            </a:r>
            <a:r>
              <a:rPr lang="en-US" b="1">
                <a:latin typeface="Courier New" pitchFamily="49" charset="0"/>
              </a:rPr>
              <a:t>circuit </a:t>
            </a:r>
            <a:r>
              <a:rPr lang="en-US" b="1" smtClean="0">
                <a:latin typeface="Courier New" pitchFamily="49" charset="0"/>
              </a:rPr>
              <a:t>boards.</a:t>
            </a:r>
            <a:endParaRPr lang="en-US" b="1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smtClean="0">
                <a:latin typeface="Courier New" pitchFamily="49" charset="0"/>
              </a:rPr>
              <a:t>1.45  </a:t>
            </a:r>
            <a:r>
              <a:rPr lang="en-US" b="1">
                <a:latin typeface="Courier New" pitchFamily="49" charset="0"/>
              </a:rPr>
              <a:t>1.65  1.50  2.25  1.65  1.60  2.30  2.20  2.70  1.70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2.35  1.70  1.90  1.45  1.40  2.60  2.05  1.70  1.05  2.35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1.90  1.55  1.95  1.60  2.05  2.05  1.70  2.30  1.30  2.35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1"/>
            <a:ext cx="8458200" cy="1066800"/>
          </a:xfrm>
        </p:spPr>
        <p:txBody>
          <a:bodyPr/>
          <a:lstStyle/>
          <a:p>
            <a:r>
              <a:rPr lang="en-US" sz="2400" b="1" smtClean="0"/>
              <a:t>The Problem with the Range as a Measure of Dispersion</a:t>
            </a:r>
            <a:endParaRPr lang="en-US" sz="2400" b="1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3916" y="1295401"/>
            <a:ext cx="5853112" cy="397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9800" y="54102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These two data sets both have 1,000 observations </a:t>
            </a:r>
            <a:br>
              <a:rPr lang="en-US" smtClean="0"/>
            </a:br>
            <a:r>
              <a:rPr lang="en-US" smtClean="0"/>
              <a:t>that range from about 10 to about 180</a:t>
            </a:r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2438400" y="2895600"/>
            <a:ext cx="304800" cy="228600"/>
          </a:xfrm>
          <a:prstGeom prst="ellipse">
            <a:avLst/>
          </a:prstGeom>
          <a:solidFill>
            <a:srgbClr val="99CC00">
              <a:alpha val="18824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934200" y="2895600"/>
            <a:ext cx="304800" cy="228600"/>
          </a:xfrm>
          <a:prstGeom prst="ellipse">
            <a:avLst/>
          </a:prstGeom>
          <a:solidFill>
            <a:srgbClr val="99CC00">
              <a:alpha val="18824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239000" y="2895600"/>
            <a:ext cx="304800" cy="228600"/>
          </a:xfrm>
          <a:prstGeom prst="ellipse">
            <a:avLst/>
          </a:prstGeom>
          <a:solidFill>
            <a:srgbClr val="99CC00">
              <a:alpha val="18824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41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84375"/>
            <a:ext cx="8534400" cy="530225"/>
          </a:xfrm>
        </p:spPr>
        <p:txBody>
          <a:bodyPr/>
          <a:lstStyle/>
          <a:p>
            <a:pPr algn="l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 Measure of Dispersion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sz="2400" smtClean="0"/>
              <a:t>The standard deviation is the interesting value.  You need to compute the variance to get the standard deviation.</a:t>
            </a:r>
            <a:endParaRPr lang="en-US" sz="2400" b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7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3124200"/>
            <a:ext cx="7010400" cy="2057400"/>
          </a:xfrm>
        </p:spPr>
        <p:txBody>
          <a:bodyPr/>
          <a:lstStyle/>
          <a:p>
            <a:pPr eaLnBrk="1" hangingPunct="1"/>
            <a:r>
              <a:rPr lang="en-US" b="1" u="sng" smtClean="0">
                <a:solidFill>
                  <a:srgbClr val="0000FF"/>
                </a:solidFill>
                <a:latin typeface="+mj-lt"/>
              </a:rPr>
              <a:t>Variance</a:t>
            </a:r>
            <a:r>
              <a:rPr lang="en-US" smtClean="0">
                <a:latin typeface="+mj-lt"/>
              </a:rPr>
              <a:t> = s</a:t>
            </a:r>
            <a:r>
              <a:rPr lang="en-US" baseline="-25000" smtClean="0">
                <a:latin typeface="+mj-lt"/>
              </a:rPr>
              <a:t>y</a:t>
            </a:r>
            <a:r>
              <a:rPr lang="en-US" baseline="30000" smtClean="0">
                <a:latin typeface="+mj-lt"/>
              </a:rPr>
              <a:t>2</a:t>
            </a:r>
            <a:r>
              <a:rPr lang="en-US" smtClean="0">
                <a:latin typeface="+mj-lt"/>
              </a:rPr>
              <a:t> =  </a:t>
            </a:r>
          </a:p>
          <a:p>
            <a:pPr eaLnBrk="1" hangingPunct="1"/>
            <a:endParaRPr lang="en-US" smtClean="0">
              <a:latin typeface="+mj-lt"/>
            </a:endParaRPr>
          </a:p>
          <a:p>
            <a:pPr eaLnBrk="1" hangingPunct="1"/>
            <a:r>
              <a:rPr lang="en-US" b="1" u="sng" smtClean="0">
                <a:solidFill>
                  <a:srgbClr val="0000FF"/>
                </a:solidFill>
                <a:latin typeface="+mj-lt"/>
              </a:rPr>
              <a:t>Standard deviation</a:t>
            </a:r>
            <a:r>
              <a:rPr lang="en-US" smtClean="0">
                <a:latin typeface="+mj-lt"/>
              </a:rPr>
              <a:t> = s</a:t>
            </a:r>
            <a:r>
              <a:rPr lang="en-US" baseline="-25000" smtClean="0">
                <a:latin typeface="+mj-lt"/>
              </a:rPr>
              <a:t>y</a:t>
            </a:r>
            <a:r>
              <a:rPr lang="en-US" smtClean="0">
                <a:latin typeface="+mj-lt"/>
              </a:rPr>
              <a:t> =  </a:t>
            </a:r>
          </a:p>
        </p:txBody>
      </p:sp>
      <p:graphicFrame>
        <p:nvGraphicFramePr>
          <p:cNvPr id="1126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4087091"/>
              </p:ext>
            </p:extLst>
          </p:nvPr>
        </p:nvGraphicFramePr>
        <p:xfrm>
          <a:off x="3962400" y="3048000"/>
          <a:ext cx="2417763" cy="803275"/>
        </p:xfrm>
        <a:graphic>
          <a:graphicData uri="http://schemas.openxmlformats.org/presentationml/2006/ole">
            <p:oleObj spid="_x0000_s11313" name="Equation" r:id="rId4" imgW="1104900" imgH="368300" progId="Equation.DSMT4">
              <p:embed/>
            </p:oleObj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02350264"/>
              </p:ext>
            </p:extLst>
          </p:nvPr>
        </p:nvGraphicFramePr>
        <p:xfrm>
          <a:off x="5486400" y="3978275"/>
          <a:ext cx="2462213" cy="822325"/>
        </p:xfrm>
        <a:graphic>
          <a:graphicData uri="http://schemas.openxmlformats.org/presentationml/2006/ole">
            <p:oleObj spid="_x0000_s11314" name="Equation" r:id="rId5" imgW="1218671" imgH="406224" progId="Equation.DSMT4">
              <p:embed/>
            </p:oleObj>
          </a:graphicData>
        </a:graphic>
      </p:graphicFrame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57200" y="5181600"/>
            <a:ext cx="8458200" cy="92333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Note the units of measurement.  The standard deviation has the same units as the mean.  The standard deviation is the standard measure for the dispersion (spread) of a set of values (sample of observations).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219200" y="3124200"/>
            <a:ext cx="6934200" cy="6858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219200" y="3962400"/>
            <a:ext cx="6934200" cy="8382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76400"/>
            <a:ext cx="8229600" cy="530225"/>
          </a:xfrm>
        </p:spPr>
        <p:txBody>
          <a:bodyPr/>
          <a:lstStyle/>
          <a:p>
            <a:pPr algn="l" eaLnBrk="1" hangingPunct="1"/>
            <a:r>
              <a:rPr lang="en-US" sz="2400" b="1" smtClean="0">
                <a:latin typeface="Arial" pitchFamily="34" charset="0"/>
                <a:cs typeface="Arial" pitchFamily="34" charset="0"/>
              </a:rPr>
              <a:t>The variance is the average squared deviation of the sample values from the mean. Why is N-1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the denominator of s</a:t>
            </a:r>
            <a:r>
              <a:rPr lang="en-US" sz="24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?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438400"/>
            <a:ext cx="7010400" cy="3657600"/>
          </a:xfrm>
        </p:spPr>
        <p:txBody>
          <a:bodyPr/>
          <a:lstStyle/>
          <a:p>
            <a:pPr lvl="1"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Everyone else does it</a:t>
            </a:r>
          </a:p>
          <a:p>
            <a:pPr lvl="1"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Minitab does it</a:t>
            </a:r>
          </a:p>
          <a:p>
            <a:pPr lvl="1"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I have totally no idea.</a:t>
            </a:r>
          </a:p>
          <a:p>
            <a:pPr lvl="1"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Tendency of the variance to be too small when computed using 1/N when the sample size, N, is itself small.</a:t>
            </a:r>
          </a:p>
          <a:p>
            <a:pPr lvl="1" eaLnBrk="1" hangingPunct="1"/>
            <a:r>
              <a:rPr lang="en-US" sz="2800" smtClean="0">
                <a:latin typeface="Arial" pitchFamily="34" charset="0"/>
                <a:cs typeface="Arial" pitchFamily="34" charset="0"/>
              </a:rPr>
              <a:t>(When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 is large, it won’t </a:t>
            </a:r>
            <a:r>
              <a:rPr lang="en-US" sz="2800" smtClean="0">
                <a:latin typeface="Arial" pitchFamily="34" charset="0"/>
                <a:cs typeface="Arial" pitchFamily="34" charset="0"/>
              </a:rPr>
              <a:t>matter.)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6629400" y="6181755"/>
            <a:ext cx="1676400" cy="342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See HOG, p. 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7391400" cy="1527175"/>
          </a:xfrm>
        </p:spPr>
        <p:txBody>
          <a:bodyPr/>
          <a:lstStyle/>
          <a:p>
            <a:pPr eaLnBrk="1" hangingPunct="1"/>
            <a:r>
              <a:rPr lang="en-US" b="1" smtClean="0"/>
              <a:t>Computing a Standard Deviation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457200" y="1933843"/>
            <a:ext cx="41148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>
                <a:latin typeface="Courier New" pitchFamily="49" charset="0"/>
              </a:rPr>
              <a:t>Y  Deviation   </a:t>
            </a:r>
            <a:r>
              <a:rPr lang="en-US" b="1" smtClean="0">
                <a:latin typeface="Courier New" pitchFamily="49" charset="0"/>
              </a:rPr>
              <a:t>  Squared</a:t>
            </a:r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   From Mean   </a:t>
            </a:r>
            <a:r>
              <a:rPr lang="en-US" b="1" smtClean="0">
                <a:latin typeface="Courier New" pitchFamily="49" charset="0"/>
              </a:rPr>
              <a:t>  Deviation</a:t>
            </a:r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1	-2.1	    	4.41</a:t>
            </a:r>
          </a:p>
          <a:p>
            <a:r>
              <a:rPr lang="en-US" b="1">
                <a:latin typeface="Courier New" pitchFamily="49" charset="0"/>
              </a:rPr>
              <a:t>4	 0.9	   	0.81</a:t>
            </a:r>
          </a:p>
          <a:p>
            <a:r>
              <a:rPr lang="en-US" b="1">
                <a:latin typeface="Courier New" pitchFamily="49" charset="0"/>
              </a:rPr>
              <a:t>6	 2.9	    	8.41</a:t>
            </a:r>
          </a:p>
          <a:p>
            <a:r>
              <a:rPr lang="en-US" b="1">
                <a:latin typeface="Courier New" pitchFamily="49" charset="0"/>
              </a:rPr>
              <a:t>0	-3.1	    	9.61</a:t>
            </a:r>
          </a:p>
          <a:p>
            <a:r>
              <a:rPr lang="en-US" b="1">
                <a:latin typeface="Courier New" pitchFamily="49" charset="0"/>
              </a:rPr>
              <a:t>3	-0.1	    	0.01</a:t>
            </a:r>
          </a:p>
          <a:p>
            <a:r>
              <a:rPr lang="en-US" b="1">
                <a:latin typeface="Courier New" pitchFamily="49" charset="0"/>
              </a:rPr>
              <a:t>2	-1.1	    	1.21</a:t>
            </a:r>
          </a:p>
          <a:p>
            <a:r>
              <a:rPr lang="en-US" b="1">
                <a:latin typeface="Courier New" pitchFamily="49" charset="0"/>
              </a:rPr>
              <a:t>6	 2.9	    	8.41</a:t>
            </a:r>
          </a:p>
          <a:p>
            <a:r>
              <a:rPr lang="en-US" b="1">
                <a:latin typeface="Courier New" pitchFamily="49" charset="0"/>
              </a:rPr>
              <a:t>4	 0.9	    	0.81</a:t>
            </a:r>
          </a:p>
          <a:p>
            <a:r>
              <a:rPr lang="en-US" b="1">
                <a:latin typeface="Courier New" pitchFamily="49" charset="0"/>
              </a:rPr>
              <a:t>4	 0.9	    	0.81</a:t>
            </a:r>
          </a:p>
          <a:p>
            <a:r>
              <a:rPr lang="en-US" b="1">
                <a:latin typeface="Courier New" pitchFamily="49" charset="0"/>
              </a:rPr>
              <a:t>1	-2.1	    	</a:t>
            </a:r>
            <a:r>
              <a:rPr lang="en-US" b="1" smtClean="0">
                <a:latin typeface="Courier New" pitchFamily="49" charset="0"/>
              </a:rPr>
              <a:t>4.41</a:t>
            </a:r>
          </a:p>
          <a:p>
            <a:r>
              <a:rPr lang="en-US" b="1" smtClean="0">
                <a:solidFill>
                  <a:srgbClr val="FF0000"/>
                </a:solidFill>
                <a:latin typeface="Courier New" pitchFamily="49" charset="0"/>
              </a:rPr>
              <a:t>SUM   </a:t>
            </a:r>
            <a:r>
              <a:rPr lang="en-US" b="1" baseline="-2500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b="1" smtClean="0">
                <a:solidFill>
                  <a:srgbClr val="FF0000"/>
                </a:solidFill>
                <a:latin typeface="Courier New" pitchFamily="49" charset="0"/>
              </a:rPr>
              <a:t> 0.0       </a:t>
            </a:r>
            <a:r>
              <a:rPr lang="en-US" b="1" baseline="-2500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b="1" smtClean="0">
                <a:solidFill>
                  <a:srgbClr val="FF0000"/>
                </a:solidFill>
                <a:latin typeface="Courier New" pitchFamily="49" charset="0"/>
              </a:rPr>
              <a:t> 38.90</a:t>
            </a:r>
            <a:endParaRPr lang="en-US" b="1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191000" y="2971800"/>
            <a:ext cx="4572000" cy="226215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Sum  </a:t>
            </a:r>
            <a:r>
              <a:rPr lang="en-US" b="1" smtClean="0"/>
              <a:t>	= 31</a:t>
            </a:r>
            <a:br>
              <a:rPr lang="en-US" b="1" smtClean="0"/>
            </a:br>
            <a:r>
              <a:rPr lang="en-US" b="1"/>
              <a:t/>
            </a:r>
            <a:br>
              <a:rPr lang="en-US" b="1"/>
            </a:br>
            <a:r>
              <a:rPr lang="en-US" b="1"/>
              <a:t>Mean </a:t>
            </a:r>
            <a:r>
              <a:rPr lang="en-US" b="1" smtClean="0"/>
              <a:t>	= </a:t>
            </a:r>
            <a:r>
              <a:rPr lang="en-US" b="1"/>
              <a:t>31/10=3.1 </a:t>
            </a:r>
          </a:p>
          <a:p>
            <a:pPr>
              <a:spcBef>
                <a:spcPct val="50000"/>
              </a:spcBef>
            </a:pPr>
            <a:r>
              <a:rPr lang="en-US" b="1"/>
              <a:t>Sum of squared deviations = 38.90 </a:t>
            </a:r>
          </a:p>
          <a:p>
            <a:pPr>
              <a:spcBef>
                <a:spcPct val="50000"/>
              </a:spcBef>
            </a:pPr>
            <a:r>
              <a:rPr lang="en-US" b="1" smtClean="0"/>
              <a:t>Variance = 38.90</a:t>
            </a:r>
            <a:r>
              <a:rPr lang="en-US" b="1"/>
              <a:t>/(10-1</a:t>
            </a:r>
            <a:r>
              <a:rPr lang="en-US" b="1" smtClean="0"/>
              <a:t>)	    = 4.322</a:t>
            </a:r>
          </a:p>
          <a:p>
            <a:pPr>
              <a:spcBef>
                <a:spcPct val="50000"/>
              </a:spcBef>
            </a:pPr>
            <a:r>
              <a:rPr lang="en-US" sz="1000" b="1"/>
              <a:t/>
            </a:r>
            <a:br>
              <a:rPr lang="en-US" sz="1000" b="1"/>
            </a:br>
            <a:r>
              <a:rPr lang="en-US" b="1"/>
              <a:t>Standard Deviation   </a:t>
            </a:r>
            <a:r>
              <a:rPr lang="en-US" b="1" smtClean="0"/>
              <a:t>	    = 2.079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Standard Deviation</a:t>
            </a:r>
          </a:p>
        </p:txBody>
      </p:sp>
      <p:graphicFrame>
        <p:nvGraphicFramePr>
          <p:cNvPr id="12290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15304377"/>
              </p:ext>
            </p:extLst>
          </p:nvPr>
        </p:nvGraphicFramePr>
        <p:xfrm>
          <a:off x="1828800" y="3810000"/>
          <a:ext cx="6238754" cy="1600200"/>
        </p:xfrm>
        <a:graphic>
          <a:graphicData uri="http://schemas.openxmlformats.org/presentationml/2006/ole">
            <p:oleObj spid="_x0000_s12313" name="Equation" r:id="rId4" imgW="3911600" imgH="1003300" progId="Equation.DSMT4">
              <p:embed/>
            </p:oleObj>
          </a:graphicData>
        </a:graphic>
      </p:graphicFrame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57200" y="1965573"/>
            <a:ext cx="8534400" cy="16158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These are </a:t>
            </a:r>
            <a:r>
              <a:rPr lang="en-US" b="1" smtClean="0">
                <a:latin typeface="Courier New" pitchFamily="49" charset="0"/>
              </a:rPr>
              <a:t>30 </a:t>
            </a:r>
            <a:r>
              <a:rPr lang="en-US" b="1">
                <a:latin typeface="Courier New" pitchFamily="49" charset="0"/>
              </a:rPr>
              <a:t>hours of average defect data on sets of </a:t>
            </a:r>
            <a:r>
              <a:rPr lang="en-US" b="1" smtClean="0">
                <a:latin typeface="Courier New" pitchFamily="49" charset="0"/>
              </a:rPr>
              <a:t>circuit boards.</a:t>
            </a:r>
            <a:endParaRPr lang="en-US" b="1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smtClean="0">
                <a:latin typeface="Courier New" pitchFamily="49" charset="0"/>
              </a:rPr>
              <a:t>1.45  </a:t>
            </a:r>
            <a:r>
              <a:rPr lang="en-US" b="1">
                <a:latin typeface="Courier New" pitchFamily="49" charset="0"/>
              </a:rPr>
              <a:t>1.65  1.50  2.25  1.65  1.60  2.30  2.20  2.70  1.70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2.35  1.70  1.90  1.45  1.40  2.60  2.05  1.70  1.05  2.35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1.90  1.55  1.95  1.60  2.05  2.05  1.70  2.30  1.30  2.35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447800" y="3733800"/>
            <a:ext cx="6934200" cy="18288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Distribution of Values</a:t>
            </a:r>
          </a:p>
        </p:txBody>
      </p:sp>
      <p:graphicFrame>
        <p:nvGraphicFramePr>
          <p:cNvPr id="12390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1727200"/>
          <a:ext cx="6096000" cy="4064000"/>
        </p:xfrm>
        <a:graphic>
          <a:graphicData uri="http://schemas.openxmlformats.org/presentationml/2006/ole">
            <p:oleObj spid="_x0000_s123929" name="Graph" r:id="rId3" imgW="5486400" imgH="3657600" progId="MtbGraph.Document">
              <p:embed/>
            </p:oleObj>
          </a:graphicData>
        </a:graphic>
      </p:graphicFrame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4648200" y="4927600"/>
            <a:ext cx="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09" name="Line 5"/>
          <p:cNvSpPr>
            <a:spLocks noChangeShapeType="1"/>
          </p:cNvSpPr>
          <p:nvPr/>
        </p:nvSpPr>
        <p:spPr bwMode="auto">
          <a:xfrm>
            <a:off x="2806700" y="5105400"/>
            <a:ext cx="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6629400" y="5105400"/>
            <a:ext cx="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11" name="Line 7"/>
          <p:cNvSpPr>
            <a:spLocks noChangeShapeType="1"/>
          </p:cNvSpPr>
          <p:nvPr/>
        </p:nvSpPr>
        <p:spPr bwMode="auto">
          <a:xfrm>
            <a:off x="2806700" y="5435600"/>
            <a:ext cx="3810000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Reliable Rules of Thumb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05000"/>
            <a:ext cx="8382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Almost always, 66% of the observations in a sample will lie in the range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         [mean - 1 s.d. to mean + 1 s.d.]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Almost always, 95% of the observations in a sample will lie in the range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         [mean - 2 s.d. to mean + 2 s.d.]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Almost always, 99.5% of the observations in a sample will lie in the range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         [mean - 3 s.d. to mean + 3 s.d.]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When these rules are not met, they will almost be met. Data nearly always act this way.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 Reliable Empirical Rule</a:t>
            </a:r>
          </a:p>
        </p:txBody>
      </p:sp>
      <p:graphicFrame>
        <p:nvGraphicFramePr>
          <p:cNvPr id="13314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600200" y="1676400"/>
          <a:ext cx="6172200" cy="4114800"/>
        </p:xfrm>
        <a:graphic>
          <a:graphicData uri="http://schemas.openxmlformats.org/presentationml/2006/ole">
            <p:oleObj spid="_x0000_s13336" name="Graph" r:id="rId4" imgW="5486400" imgH="3657600" progId="MtbGraph.Document">
              <p:embed/>
            </p:oleObj>
          </a:graphicData>
        </a:graphic>
      </p:graphicFrame>
      <p:sp>
        <p:nvSpPr>
          <p:cNvPr id="13316" name="Line 7"/>
          <p:cNvSpPr>
            <a:spLocks noChangeShapeType="1"/>
          </p:cNvSpPr>
          <p:nvPr/>
        </p:nvSpPr>
        <p:spPr bwMode="auto">
          <a:xfrm>
            <a:off x="4705350" y="3476625"/>
            <a:ext cx="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8"/>
          <p:cNvSpPr>
            <a:spLocks noChangeShapeType="1"/>
          </p:cNvSpPr>
          <p:nvPr/>
        </p:nvSpPr>
        <p:spPr bwMode="auto">
          <a:xfrm>
            <a:off x="2286000" y="3505200"/>
            <a:ext cx="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>
            <a:off x="7162800" y="3476625"/>
            <a:ext cx="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AutoShape 10"/>
          <p:cNvSpPr>
            <a:spLocks/>
          </p:cNvSpPr>
          <p:nvPr/>
        </p:nvSpPr>
        <p:spPr bwMode="auto">
          <a:xfrm rot="5400000" flipV="1">
            <a:off x="4314825" y="3152775"/>
            <a:ext cx="762000" cy="2495550"/>
          </a:xfrm>
          <a:prstGeom prst="rightBracket">
            <a:avLst>
              <a:gd name="adj" fmla="val 27292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3320" name="AutoShape 11"/>
          <p:cNvSpPr>
            <a:spLocks/>
          </p:cNvSpPr>
          <p:nvPr/>
        </p:nvSpPr>
        <p:spPr bwMode="auto">
          <a:xfrm rot="-5400000">
            <a:off x="4419600" y="762000"/>
            <a:ext cx="609600" cy="4876800"/>
          </a:xfrm>
          <a:prstGeom prst="rightBracket">
            <a:avLst>
              <a:gd name="adj" fmla="val 6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Text Box 12"/>
          <p:cNvSpPr txBox="1">
            <a:spLocks noChangeArrowheads="1"/>
          </p:cNvSpPr>
          <p:nvPr/>
        </p:nvSpPr>
        <p:spPr bwMode="auto">
          <a:xfrm>
            <a:off x="2057400" y="4800600"/>
            <a:ext cx="556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Mean </a:t>
            </a:r>
            <a:r>
              <a:rPr lang="en-US" b="1">
                <a:cs typeface="Arial" charset="0"/>
              </a:rPr>
              <a:t>± 1 s =(1.47 to 2.28) includes 18/30 = 60%</a:t>
            </a:r>
          </a:p>
        </p:txBody>
      </p:sp>
      <p:sp>
        <p:nvSpPr>
          <p:cNvPr id="13322" name="Text Box 13"/>
          <p:cNvSpPr txBox="1">
            <a:spLocks noChangeArrowheads="1"/>
          </p:cNvSpPr>
          <p:nvPr/>
        </p:nvSpPr>
        <p:spPr bwMode="auto">
          <a:xfrm>
            <a:off x="1981200" y="2173069"/>
            <a:ext cx="548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Mean </a:t>
            </a:r>
            <a:r>
              <a:rPr lang="en-US" b="1">
                <a:cs typeface="Arial" charset="0"/>
              </a:rPr>
              <a:t>± 2 s = </a:t>
            </a:r>
            <a:r>
              <a:rPr lang="en-US" b="1" smtClean="0">
                <a:cs typeface="Arial" charset="0"/>
              </a:rPr>
              <a:t>1.8767 ± 2(.4072) </a:t>
            </a:r>
            <a:br>
              <a:rPr lang="en-US" b="1" smtClean="0">
                <a:cs typeface="Arial" charset="0"/>
              </a:rPr>
            </a:br>
            <a:r>
              <a:rPr lang="en-US" b="1" smtClean="0">
                <a:cs typeface="Arial" charset="0"/>
              </a:rPr>
              <a:t>                   </a:t>
            </a:r>
            <a:r>
              <a:rPr lang="en-US" b="1" baseline="-25000" smtClean="0">
                <a:cs typeface="Arial" charset="0"/>
              </a:rPr>
              <a:t> </a:t>
            </a:r>
            <a:r>
              <a:rPr lang="en-US" b="1" smtClean="0">
                <a:cs typeface="Arial" charset="0"/>
              </a:rPr>
              <a:t>= 1.06 </a:t>
            </a:r>
            <a:r>
              <a:rPr lang="en-US" b="1">
                <a:cs typeface="Arial" charset="0"/>
              </a:rPr>
              <a:t>to </a:t>
            </a:r>
            <a:r>
              <a:rPr lang="en-US" b="1" smtClean="0">
                <a:cs typeface="Arial" charset="0"/>
              </a:rPr>
              <a:t>2.69  includes </a:t>
            </a:r>
            <a:r>
              <a:rPr lang="en-US" b="1">
                <a:cs typeface="Arial" charset="0"/>
              </a:rPr>
              <a:t>28/30 = 93%</a:t>
            </a:r>
          </a:p>
        </p:txBody>
      </p:sp>
      <p:sp>
        <p:nvSpPr>
          <p:cNvPr id="13323" name="Text Box 14"/>
          <p:cNvSpPr txBox="1">
            <a:spLocks noChangeArrowheads="1"/>
          </p:cNvSpPr>
          <p:nvPr/>
        </p:nvSpPr>
        <p:spPr bwMode="auto">
          <a:xfrm>
            <a:off x="1524000" y="5457825"/>
            <a:ext cx="3597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Minitab: Graph </a:t>
            </a:r>
            <a:r>
              <a:rPr lang="en-US" b="1">
                <a:sym typeface="Wingdings" pitchFamily="2" charset="2"/>
              </a:rPr>
              <a:t> Dotplot …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52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Rules For Transformations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7924800" cy="28956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+mj-lt"/>
              </a:rPr>
              <a:t>Mean of a + </a:t>
            </a:r>
            <a:r>
              <a:rPr lang="en-US" sz="3200" b="1" dirty="0" err="1" smtClean="0">
                <a:latin typeface="+mj-lt"/>
              </a:rPr>
              <a:t>bY</a:t>
            </a:r>
            <a:r>
              <a:rPr lang="en-US" sz="3200" b="1" dirty="0" smtClean="0">
                <a:latin typeface="+mj-lt"/>
              </a:rPr>
              <a:t> = a + </a:t>
            </a:r>
            <a:r>
              <a:rPr lang="en-US" sz="3200" b="1" smtClean="0">
                <a:latin typeface="+mj-lt"/>
              </a:rPr>
              <a:t>b </a:t>
            </a:r>
            <a:endParaRPr lang="en-US" sz="3200" b="1" dirty="0" smtClean="0">
              <a:latin typeface="+mj-lt"/>
            </a:endParaRPr>
          </a:p>
          <a:p>
            <a:pPr eaLnBrk="1" hangingPunct="1">
              <a:buNone/>
            </a:pPr>
            <a:endParaRPr lang="en-US" sz="3200" b="1">
              <a:latin typeface="+mj-lt"/>
            </a:endParaRPr>
          </a:p>
          <a:p>
            <a:pPr eaLnBrk="1" hangingPunct="1"/>
            <a:r>
              <a:rPr lang="en-US" sz="3200" b="1" smtClean="0">
                <a:latin typeface="+mj-lt"/>
              </a:rPr>
              <a:t>Standard </a:t>
            </a:r>
            <a:r>
              <a:rPr lang="en-US" sz="3200" b="1" dirty="0" smtClean="0">
                <a:latin typeface="+mj-lt"/>
              </a:rPr>
              <a:t>deviation of a + </a:t>
            </a:r>
            <a:r>
              <a:rPr lang="en-US" sz="3200" b="1" dirty="0" err="1" smtClean="0">
                <a:latin typeface="+mj-lt"/>
              </a:rPr>
              <a:t>bY</a:t>
            </a:r>
            <a:r>
              <a:rPr lang="en-US" sz="3200" b="1" dirty="0" smtClean="0">
                <a:latin typeface="+mj-lt"/>
              </a:rPr>
              <a:t> = |b</a:t>
            </a:r>
            <a:r>
              <a:rPr lang="en-US" sz="3200" b="1" smtClean="0">
                <a:latin typeface="+mj-lt"/>
              </a:rPr>
              <a:t>| </a:t>
            </a:r>
            <a:r>
              <a:rPr lang="en-US" sz="3200" b="1" smtClean="0">
                <a:latin typeface="+mj-lt"/>
                <a:cs typeface="Arial" charset="0"/>
              </a:rPr>
              <a:t>s</a:t>
            </a:r>
            <a:r>
              <a:rPr lang="en-US" sz="3200" b="1" baseline="-25000" smtClean="0">
                <a:latin typeface="+mj-lt"/>
                <a:cs typeface="Arial" charset="0"/>
              </a:rPr>
              <a:t>y</a:t>
            </a:r>
            <a:endParaRPr lang="en-US" sz="3200" b="1" dirty="0" smtClean="0">
              <a:latin typeface="+mj-lt"/>
              <a:cs typeface="Arial" charset="0"/>
            </a:endParaRP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5257800" y="2514600"/>
          <a:ext cx="406400" cy="609600"/>
        </p:xfrm>
        <a:graphic>
          <a:graphicData uri="http://schemas.openxmlformats.org/presentationml/2006/ole">
            <p:oleObj spid="_x0000_s17431" name="Equation" r:id="rId4" imgW="126890" imgH="19033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301436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87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399" y="4419600"/>
            <a:ext cx="614476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657600" y="990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Which city is warmer, New York (USA) or Old York (England)? Which is more variable?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57600" y="1689318"/>
            <a:ext cx="487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Average Temperatures (high + low)/2</a:t>
            </a:r>
          </a:p>
          <a:p>
            <a:r>
              <a:rPr lang="en-US" sz="1400" smtClean="0"/>
              <a:t>Month    NY (f)     OY(c)        Month     NY(f)       OY(c)</a:t>
            </a:r>
          </a:p>
          <a:p>
            <a:pPr>
              <a:tabLst>
                <a:tab pos="685800" algn="l"/>
                <a:tab pos="1546225" algn="l"/>
                <a:tab pos="2117725" algn="l"/>
                <a:tab pos="2803525" algn="l"/>
              </a:tabLst>
            </a:pPr>
            <a:r>
              <a:rPr lang="en-US" sz="1400" smtClean="0"/>
              <a:t>Jan 	29.5	  2.0	  Jul  	    75.5  	 15.5</a:t>
            </a:r>
          </a:p>
          <a:p>
            <a:pPr>
              <a:tabLst>
                <a:tab pos="685800" algn="l"/>
                <a:tab pos="1546225" algn="l"/>
                <a:tab pos="2117725" algn="l"/>
                <a:tab pos="2803525" algn="l"/>
              </a:tabLst>
            </a:pPr>
            <a:r>
              <a:rPr lang="en-US" sz="1400" smtClean="0"/>
              <a:t>Feb 	32.0   	  2.0	  Aug 	    73.5   	 15.0</a:t>
            </a:r>
          </a:p>
          <a:p>
            <a:pPr>
              <a:tabLst>
                <a:tab pos="685800" algn="l"/>
                <a:tab pos="1546225" algn="l"/>
                <a:tab pos="2117725" algn="l"/>
                <a:tab pos="2803525" algn="l"/>
              </a:tabLst>
            </a:pPr>
            <a:r>
              <a:rPr lang="en-US" sz="1400" smtClean="0"/>
              <a:t>Mar 	35.0 	  4.5	  Sep  	    66.0   	 13.0</a:t>
            </a:r>
          </a:p>
          <a:p>
            <a:pPr>
              <a:tabLst>
                <a:tab pos="685800" algn="l"/>
                <a:tab pos="1546225" algn="l"/>
                <a:tab pos="2117725" algn="l"/>
                <a:tab pos="2803525" algn="l"/>
              </a:tabLst>
            </a:pPr>
            <a:r>
              <a:rPr lang="en-US" sz="1400" smtClean="0"/>
              <a:t>Apr  	50.0  	  8.5	  Oct   	    55.0  	   9.5</a:t>
            </a:r>
          </a:p>
          <a:p>
            <a:pPr>
              <a:tabLst>
                <a:tab pos="685800" algn="l"/>
                <a:tab pos="1546225" algn="l"/>
                <a:tab pos="2117725" algn="l"/>
                <a:tab pos="2803525" algn="l"/>
              </a:tabLst>
            </a:pPr>
            <a:r>
              <a:rPr lang="en-US" sz="1400" smtClean="0"/>
              <a:t>May 	60.5  	  9.5	  Nov   	    45.0   	   6.0</a:t>
            </a:r>
          </a:p>
          <a:p>
            <a:pPr>
              <a:tabLst>
                <a:tab pos="685800" algn="l"/>
                <a:tab pos="1546225" algn="l"/>
                <a:tab pos="2117725" algn="l"/>
                <a:tab pos="2803525" algn="l"/>
              </a:tabLst>
            </a:pPr>
            <a:r>
              <a:rPr lang="en-US" sz="1400" smtClean="0"/>
              <a:t>Jun  	70.0   	13.0	  Dec   	    35.0  	   3.5</a:t>
            </a:r>
            <a:endParaRPr lang="en-US" sz="1400"/>
          </a:p>
        </p:txBody>
      </p:sp>
      <p:sp>
        <p:nvSpPr>
          <p:cNvPr id="7" name="TextBox 6"/>
          <p:cNvSpPr txBox="1"/>
          <p:nvPr/>
        </p:nvSpPr>
        <p:spPr>
          <a:xfrm>
            <a:off x="3657600" y="3505200"/>
            <a:ext cx="4724400" cy="7386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u="sng" smtClean="0"/>
              <a:t>City	Mean	Std.Dev.	Min	  Max</a:t>
            </a:r>
          </a:p>
          <a:p>
            <a:r>
              <a:rPr lang="en-US" sz="1400" smtClean="0"/>
              <a:t>Old York	8.500	4.913	2.000	15.50</a:t>
            </a:r>
          </a:p>
          <a:p>
            <a:r>
              <a:rPr lang="en-US" sz="1400" smtClean="0"/>
              <a:t>New York	52.25	16.93	29.50	75.50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1"/>
            <a:ext cx="7391400" cy="12573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Application – Cost of Defects</a:t>
            </a: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457200" y="3898374"/>
            <a:ext cx="8534400" cy="18928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smtClean="0">
                <a:latin typeface="Courier New" pitchFamily="49" charset="0"/>
              </a:rPr>
              <a:t>Suppose </a:t>
            </a:r>
            <a:r>
              <a:rPr lang="en-US" b="1" dirty="0">
                <a:latin typeface="Courier New" pitchFamily="49" charset="0"/>
              </a:rPr>
              <a:t>the cost to repair defects is $25 </a:t>
            </a:r>
            <a:r>
              <a:rPr lang="en-US" b="1">
                <a:latin typeface="Courier New" pitchFamily="49" charset="0"/>
              </a:rPr>
              <a:t>+ </a:t>
            </a:r>
            <a:r>
              <a:rPr lang="en-US" b="1" smtClean="0">
                <a:latin typeface="Courier New" pitchFamily="49" charset="0"/>
              </a:rPr>
              <a:t>10*Defects</a:t>
            </a:r>
            <a:endParaRPr lang="en-US" b="1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Courier New" pitchFamily="49" charset="0"/>
              </a:rPr>
              <a:t>I.e., a $25 setup cost </a:t>
            </a:r>
            <a:r>
              <a:rPr lang="en-US" b="1">
                <a:latin typeface="Courier New" pitchFamily="49" charset="0"/>
              </a:rPr>
              <a:t>plus </a:t>
            </a:r>
            <a:r>
              <a:rPr lang="en-US" b="1" smtClean="0">
                <a:latin typeface="Courier New" pitchFamily="49" charset="0"/>
              </a:rPr>
              <a:t>$10 </a:t>
            </a:r>
            <a:r>
              <a:rPr lang="en-US" b="1" dirty="0">
                <a:latin typeface="Courier New" pitchFamily="49" charset="0"/>
              </a:rPr>
              <a:t>per defect.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Mean defects = 1.8767  Standard Deviation = 0.407205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Mean Cost  </a:t>
            </a:r>
            <a:r>
              <a:rPr lang="en-US" b="1">
                <a:solidFill>
                  <a:srgbClr val="0000FF"/>
                </a:solidFill>
                <a:latin typeface="Courier New" pitchFamily="49" charset="0"/>
              </a:rPr>
              <a:t>=  </a:t>
            </a:r>
            <a:r>
              <a:rPr lang="en-US" b="1" smtClean="0">
                <a:solidFill>
                  <a:srgbClr val="0000FF"/>
                </a:solidFill>
                <a:latin typeface="Courier New" pitchFamily="49" charset="0"/>
              </a:rPr>
              <a:t>         $</a:t>
            </a:r>
            <a:r>
              <a:rPr lang="en-US" b="1">
                <a:solidFill>
                  <a:srgbClr val="0000FF"/>
                </a:solidFill>
                <a:latin typeface="Courier New" pitchFamily="49" charset="0"/>
              </a:rPr>
              <a:t>25 </a:t>
            </a:r>
            <a:r>
              <a:rPr lang="en-US" b="1" smtClean="0">
                <a:solidFill>
                  <a:srgbClr val="0000FF"/>
                </a:solidFill>
                <a:latin typeface="Courier New" pitchFamily="49" charset="0"/>
              </a:rPr>
              <a:t>+ $10(1.8767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)  </a:t>
            </a:r>
            <a:r>
              <a:rPr lang="en-US" b="1">
                <a:solidFill>
                  <a:srgbClr val="0000FF"/>
                </a:solidFill>
                <a:latin typeface="Courier New" pitchFamily="49" charset="0"/>
              </a:rPr>
              <a:t>=  </a:t>
            </a:r>
            <a:r>
              <a:rPr lang="en-US" b="1" smtClean="0">
                <a:solidFill>
                  <a:srgbClr val="0000FF"/>
                </a:solidFill>
                <a:latin typeface="Courier New" pitchFamily="49" charset="0"/>
              </a:rPr>
              <a:t>$43.767</a:t>
            </a:r>
            <a:endParaRPr lang="en-US" b="1" dirty="0">
              <a:solidFill>
                <a:srgbClr val="0000FF"/>
              </a:solidFill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Standard Deviation Cost  </a:t>
            </a:r>
            <a:r>
              <a:rPr lang="en-US" b="1">
                <a:solidFill>
                  <a:srgbClr val="0000FF"/>
                </a:solidFill>
                <a:latin typeface="Courier New" pitchFamily="49" charset="0"/>
              </a:rPr>
              <a:t>=  </a:t>
            </a:r>
            <a:r>
              <a:rPr lang="en-US" b="1" smtClean="0">
                <a:solidFill>
                  <a:srgbClr val="0000FF"/>
                </a:solidFill>
                <a:latin typeface="Courier New" pitchFamily="49" charset="0"/>
              </a:rPr>
              <a:t> $10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</a:rPr>
              <a:t>(.407205) </a:t>
            </a:r>
            <a:r>
              <a:rPr lang="en-US" b="1">
                <a:solidFill>
                  <a:srgbClr val="0000FF"/>
                </a:solidFill>
                <a:latin typeface="Courier New" pitchFamily="49" charset="0"/>
              </a:rPr>
              <a:t>= </a:t>
            </a:r>
            <a:r>
              <a:rPr lang="en-US" b="1" smtClean="0">
                <a:solidFill>
                  <a:srgbClr val="0000FF"/>
                </a:solidFill>
                <a:latin typeface="Courier New" pitchFamily="49" charset="0"/>
              </a:rPr>
              <a:t> $4.07205</a:t>
            </a:r>
            <a:endParaRPr lang="en-US" b="1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57200" y="1676400"/>
            <a:ext cx="8534400" cy="16158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These are </a:t>
            </a:r>
            <a:r>
              <a:rPr lang="en-US" b="1" smtClean="0">
                <a:latin typeface="Courier New" pitchFamily="49" charset="0"/>
              </a:rPr>
              <a:t>30 observations </a:t>
            </a:r>
            <a:r>
              <a:rPr lang="en-US" b="1">
                <a:latin typeface="Courier New" pitchFamily="49" charset="0"/>
              </a:rPr>
              <a:t>of average defect data on sets </a:t>
            </a:r>
            <a:r>
              <a:rPr lang="en-US" b="1" smtClean="0">
                <a:latin typeface="Courier New" pitchFamily="49" charset="0"/>
              </a:rPr>
              <a:t>of manufactured circuit boards.</a:t>
            </a:r>
            <a:endParaRPr lang="en-US" b="1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b="1" smtClean="0">
                <a:latin typeface="Courier New" pitchFamily="49" charset="0"/>
              </a:rPr>
              <a:t>1.45  </a:t>
            </a:r>
            <a:r>
              <a:rPr lang="en-US" b="1">
                <a:latin typeface="Courier New" pitchFamily="49" charset="0"/>
              </a:rPr>
              <a:t>1.65  1.50  2.25  1.65  1.60  2.30  2.20  2.70  1.70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2.35  1.70  1.90  1.45  1.40  2.60  2.05  1.70  1.05  2.35</a:t>
            </a:r>
            <a:br>
              <a:rPr lang="en-US" b="1">
                <a:latin typeface="Courier New" pitchFamily="49" charset="0"/>
              </a:rPr>
            </a:br>
            <a:r>
              <a:rPr lang="en-US" b="1">
                <a:latin typeface="Courier New" pitchFamily="49" charset="0"/>
              </a:rPr>
              <a:t>1.90  1.55  1.95  1.60  2.05  2.05  1.70  2.30  1.30  2.35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Correlation</a:t>
            </a:r>
            <a:endParaRPr lang="en-US" b="1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209800"/>
            <a:ext cx="7391400" cy="304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Variables Y and X vary together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Causality vs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 correlation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 Does movement in X “cause” movement in Y in some metaphysical sense?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Correlation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Simultaneous movement through a statistical relationship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Simultaneous variation “induced” by the variation of a common third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7010400" cy="1527175"/>
          </a:xfrm>
        </p:spPr>
        <p:txBody>
          <a:bodyPr/>
          <a:lstStyle/>
          <a:p>
            <a:pPr eaLnBrk="1" hangingPunct="1"/>
            <a:r>
              <a:rPr lang="en-US" sz="2800" b="1" smtClean="0"/>
              <a:t>Samples of House Listings and </a:t>
            </a:r>
            <a:br>
              <a:rPr lang="en-US" sz="2800" b="1" smtClean="0"/>
            </a:br>
            <a:r>
              <a:rPr lang="en-US" sz="2800" b="1" smtClean="0"/>
              <a:t>Per Capita Incomes at a Particular Time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768350" y="1828800"/>
          <a:ext cx="2355850" cy="3962400"/>
        </p:xfrm>
        <a:graphic>
          <a:graphicData uri="http://schemas.openxmlformats.org/presentationml/2006/ole">
            <p:oleObj spid="_x0000_s158722" name="Bitmap Image" r:id="rId4" imgW="2152951" imgH="3619048" progId="PBrush">
              <p:embed/>
            </p:oleObj>
          </a:graphicData>
        </a:graphic>
      </p:graphicFrame>
      <p:graphicFrame>
        <p:nvGraphicFramePr>
          <p:cNvPr id="2051" name="Object 4"/>
          <p:cNvGraphicFramePr>
            <a:graphicFrameLocks noChangeAspect="1"/>
          </p:cNvGraphicFramePr>
          <p:nvPr/>
        </p:nvGraphicFramePr>
        <p:xfrm>
          <a:off x="5791200" y="1828800"/>
          <a:ext cx="2366963" cy="3962400"/>
        </p:xfrm>
        <a:graphic>
          <a:graphicData uri="http://schemas.openxmlformats.org/presentationml/2006/ole">
            <p:oleObj spid="_x0000_s158723" name="Bitmap Image" r:id="rId5" imgW="2161905" imgH="3619048" progId="PBrush">
              <p:embed/>
            </p:oleObj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/>
        </p:nvGraphicFramePr>
        <p:xfrm>
          <a:off x="3278188" y="1828800"/>
          <a:ext cx="2360612" cy="3962400"/>
        </p:xfrm>
        <a:graphic>
          <a:graphicData uri="http://schemas.openxmlformats.org/presentationml/2006/ole">
            <p:oleObj spid="_x0000_s158724" name="Bitmap Image" r:id="rId6" imgW="2161905" imgH="3629532" progId="PBrush">
              <p:embed/>
            </p:oleObj>
          </a:graphicData>
        </a:graphic>
      </p:graphicFrame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3200400" y="1809750"/>
            <a:ext cx="0" cy="396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5705475" y="1828800"/>
            <a:ext cx="0" cy="396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8153400" y="1828800"/>
            <a:ext cx="0" cy="39624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5638800" y="1828800"/>
            <a:ext cx="0" cy="39624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3133725" y="1828800"/>
            <a:ext cx="0" cy="39624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90500"/>
            <a:ext cx="8001000" cy="1527175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Arial" pitchFamily="34" charset="0"/>
                <a:cs typeface="Arial" pitchFamily="34" charset="0"/>
              </a:rPr>
              <a:t>Scatter Plot Suggests Positive Correlation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4913336"/>
              </p:ext>
            </p:extLst>
          </p:nvPr>
        </p:nvGraphicFramePr>
        <p:xfrm>
          <a:off x="1752600" y="1828800"/>
          <a:ext cx="6324600" cy="4216400"/>
        </p:xfrm>
        <a:graphic>
          <a:graphicData uri="http://schemas.openxmlformats.org/presentationml/2006/ole">
            <p:oleObj spid="_x0000_s18455" name="Graph" r:id="rId4" imgW="5486400" imgH="3657600" progId="MtbGraph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190501"/>
            <a:ext cx="7391400" cy="13335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Regression </a:t>
            </a:r>
            <a:r>
              <a:rPr lang="en-US" sz="2800" b="1" u="sng" smtClean="0">
                <a:latin typeface="Arial" pitchFamily="34" charset="0"/>
                <a:cs typeface="Arial" pitchFamily="34" charset="0"/>
              </a:rPr>
              <a:t>Measures</a:t>
            </a:r>
            <a:r>
              <a:rPr lang="en-US" sz="2800" b="1" smtClean="0">
                <a:latin typeface="Arial" pitchFamily="34" charset="0"/>
                <a:cs typeface="Arial" pitchFamily="34" charset="0"/>
              </a:rPr>
              <a:t> Correlation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2551925"/>
              </p:ext>
            </p:extLst>
          </p:nvPr>
        </p:nvGraphicFramePr>
        <p:xfrm>
          <a:off x="1752600" y="1803400"/>
          <a:ext cx="6324600" cy="4216400"/>
        </p:xfrm>
        <a:graphic>
          <a:graphicData uri="http://schemas.openxmlformats.org/presentationml/2006/ole">
            <p:oleObj spid="_x0000_s19480" name="Graph" r:id="rId4" imgW="5486400" imgH="3657600" progId="MtbGraph.Document">
              <p:embed/>
            </p:oleObj>
          </a:graphicData>
        </a:graphic>
      </p:graphicFrame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3200400" y="2566142"/>
            <a:ext cx="3886200" cy="3111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Regression Line: Listing = a + b IncomePC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Correlation Is Not Causation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762000" y="2209800"/>
          <a:ext cx="5486400" cy="3657600"/>
        </p:xfrm>
        <a:graphic>
          <a:graphicData uri="http://schemas.openxmlformats.org/presentationml/2006/ole">
            <p:oleObj spid="_x0000_s20503" name="Graph" r:id="rId4" imgW="5486400" imgH="3657600" progId="MtbGraph.Document">
              <p:embed/>
            </p:oleObj>
          </a:graphicData>
        </a:graphic>
      </p:graphicFrame>
      <p:sp>
        <p:nvSpPr>
          <p:cNvPr id="20484" name="Text Box 8"/>
          <p:cNvSpPr txBox="1">
            <a:spLocks noChangeArrowheads="1"/>
          </p:cNvSpPr>
          <p:nvPr/>
        </p:nvSpPr>
        <p:spPr bwMode="auto">
          <a:xfrm>
            <a:off x="762000" y="1684338"/>
            <a:ext cx="5486400" cy="37306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Price and Income seem to be “positively” related.</a:t>
            </a:r>
          </a:p>
        </p:txBody>
      </p:sp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6362700" y="2895600"/>
            <a:ext cx="2514600" cy="22467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The U.S. Gasoline Market.  Data are yearly from 1953 to 2004.  Plot of per capita income vs. gasoline price index.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Hidden (Spurious) </a:t>
            </a:r>
            <a:r>
              <a:rPr lang="en-US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Relationship</a:t>
            </a:r>
          </a:p>
        </p:txBody>
      </p:sp>
      <p:graphicFrame>
        <p:nvGraphicFramePr>
          <p:cNvPr id="21506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304800" y="2463800"/>
          <a:ext cx="3962400" cy="2641600"/>
        </p:xfrm>
        <a:graphic>
          <a:graphicData uri="http://schemas.openxmlformats.org/presentationml/2006/ole">
            <p:oleObj spid="_x0000_s21548" name="Graph" r:id="rId4" imgW="5486400" imgH="3657600" progId="MtbGraph.Document">
              <p:embed/>
            </p:oleObj>
          </a:graphicData>
        </a:graphic>
      </p:graphicFrame>
      <p:graphicFrame>
        <p:nvGraphicFramePr>
          <p:cNvPr id="21507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2463800"/>
          <a:ext cx="3962400" cy="2641600"/>
        </p:xfrm>
        <a:graphic>
          <a:graphicData uri="http://schemas.openxmlformats.org/presentationml/2006/ole">
            <p:oleObj spid="_x0000_s21549" name="Graph" r:id="rId5" imgW="5486400" imgH="3657600" progId="MtbGraph.Document">
              <p:embed/>
            </p:oleObj>
          </a:graphicData>
        </a:graphic>
      </p:graphicFrame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304800" y="1828800"/>
            <a:ext cx="8229600" cy="3730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Not positively “related” to each other; both positively related to “time.”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447800"/>
            <a:ext cx="7696200" cy="1295400"/>
          </a:xfrm>
        </p:spPr>
        <p:txBody>
          <a:bodyPr/>
          <a:lstStyle/>
          <a:p>
            <a:pPr algn="l" eaLnBrk="1" hangingPunct="1"/>
            <a:r>
              <a:rPr lang="en-US" sz="2800" b="1" smtClean="0">
                <a:latin typeface="Arial" pitchFamily="34" charset="0"/>
                <a:cs typeface="Arial" pitchFamily="34" charset="0"/>
              </a:rPr>
              <a:t>Correlation is the interesting number.</a:t>
            </a:r>
            <a:br>
              <a:rPr lang="en-US" sz="2800" b="1" smtClean="0">
                <a:latin typeface="Arial" pitchFamily="34" charset="0"/>
                <a:cs typeface="Arial" pitchFamily="34" charset="0"/>
              </a:rPr>
            </a:br>
            <a:r>
              <a:rPr lang="en-US" sz="2800" smtClean="0"/>
              <a:t>We must compute covariance and the two standard deviations first.</a:t>
            </a:r>
            <a:endParaRPr lang="en-US" sz="2800" b="1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15365561"/>
              </p:ext>
            </p:extLst>
          </p:nvPr>
        </p:nvGraphicFramePr>
        <p:xfrm>
          <a:off x="474663" y="3505200"/>
          <a:ext cx="7458075" cy="2754313"/>
        </p:xfrm>
        <a:graphic>
          <a:graphicData uri="http://schemas.openxmlformats.org/presentationml/2006/ole">
            <p:oleObj spid="_x0000_s22551" name="Equation" r:id="rId4" imgW="4597400" imgH="1701800" progId="Equation.DSMT4">
              <p:embed/>
            </p:oleObj>
          </a:graphicData>
        </a:graphic>
      </p:graphicFrame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4314825" y="5715000"/>
            <a:ext cx="4752975" cy="369332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-1  </a:t>
            </a:r>
            <a:r>
              <a:rPr lang="en-US" b="1" u="sng"/>
              <a:t>&lt;</a:t>
            </a:r>
            <a:r>
              <a:rPr lang="en-US" b="1"/>
              <a:t> r</a:t>
            </a:r>
            <a:r>
              <a:rPr lang="en-US" b="1" baseline="-25000"/>
              <a:t>XY</a:t>
            </a:r>
            <a:r>
              <a:rPr lang="en-US" b="1"/>
              <a:t>  </a:t>
            </a:r>
            <a:r>
              <a:rPr lang="en-US" b="1" u="sng"/>
              <a:t>&lt;</a:t>
            </a:r>
            <a:r>
              <a:rPr lang="en-US" b="1"/>
              <a:t> +1     Units free. A pure number.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2743200" y="4375674"/>
            <a:ext cx="52578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43200" y="5486400"/>
            <a:ext cx="1295400" cy="790575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2743200" y="3276600"/>
            <a:ext cx="52578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Correlation</a:t>
            </a:r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/>
        </p:nvGraphicFramePr>
        <p:xfrm>
          <a:off x="2133600" y="1905000"/>
          <a:ext cx="5029200" cy="3352800"/>
        </p:xfrm>
        <a:graphic>
          <a:graphicData uri="http://schemas.openxmlformats.org/presentationml/2006/ole">
            <p:oleObj spid="_x0000_s23617" name="Graph" r:id="rId4" imgW="5486400" imgH="3657600" progId="MtbGraph.Document">
              <p:embed/>
            </p:oleObj>
          </a:graphicData>
        </a:graphic>
      </p:graphicFrame>
      <p:graphicFrame>
        <p:nvGraphicFramePr>
          <p:cNvPr id="23555" name="Object 7"/>
          <p:cNvGraphicFramePr>
            <a:graphicFrameLocks noChangeAspect="1"/>
          </p:cNvGraphicFramePr>
          <p:nvPr/>
        </p:nvGraphicFramePr>
        <p:xfrm>
          <a:off x="7429500" y="3886200"/>
          <a:ext cx="495300" cy="228600"/>
        </p:xfrm>
        <a:graphic>
          <a:graphicData uri="http://schemas.openxmlformats.org/presentationml/2006/ole">
            <p:oleObj spid="_x0000_s23618" name="Equation" r:id="rId5" imgW="495085" imgH="228501" progId="Equation.DSMT4">
              <p:embed/>
            </p:oleObj>
          </a:graphicData>
        </a:graphic>
      </p:graphicFrame>
      <p:graphicFrame>
        <p:nvGraphicFramePr>
          <p:cNvPr id="23556" name="Object 8"/>
          <p:cNvGraphicFramePr>
            <a:graphicFrameLocks noChangeAspect="1"/>
          </p:cNvGraphicFramePr>
          <p:nvPr/>
        </p:nvGraphicFramePr>
        <p:xfrm>
          <a:off x="4114800" y="1524000"/>
          <a:ext cx="533400" cy="203200"/>
        </p:xfrm>
        <a:graphic>
          <a:graphicData uri="http://schemas.openxmlformats.org/presentationml/2006/ole">
            <p:oleObj spid="_x0000_s23619" name="Equation" r:id="rId6" imgW="533169" imgH="203112" progId="Equation.DSMT4">
              <p:embed/>
            </p:oleObj>
          </a:graphicData>
        </a:graphic>
      </p:graphicFrame>
      <p:sp>
        <p:nvSpPr>
          <p:cNvPr id="23558" name="Line 10"/>
          <p:cNvSpPr>
            <a:spLocks noChangeShapeType="1"/>
          </p:cNvSpPr>
          <p:nvPr/>
        </p:nvSpPr>
        <p:spPr bwMode="auto">
          <a:xfrm flipV="1">
            <a:off x="4362450" y="173355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Line 11"/>
          <p:cNvSpPr>
            <a:spLocks noChangeShapeType="1"/>
          </p:cNvSpPr>
          <p:nvPr/>
        </p:nvSpPr>
        <p:spPr bwMode="auto">
          <a:xfrm>
            <a:off x="2933700" y="4010025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2133600" y="5410200"/>
            <a:ext cx="5029200" cy="3730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r</a:t>
            </a:r>
            <a:r>
              <a:rPr lang="en-US" b="1" baseline="-25000"/>
              <a:t>Income,Listing</a:t>
            </a:r>
            <a:r>
              <a:rPr lang="en-US" b="1"/>
              <a:t> = +0.591</a:t>
            </a:r>
          </a:p>
        </p:txBody>
      </p:sp>
      <p:sp>
        <p:nvSpPr>
          <p:cNvPr id="23561" name="Oval 13"/>
          <p:cNvSpPr>
            <a:spLocks noChangeArrowheads="1"/>
          </p:cNvSpPr>
          <p:nvPr/>
        </p:nvSpPr>
        <p:spPr bwMode="auto">
          <a:xfrm rot="-1337877">
            <a:off x="3200400" y="4038600"/>
            <a:ext cx="1295400" cy="6858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Oval 14"/>
          <p:cNvSpPr>
            <a:spLocks noChangeArrowheads="1"/>
          </p:cNvSpPr>
          <p:nvPr/>
        </p:nvSpPr>
        <p:spPr bwMode="auto">
          <a:xfrm rot="-1337877">
            <a:off x="4316413" y="3146425"/>
            <a:ext cx="1981200" cy="6858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600200"/>
            <a:ext cx="3276600" cy="727075"/>
          </a:xfrm>
        </p:spPr>
        <p:txBody>
          <a:bodyPr/>
          <a:lstStyle/>
          <a:p>
            <a:pPr eaLnBrk="1" hangingPunct="1"/>
            <a:r>
              <a:rPr lang="en-US" smtClean="0"/>
              <a:t>Correlations</a:t>
            </a:r>
          </a:p>
        </p:txBody>
      </p:sp>
      <p:graphicFrame>
        <p:nvGraphicFramePr>
          <p:cNvPr id="24578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041009680"/>
              </p:ext>
            </p:extLst>
          </p:nvPr>
        </p:nvGraphicFramePr>
        <p:xfrm>
          <a:off x="1143000" y="2590800"/>
          <a:ext cx="2895600" cy="1930400"/>
        </p:xfrm>
        <a:graphic>
          <a:graphicData uri="http://schemas.openxmlformats.org/presentationml/2006/ole">
            <p:oleObj spid="_x0000_s24641" name="Graph" r:id="rId4" imgW="5486400" imgH="3657600" progId="MtbGraph.Document">
              <p:embed/>
            </p:oleObj>
          </a:graphicData>
        </a:graphic>
      </p:graphicFrame>
      <p:graphicFrame>
        <p:nvGraphicFramePr>
          <p:cNvPr id="24579" name="Object 7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1153217354"/>
              </p:ext>
            </p:extLst>
          </p:nvPr>
        </p:nvGraphicFramePr>
        <p:xfrm>
          <a:off x="5181600" y="1143000"/>
          <a:ext cx="2857500" cy="1905000"/>
        </p:xfrm>
        <a:graphic>
          <a:graphicData uri="http://schemas.openxmlformats.org/presentationml/2006/ole">
            <p:oleObj spid="_x0000_s24642" name="Graph" r:id="rId5" imgW="5486400" imgH="3657600" progId="MtbGraph.Document">
              <p:embed/>
            </p:oleObj>
          </a:graphicData>
        </a:graphic>
      </p:graphicFrame>
      <p:graphicFrame>
        <p:nvGraphicFramePr>
          <p:cNvPr id="24580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xmlns="" val="2495817685"/>
              </p:ext>
            </p:extLst>
          </p:nvPr>
        </p:nvGraphicFramePr>
        <p:xfrm>
          <a:off x="5257800" y="3840163"/>
          <a:ext cx="2743200" cy="1828800"/>
        </p:xfrm>
        <a:graphic>
          <a:graphicData uri="http://schemas.openxmlformats.org/presentationml/2006/ole">
            <p:oleObj spid="_x0000_s24643" name="Graph" r:id="rId6" imgW="5486400" imgH="3657600" progId="MtbGraph.Document">
              <p:embed/>
            </p:oleObj>
          </a:graphicData>
        </a:graphic>
      </p:graphicFrame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1676400" y="47244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 = +1.0</a:t>
            </a:r>
          </a:p>
        </p:txBody>
      </p:sp>
      <p:sp>
        <p:nvSpPr>
          <p:cNvPr id="24583" name="Text Box 12"/>
          <p:cNvSpPr txBox="1">
            <a:spLocks noChangeArrowheads="1"/>
          </p:cNvSpPr>
          <p:nvPr/>
        </p:nvSpPr>
        <p:spPr bwMode="auto">
          <a:xfrm>
            <a:off x="6045437" y="3196884"/>
            <a:ext cx="152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 = 0.0</a:t>
            </a:r>
          </a:p>
        </p:txBody>
      </p: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6081757" y="5760244"/>
            <a:ext cx="152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 = +0.5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1"/>
            <a:ext cx="8001000" cy="1219200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Sample </a:t>
            </a:r>
            <a:r>
              <a:rPr lang="en-US" sz="2800" b="1" smtClean="0"/>
              <a:t>Statistics and Population </a:t>
            </a:r>
            <a:r>
              <a:rPr lang="en-US" sz="2800" b="1" dirty="0" smtClean="0"/>
              <a:t>Parameters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1905000"/>
            <a:ext cx="6781800" cy="4114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Sample has a sample mean and standard deviation     and s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Population has a mean,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μ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 and standard deviation,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The sample “looks like” the population.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The sample statistics resemble the population features.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The bigger is the RANDOM sample, the closer will be the resemblance.  We will study this later in the course.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2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33047934"/>
              </p:ext>
            </p:extLst>
          </p:nvPr>
        </p:nvGraphicFramePr>
        <p:xfrm>
          <a:off x="3048000" y="2286000"/>
          <a:ext cx="304800" cy="381000"/>
        </p:xfrm>
        <a:graphic>
          <a:graphicData uri="http://schemas.openxmlformats.org/presentationml/2006/ole">
            <p:oleObj spid="_x0000_s25623" name="Equation" r:id="rId4" imgW="152334" imgH="190417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Summary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676400"/>
            <a:ext cx="7010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Statistics to describe location (mean) and spread (standard deviation) of a sample of values.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Interpretations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Computations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Complications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Statistics and graphical tools to describe bivariate (two variable) relationships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Scatter plots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Correlation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3934</TotalTime>
  <Words>1857</Words>
  <Application>Microsoft Office PowerPoint</Application>
  <PresentationFormat>On-screen Show (4:3)</PresentationFormat>
  <Paragraphs>277</Paragraphs>
  <Slides>54</Slides>
  <Notes>40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1_Level</vt:lpstr>
      <vt:lpstr>Equation</vt:lpstr>
      <vt:lpstr>Graph</vt:lpstr>
      <vt:lpstr>Bitmap Image</vt:lpstr>
      <vt:lpstr>Statistics and Data Analysis</vt:lpstr>
      <vt:lpstr>Statistics and Data Analysis</vt:lpstr>
      <vt:lpstr>Slide 3</vt:lpstr>
      <vt:lpstr>Slide 4</vt:lpstr>
      <vt:lpstr>Descriptive Statistics Agenda</vt:lpstr>
      <vt:lpstr>Populations and Samples</vt:lpstr>
      <vt:lpstr>Random Sampling</vt:lpstr>
      <vt:lpstr>Slide 8</vt:lpstr>
      <vt:lpstr>Nonrandom Samples</vt:lpstr>
      <vt:lpstr>(Non)Randomness of Samples</vt:lpstr>
      <vt:lpstr>Slide 11</vt:lpstr>
      <vt:lpstr>Nonscientific, Nonrandom “(non)Sampling”</vt:lpstr>
      <vt:lpstr>Slide 13</vt:lpstr>
      <vt:lpstr>Slide 14</vt:lpstr>
      <vt:lpstr>The Lesson…</vt:lpstr>
      <vt:lpstr>Slide 16</vt:lpstr>
      <vt:lpstr>A Descriptive Statistic</vt:lpstr>
      <vt:lpstr>Measures of Location</vt:lpstr>
      <vt:lpstr>The Sample Mean</vt:lpstr>
      <vt:lpstr>It may be necessary to ‘weight’ aggregate data. Average Home Listings</vt:lpstr>
      <vt:lpstr>Averaging Averages?</vt:lpstr>
      <vt:lpstr>A Properly Weighted Average</vt:lpstr>
      <vt:lpstr>Averaging Trending Time Series  Observations Is Usually Not Informative</vt:lpstr>
      <vt:lpstr>The Sample Median</vt:lpstr>
      <vt:lpstr>Sample Median of (Sorted) Defects Data</vt:lpstr>
      <vt:lpstr>Slide 26</vt:lpstr>
      <vt:lpstr>Skewed Earnings Distribution   Mean vs. Median in Skewed Data</vt:lpstr>
      <vt:lpstr>Extreme Observations Distort  Means but Not Medians</vt:lpstr>
      <vt:lpstr>Slide 29</vt:lpstr>
      <vt:lpstr>The mean does not give information about the shape of the distribution.</vt:lpstr>
      <vt:lpstr>The problem with the mean or median as a description of a sample – more information is usually needed.</vt:lpstr>
      <vt:lpstr>Dispersion of the Observations</vt:lpstr>
      <vt:lpstr>The Problem with the Range as a Measure of Dispersion</vt:lpstr>
      <vt:lpstr>A Measure of Dispersion The standard deviation is the interesting value.  You need to compute the variance to get the standard deviation.</vt:lpstr>
      <vt:lpstr>The variance is the average squared deviation of the sample values from the mean. Why is N-1 in the denominator of s2?</vt:lpstr>
      <vt:lpstr>Computing a Standard Deviation</vt:lpstr>
      <vt:lpstr>Standard Deviation</vt:lpstr>
      <vt:lpstr>Distribution of Values</vt:lpstr>
      <vt:lpstr>Reliable Rules of Thumb</vt:lpstr>
      <vt:lpstr>A Reliable Empirical Rule</vt:lpstr>
      <vt:lpstr>Rules For Transformations</vt:lpstr>
      <vt:lpstr>Slide 42</vt:lpstr>
      <vt:lpstr>Application – Cost of Defects</vt:lpstr>
      <vt:lpstr>Correlation</vt:lpstr>
      <vt:lpstr>Samples of House Listings and  Per Capita Incomes at a Particular Time</vt:lpstr>
      <vt:lpstr>Scatter Plot Suggests Positive Correlation</vt:lpstr>
      <vt:lpstr>Regression Measures Correlation</vt:lpstr>
      <vt:lpstr>Correlation Is Not Causation</vt:lpstr>
      <vt:lpstr>The Hidden (Spurious) Relationship</vt:lpstr>
      <vt:lpstr>Correlation is the interesting number. We must compute covariance and the two standard deviations first.</vt:lpstr>
      <vt:lpstr>Correlation</vt:lpstr>
      <vt:lpstr>Correlations</vt:lpstr>
      <vt:lpstr>Sample Statistics and Population Parameters</vt:lpstr>
      <vt:lpstr>Summary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94</cp:revision>
  <dcterms:created xsi:type="dcterms:W3CDTF">2007-07-27T17:18:39Z</dcterms:created>
  <dcterms:modified xsi:type="dcterms:W3CDTF">2015-08-05T14:57:47Z</dcterms:modified>
</cp:coreProperties>
</file>