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48"/>
  </p:notesMasterIdLst>
  <p:handoutMasterIdLst>
    <p:handoutMasterId r:id="rId49"/>
  </p:handoutMasterIdLst>
  <p:sldIdLst>
    <p:sldId id="258" r:id="rId2"/>
    <p:sldId id="262" r:id="rId3"/>
    <p:sldId id="322" r:id="rId4"/>
    <p:sldId id="306" r:id="rId5"/>
    <p:sldId id="321" r:id="rId6"/>
    <p:sldId id="319" r:id="rId7"/>
    <p:sldId id="304" r:id="rId8"/>
    <p:sldId id="305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20" r:id="rId19"/>
    <p:sldId id="317" r:id="rId20"/>
    <p:sldId id="318" r:id="rId21"/>
    <p:sldId id="260" r:id="rId22"/>
    <p:sldId id="302" r:id="rId23"/>
    <p:sldId id="272" r:id="rId24"/>
    <p:sldId id="299" r:id="rId25"/>
    <p:sldId id="300" r:id="rId26"/>
    <p:sldId id="265" r:id="rId27"/>
    <p:sldId id="273" r:id="rId28"/>
    <p:sldId id="275" r:id="rId29"/>
    <p:sldId id="274" r:id="rId30"/>
    <p:sldId id="298" r:id="rId31"/>
    <p:sldId id="279" r:id="rId32"/>
    <p:sldId id="281" r:id="rId33"/>
    <p:sldId id="282" r:id="rId34"/>
    <p:sldId id="283" r:id="rId35"/>
    <p:sldId id="285" r:id="rId36"/>
    <p:sldId id="301" r:id="rId37"/>
    <p:sldId id="284" r:id="rId38"/>
    <p:sldId id="296" r:id="rId39"/>
    <p:sldId id="294" r:id="rId40"/>
    <p:sldId id="288" r:id="rId41"/>
    <p:sldId id="289" r:id="rId42"/>
    <p:sldId id="293" r:id="rId43"/>
    <p:sldId id="292" r:id="rId44"/>
    <p:sldId id="297" r:id="rId45"/>
    <p:sldId id="286" r:id="rId46"/>
    <p:sldId id="261" r:id="rId47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F0000"/>
    <a:srgbClr val="FFFFFF"/>
    <a:srgbClr val="000000"/>
    <a:srgbClr val="008080"/>
    <a:srgbClr val="339933"/>
    <a:srgbClr val="99CCCC"/>
    <a:srgbClr val="0000FF"/>
    <a:srgbClr val="FF99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00" autoAdjust="0"/>
    <p:restoredTop sz="94660"/>
  </p:normalViewPr>
  <p:slideViewPr>
    <p:cSldViewPr>
      <p:cViewPr>
        <p:scale>
          <a:sx n="66" d="100"/>
          <a:sy n="66" d="100"/>
        </p:scale>
        <p:origin x="-142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6975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0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6975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1ADAB940-699F-4E8D-8F6C-837728A4B8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03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600700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6975"/>
            <a:ext cx="30321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0" tIns="46514" rIns="93030" bIns="4651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EAC906F9-2099-4BB6-8559-E481D5C060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6785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7A0A00-38A2-47AD-9B2B-EFBC35289EF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94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67ACA7-D10D-4D1D-9183-DB1DF2297DF5}" type="slidenum">
              <a:rPr lang="en-US"/>
              <a:pPr/>
              <a:t>2</a:t>
            </a:fld>
            <a:endParaRPr lang="en-US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29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118D04-1736-4F4E-B054-935A770CB2C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41E98A-81C5-44BD-8FB7-414596979E7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E7D003-F920-4A6D-A57F-C4CF0DE1B804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7B4BFD-5A11-4469-9F07-2EEA4F5A38F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BC15BC-0B6B-482F-8199-4DA5F3C6D38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BEFC5F-F57C-4B37-A9F3-B407F058395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C058AB-A3D4-4D4F-988F-97A5BC12173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CF080D-1466-47BE-9349-4FFBB88323F6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7A9CBB-7BD5-4E77-B5DA-A44F0EED320C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A0AE65-84FE-46A5-8267-495AACA85137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9E266B-8459-4845-9C3E-28C36D2EF07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8F452-A356-47DB-8D16-FD03687E455F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B24D79-46E6-4894-87E3-A955DD6C5393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6FF14-B957-4B51-8548-F817F0A516F9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E13E92-3D6C-4BA6-A17F-7D5E829D1CE4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51941F-230B-42CB-9147-951329AC6BE7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AC5A6B-B5E5-4C80-92A2-4914B8B830C4}" type="slidenum">
              <a:rPr lang="en-US"/>
              <a:pPr/>
              <a:t>21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9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D0A4F8-C13F-43E0-ADD6-66C1DF12ACCE}" type="slidenum">
              <a:rPr lang="en-US"/>
              <a:pPr/>
              <a:t>22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71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1B33BC-4784-4717-A31C-265154E10597}" type="slidenum">
              <a:rPr lang="en-US"/>
              <a:pPr/>
              <a:t>23</a:t>
            </a:fld>
            <a:endParaRPr lang="en-US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397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B35B65-A731-4795-82E4-01E4942A1AB5}" type="slidenum">
              <a:rPr lang="en-US"/>
              <a:pPr/>
              <a:t>26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66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7B1D0A-7FAC-49B7-84AA-E2DDC98E0F39}" type="slidenum">
              <a:rPr lang="en-US"/>
              <a:pPr/>
              <a:t>27</a:t>
            </a:fld>
            <a:endParaRPr 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817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23B695-5C4C-47AD-B1F5-304931D48814}" type="slidenum">
              <a:rPr lang="en-US"/>
              <a:pPr/>
              <a:t>28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159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C53F85-A949-41D1-B7C7-B98833603889}" type="slidenum">
              <a:rPr lang="en-US"/>
              <a:pPr/>
              <a:t>29</a:t>
            </a:fld>
            <a:endParaRPr 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424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4A538B-5C32-48FD-A20B-6C5808C572A3}" type="slidenum">
              <a:rPr lang="en-US"/>
              <a:pPr/>
              <a:t>31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291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2648D-8322-44BE-A3F4-89788E58A83E}" type="slidenum">
              <a:rPr lang="en-US"/>
              <a:pPr/>
              <a:t>32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522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CF252-5C41-41B1-8FEC-D4CE8226AD12}" type="slidenum">
              <a:rPr lang="en-US"/>
              <a:pPr/>
              <a:t>33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319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602E71-C38B-4039-97C5-E1FF504DC80E}" type="slidenum">
              <a:rPr lang="en-US"/>
              <a:pPr/>
              <a:t>34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054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BD553F-3F51-4E68-9A15-0A2804B6CAF0}" type="slidenum">
              <a:rPr lang="en-US"/>
              <a:pPr/>
              <a:t>35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518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2B52B1-D367-40D4-A56A-9438DD0F9C35}" type="slidenum">
              <a:rPr lang="en-US"/>
              <a:pPr/>
              <a:t>37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95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847D56-D9AD-4ECE-BD2F-9B73F692D403}" type="slidenum">
              <a:rPr lang="en-US"/>
              <a:pPr/>
              <a:t>38</a:t>
            </a:fld>
            <a:endParaRPr 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297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D0E194-0B8A-4531-BFE8-90E61A7B129A}" type="slidenum">
              <a:rPr lang="en-US"/>
              <a:pPr/>
              <a:t>39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644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D78ED4-3763-40B9-AC8E-88A105F2C9BD}" type="slidenum">
              <a:rPr lang="en-US"/>
              <a:pPr/>
              <a:t>40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009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249F5C-30D7-4591-8055-2DD2509D7DF2}" type="slidenum">
              <a:rPr lang="en-US"/>
              <a:pPr/>
              <a:t>41</a:t>
            </a:fld>
            <a:endParaRPr 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18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9B6864-551A-4FC7-9046-A7DAC965D820}" type="slidenum">
              <a:rPr lang="en-US"/>
              <a:pPr/>
              <a:t>42</a:t>
            </a:fld>
            <a:endParaRPr lang="en-US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537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D5AC07-F35F-499C-A947-EB054EFA2F12}" type="slidenum">
              <a:rPr lang="en-US"/>
              <a:pPr/>
              <a:t>43</a:t>
            </a:fld>
            <a:endParaRPr 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89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BBA5B2-1905-48FA-8595-899467626385}" type="slidenum">
              <a:rPr lang="en-US"/>
              <a:pPr/>
              <a:t>45</a:t>
            </a:fld>
            <a:endParaRPr 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5524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4FA009-1DB8-4146-93F5-E10576CE6405}" type="slidenum">
              <a:rPr lang="en-US"/>
              <a:pPr/>
              <a:t>46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52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4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6705600" y="6550223"/>
            <a:ext cx="24384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16: Linear Regression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16-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/46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6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8.png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8.png"/><Relationship Id="rId4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8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3.png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3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2.jpeg"/><Relationship Id="rId11" Type="http://schemas.openxmlformats.org/officeDocument/2006/relationships/oleObject" Target="../embeddings/oleObject29.bin"/><Relationship Id="rId5" Type="http://schemas.openxmlformats.org/officeDocument/2006/relationships/image" Target="../media/image38.wmf"/><Relationship Id="rId10" Type="http://schemas.openxmlformats.org/officeDocument/2006/relationships/image" Target="../media/image40.wmf"/><Relationship Id="rId4" Type="http://schemas.openxmlformats.org/officeDocument/2006/relationships/oleObject" Target="../embeddings/oleObject26.bin"/><Relationship Id="rId9" Type="http://schemas.openxmlformats.org/officeDocument/2006/relationships/oleObject" Target="../embeddings/oleObject28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0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49.jpeg"/><Relationship Id="rId5" Type="http://schemas.openxmlformats.org/officeDocument/2006/relationships/image" Target="../media/image45.png"/><Relationship Id="rId10" Type="http://schemas.openxmlformats.org/officeDocument/2006/relationships/image" Target="../media/image48.jpeg"/><Relationship Id="rId4" Type="http://schemas.openxmlformats.org/officeDocument/2006/relationships/oleObject" Target="../embeddings/oleObject32.bin"/><Relationship Id="rId9" Type="http://schemas.openxmlformats.org/officeDocument/2006/relationships/image" Target="../media/image47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7.png"/><Relationship Id="rId5" Type="http://schemas.openxmlformats.org/officeDocument/2006/relationships/image" Target="../media/image50.wmf"/><Relationship Id="rId4" Type="http://schemas.openxmlformats.org/officeDocument/2006/relationships/oleObject" Target="../embeddings/oleObject3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6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7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3.png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8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Statistics and Data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/>
              <a:t>IOMS Department</a:t>
            </a:r>
          </a:p>
          <a:p>
            <a:r>
              <a:rPr lang="en-US" sz="2600"/>
              <a:t>Department of Economics</a:t>
            </a:r>
          </a:p>
        </p:txBody>
      </p:sp>
      <p:pic>
        <p:nvPicPr>
          <p:cNvPr id="4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8650" y="609600"/>
            <a:ext cx="8115300" cy="1752600"/>
          </a:xfrm>
        </p:spPr>
        <p:txBody>
          <a:bodyPr/>
          <a:lstStyle/>
          <a:p>
            <a:r>
              <a:rPr lang="en-US" sz="4000" dirty="0"/>
              <a:t>Statistics and Data Analysis</a:t>
            </a:r>
          </a:p>
        </p:txBody>
      </p:sp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1631043" y="2985075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2202543" y="3797587"/>
            <a:ext cx="4953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16 </a:t>
            </a:r>
            <a:r>
              <a:rPr lang="en-US" sz="3200" b="1" dirty="0"/>
              <a:t>– </a:t>
            </a:r>
            <a:r>
              <a:rPr lang="en-US" sz="3200" b="1" dirty="0" smtClean="0"/>
              <a:t>Regression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7458075" cy="442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981200" y="3581400"/>
            <a:ext cx="1981200" cy="533400"/>
          </a:xfrm>
          <a:prstGeom prst="ellipse">
            <a:avLst/>
          </a:prstGeom>
          <a:solidFill>
            <a:srgbClr val="FFC000">
              <a:alpha val="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81000" y="1066800"/>
          <a:ext cx="2857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81" name="Equation" r:id="rId4" imgW="1523880" imgH="203040" progId="Equation.DSMT4">
                  <p:embed/>
                </p:oleObj>
              </mc:Choice>
              <mc:Fallback>
                <p:oleObj name="Equation" r:id="rId4" imgW="1523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2857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rot="16200000" flipV="1">
            <a:off x="1143000" y="2324101"/>
            <a:ext cx="2209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4267200" y="3048000"/>
            <a:ext cx="1981200" cy="533400"/>
          </a:xfrm>
          <a:prstGeom prst="ellipse">
            <a:avLst/>
          </a:prstGeom>
          <a:solidFill>
            <a:srgbClr val="FFC000">
              <a:alpha val="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221186" name="Object 2"/>
          <p:cNvGraphicFramePr>
            <a:graphicFrameLocks noChangeAspect="1"/>
          </p:cNvGraphicFramePr>
          <p:nvPr/>
        </p:nvGraphicFramePr>
        <p:xfrm>
          <a:off x="4572000" y="1066800"/>
          <a:ext cx="40719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82" name="Equation" r:id="rId6" imgW="2171520" imgH="203040" progId="Equation.DSMT4">
                  <p:embed/>
                </p:oleObj>
              </mc:Choice>
              <mc:Fallback>
                <p:oleObj name="Equation" r:id="rId6" imgW="21715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066800"/>
                        <a:ext cx="40719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>
            <a:stCxn id="8" idx="0"/>
          </p:cNvCxnSpPr>
          <p:nvPr/>
        </p:nvCxnSpPr>
        <p:spPr bwMode="auto">
          <a:xfrm rot="5400000" flipH="1" flipV="1">
            <a:off x="5219700" y="1562100"/>
            <a:ext cx="1524000" cy="1447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1187" name="Object 3"/>
          <p:cNvGraphicFramePr>
            <a:graphicFrameLocks noChangeAspect="1"/>
          </p:cNvGraphicFramePr>
          <p:nvPr/>
        </p:nvGraphicFramePr>
        <p:xfrm>
          <a:off x="3349625" y="1624013"/>
          <a:ext cx="164306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83" name="Equation" r:id="rId8" imgW="876240" imgH="177480" progId="Equation.DSMT4">
                  <p:embed/>
                </p:oleObj>
              </mc:Choice>
              <mc:Fallback>
                <p:oleObj name="Equation" r:id="rId8" imgW="8762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25" y="1624013"/>
                        <a:ext cx="1643063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Oval 11"/>
          <p:cNvSpPr/>
          <p:nvPr/>
        </p:nvSpPr>
        <p:spPr bwMode="auto">
          <a:xfrm>
            <a:off x="3048000" y="3200400"/>
            <a:ext cx="1219200" cy="228600"/>
          </a:xfrm>
          <a:prstGeom prst="ellipse">
            <a:avLst/>
          </a:prstGeom>
          <a:solidFill>
            <a:srgbClr val="FFC000">
              <a:alpha val="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4" name="Straight Connector 13"/>
          <p:cNvCxnSpPr>
            <a:stCxn id="12" idx="0"/>
          </p:cNvCxnSpPr>
          <p:nvPr/>
        </p:nvCxnSpPr>
        <p:spPr bwMode="auto">
          <a:xfrm rot="5400000" flipH="1" flipV="1">
            <a:off x="3238500" y="2324100"/>
            <a:ext cx="1295400" cy="4572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2131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581400"/>
            <a:ext cx="4724400" cy="1139825"/>
          </a:xfrm>
        </p:spPr>
        <p:txBody>
          <a:bodyPr/>
          <a:lstStyle/>
          <a:p>
            <a:r>
              <a:rPr lang="en-US" altLang="en-US" sz="2800" dirty="0" smtClean="0"/>
              <a:t>A Regression Analysis that People Really Cared About</a:t>
            </a:r>
            <a:br>
              <a:rPr lang="en-US" altLang="en-US" sz="2800" dirty="0" smtClean="0"/>
            </a:br>
            <a:r>
              <a:rPr lang="en-US" altLang="en-US" sz="2800" dirty="0"/>
              <a:t/>
            </a:r>
            <a:br>
              <a:rPr lang="en-US" altLang="en-US" sz="2800" dirty="0"/>
            </a:br>
            <a:r>
              <a:rPr lang="en-US" altLang="en-US" sz="2800" dirty="0" smtClean="0"/>
              <a:t>The </a:t>
            </a:r>
            <a:r>
              <a:rPr lang="en-US" altLang="en-US" sz="2800" dirty="0"/>
              <a:t>Year 2000 World Health Report by WHO</a:t>
            </a:r>
          </a:p>
        </p:txBody>
      </p:sp>
      <p:pic>
        <p:nvPicPr>
          <p:cNvPr id="283652" name="Picture 4" descr="WHR-2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19762"/>
            <a:ext cx="3352800" cy="432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457200" y="5749585"/>
            <a:ext cx="556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/>
              <a:t>http://www.who.int/whr/2000/en</a:t>
            </a:r>
          </a:p>
        </p:txBody>
      </p:sp>
    </p:spTree>
    <p:extLst>
      <p:ext uri="{BB962C8B-B14F-4D97-AF65-F5344CB8AC3E}">
        <p14:creationId xmlns:p14="http://schemas.microsoft.com/office/powerpoint/2010/main" val="409391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fld id="{E520A087-A36E-417E-8377-4ECFFDCC08C4}" type="slidenum">
              <a:rPr lang="en-US" altLang="en-US"/>
              <a:pPr/>
              <a:t>5</a:t>
            </a:fld>
            <a:endParaRPr lang="en-US" altLang="en-US"/>
          </a:p>
        </p:txBody>
      </p:sp>
      <p:graphicFrame>
        <p:nvGraphicFramePr>
          <p:cNvPr id="3614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049273"/>
              </p:ext>
            </p:extLst>
          </p:nvPr>
        </p:nvGraphicFramePr>
        <p:xfrm>
          <a:off x="1219200" y="889604"/>
          <a:ext cx="7924800" cy="5971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62" name="Bitmap Image" r:id="rId4" imgW="6114286" imgH="4982270" progId="Paint.Picture">
                  <p:embed/>
                </p:oleObj>
              </mc:Choice>
              <mc:Fallback>
                <p:oleObj name="Bitmap Image" r:id="rId4" imgW="6114286" imgH="498227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889604"/>
                        <a:ext cx="7924800" cy="59711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76" name="Object 4"/>
          <p:cNvGraphicFramePr>
            <a:graphicFrameLocks noChangeAspect="1"/>
          </p:cNvGraphicFramePr>
          <p:nvPr/>
        </p:nvGraphicFramePr>
        <p:xfrm>
          <a:off x="304800" y="3133725"/>
          <a:ext cx="2076450" cy="319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63" name="Bitmap Image" r:id="rId6" imgW="2076740" imgH="3191320" progId="Paint.Picture">
                  <p:embed/>
                </p:oleObj>
              </mc:Choice>
              <mc:Fallback>
                <p:oleObj name="Bitmap Image" r:id="rId6" imgW="2076740" imgH="319132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133725"/>
                        <a:ext cx="2076450" cy="319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1000" y="1977289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Health Care System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5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12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156777"/>
              </p:ext>
            </p:extLst>
          </p:nvPr>
        </p:nvGraphicFramePr>
        <p:xfrm>
          <a:off x="304800" y="990600"/>
          <a:ext cx="8686800" cy="515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47" name="Bitmap Image" r:id="rId4" imgW="8276190" imgH="4915586" progId="Paint.Picture">
                  <p:embed/>
                </p:oleObj>
              </mc:Choice>
              <mc:Fallback>
                <p:oleObj name="Bitmap Image" r:id="rId4" imgW="8276190" imgH="49155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90600"/>
                        <a:ext cx="8686800" cy="515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1237" name="Text Box 5"/>
          <p:cNvSpPr txBox="1">
            <a:spLocks noChangeArrowheads="1"/>
          </p:cNvSpPr>
          <p:nvPr/>
        </p:nvSpPr>
        <p:spPr bwMode="auto">
          <a:xfrm>
            <a:off x="1495425" y="307975"/>
            <a:ext cx="55626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chemeClr val="tx2"/>
                </a:solidFill>
              </a:rPr>
              <a:t>New York Times, Page 1, June 21, 2000</a:t>
            </a:r>
          </a:p>
        </p:txBody>
      </p:sp>
    </p:spTree>
    <p:extLst>
      <p:ext uri="{BB962C8B-B14F-4D97-AF65-F5344CB8AC3E}">
        <p14:creationId xmlns:p14="http://schemas.microsoft.com/office/powerpoint/2010/main" val="35437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05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4612259"/>
              </p:ext>
            </p:extLst>
          </p:nvPr>
        </p:nvGraphicFramePr>
        <p:xfrm>
          <a:off x="533400" y="990600"/>
          <a:ext cx="7940842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71" name="Bitmap Image" r:id="rId4" imgW="5609524" imgH="3552381" progId="Paint.Picture">
                  <p:embed/>
                </p:oleObj>
              </mc:Choice>
              <mc:Fallback>
                <p:oleObj name="Bitmap Image" r:id="rId4" imgW="5609524" imgH="355238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990600"/>
                        <a:ext cx="7940842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538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447800"/>
            <a:ext cx="8229600" cy="530225"/>
          </a:xfrm>
        </p:spPr>
        <p:txBody>
          <a:bodyPr/>
          <a:lstStyle/>
          <a:p>
            <a:r>
              <a:rPr lang="en-US" altLang="en-US" dirty="0"/>
              <a:t>That Number 37 Ranking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543800" cy="2362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dirty="0"/>
              <a:t>What is the source?</a:t>
            </a:r>
          </a:p>
          <a:p>
            <a:pPr>
              <a:lnSpc>
                <a:spcPct val="80000"/>
              </a:lnSpc>
            </a:pPr>
            <a:endParaRPr lang="en-US" altLang="en-US" sz="800" dirty="0"/>
          </a:p>
          <a:p>
            <a:pPr>
              <a:lnSpc>
                <a:spcPct val="80000"/>
              </a:lnSpc>
            </a:pPr>
            <a:r>
              <a:rPr lang="en-US" altLang="en-US" sz="3200" dirty="0"/>
              <a:t>What is it?  Ranking of what?</a:t>
            </a:r>
          </a:p>
          <a:p>
            <a:pPr>
              <a:lnSpc>
                <a:spcPct val="80000"/>
              </a:lnSpc>
            </a:pPr>
            <a:endParaRPr lang="en-US" altLang="en-US" sz="800" dirty="0"/>
          </a:p>
          <a:p>
            <a:pPr>
              <a:lnSpc>
                <a:spcPct val="80000"/>
              </a:lnSpc>
            </a:pPr>
            <a:r>
              <a:rPr lang="en-US" altLang="en-US" sz="3200" dirty="0"/>
              <a:t>And why are we looking at it in our class on Statistics and Data Analysis?</a:t>
            </a:r>
          </a:p>
          <a:p>
            <a:pPr lvl="1">
              <a:lnSpc>
                <a:spcPct val="80000"/>
              </a:lnSpc>
            </a:pPr>
            <a:r>
              <a:rPr lang="en-US" altLang="en-US" sz="3000" dirty="0"/>
              <a:t>Interesting</a:t>
            </a:r>
          </a:p>
          <a:p>
            <a:pPr lvl="1">
              <a:lnSpc>
                <a:spcPct val="80000"/>
              </a:lnSpc>
            </a:pPr>
            <a:r>
              <a:rPr lang="en-US" altLang="en-US" sz="3000" dirty="0"/>
              <a:t>It’s an application of regression analysis.</a:t>
            </a:r>
          </a:p>
        </p:txBody>
      </p:sp>
    </p:spTree>
    <p:extLst>
      <p:ext uri="{BB962C8B-B14F-4D97-AF65-F5344CB8AC3E}">
        <p14:creationId xmlns:p14="http://schemas.microsoft.com/office/powerpoint/2010/main" val="312223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altLang="en-US" sz="3600" dirty="0"/>
              <a:t>The Source Behind the </a:t>
            </a:r>
            <a:r>
              <a:rPr lang="en-US" altLang="en-US" sz="3600" dirty="0" smtClean="0"/>
              <a:t>News</a:t>
            </a:r>
            <a:endParaRPr lang="en-US" altLang="en-US" sz="3600" dirty="0"/>
          </a:p>
        </p:txBody>
      </p:sp>
      <p:graphicFrame>
        <p:nvGraphicFramePr>
          <p:cNvPr id="286724" name="Object 4"/>
          <p:cNvGraphicFramePr>
            <a:graphicFrameLocks noChangeAspect="1"/>
          </p:cNvGraphicFramePr>
          <p:nvPr/>
        </p:nvGraphicFramePr>
        <p:xfrm>
          <a:off x="1828800" y="1905000"/>
          <a:ext cx="5867400" cy="313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95" name="Bitmap Image" r:id="rId4" imgW="6695238" imgH="3580952" progId="Paint.Picture">
                  <p:embed/>
                </p:oleObj>
              </mc:Choice>
              <mc:Fallback>
                <p:oleObj name="Bitmap Image" r:id="rId4" imgW="6695238" imgH="358095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05000"/>
                        <a:ext cx="5867400" cy="313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762000" y="5562600"/>
            <a:ext cx="556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/>
              <a:t>http://www.who.int/entity/healthinfo/paper30.pdf</a:t>
            </a:r>
          </a:p>
        </p:txBody>
      </p:sp>
    </p:spTree>
    <p:extLst>
      <p:ext uri="{BB962C8B-B14F-4D97-AF65-F5344CB8AC3E}">
        <p14:creationId xmlns:p14="http://schemas.microsoft.com/office/powerpoint/2010/main" val="82186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Did They Study?</a:t>
            </a:r>
          </a:p>
        </p:txBody>
      </p:sp>
      <p:graphicFrame>
        <p:nvGraphicFramePr>
          <p:cNvPr id="2918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659504"/>
              </p:ext>
            </p:extLst>
          </p:nvPr>
        </p:nvGraphicFramePr>
        <p:xfrm>
          <a:off x="1524000" y="1371600"/>
          <a:ext cx="5562600" cy="4991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19" name="Bitmap Image" r:id="rId4" imgW="5571429" imgH="5001323" progId="Paint.Picture">
                  <p:embed/>
                </p:oleObj>
              </mc:Choice>
              <mc:Fallback>
                <p:oleObj name="Bitmap Image" r:id="rId4" imgW="5571429" imgH="500132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5562600" cy="49918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02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657600"/>
            <a:ext cx="2971800" cy="1527175"/>
          </a:xfrm>
        </p:spPr>
        <p:txBody>
          <a:bodyPr/>
          <a:lstStyle/>
          <a:p>
            <a:r>
              <a:rPr lang="en-US" altLang="en-US" sz="3200" dirty="0"/>
              <a:t>The standard measure of health care success is Disability Adjusted Life Expectancy,</a:t>
            </a:r>
            <a:br>
              <a:rPr lang="en-US" altLang="en-US" sz="3200" dirty="0"/>
            </a:br>
            <a:r>
              <a:rPr lang="en-US" altLang="en-US" sz="3200" dirty="0"/>
              <a:t>DALE</a:t>
            </a:r>
          </a:p>
        </p:txBody>
      </p:sp>
      <p:graphicFrame>
        <p:nvGraphicFramePr>
          <p:cNvPr id="2949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003834"/>
              </p:ext>
            </p:extLst>
          </p:nvPr>
        </p:nvGraphicFramePr>
        <p:xfrm>
          <a:off x="3657600" y="914400"/>
          <a:ext cx="5138738" cy="544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43" name="Bitmap Image" r:id="rId4" imgW="5390476" imgH="5714286" progId="Paint.Picture">
                  <p:embed/>
                </p:oleObj>
              </mc:Choice>
              <mc:Fallback>
                <p:oleObj name="Bitmap Image" r:id="rId4" imgW="5390476" imgH="57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914400"/>
                        <a:ext cx="5138738" cy="544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203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121025"/>
            <a:ext cx="2667000" cy="1527175"/>
          </a:xfrm>
        </p:spPr>
        <p:txBody>
          <a:bodyPr/>
          <a:lstStyle/>
          <a:p>
            <a:r>
              <a:rPr lang="en-US" altLang="en-US" sz="3200" dirty="0"/>
              <a:t>The WHO Researchers Were Interested in a Broader Measure</a:t>
            </a:r>
          </a:p>
        </p:txBody>
      </p:sp>
      <p:graphicFrame>
        <p:nvGraphicFramePr>
          <p:cNvPr id="2979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437639"/>
              </p:ext>
            </p:extLst>
          </p:nvPr>
        </p:nvGraphicFramePr>
        <p:xfrm>
          <a:off x="3175000" y="1066800"/>
          <a:ext cx="5791200" cy="4227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67" name="Bitmap Image" r:id="rId4" imgW="5961905" imgH="4352381" progId="Paint.Picture">
                  <p:embed/>
                </p:oleObj>
              </mc:Choice>
              <mc:Fallback>
                <p:oleObj name="Bitmap Image" r:id="rId4" imgW="5961905" imgH="435238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0" y="1066800"/>
                        <a:ext cx="5791200" cy="42271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990" name="Text Box 6"/>
          <p:cNvSpPr txBox="1">
            <a:spLocks noChangeArrowheads="1"/>
          </p:cNvSpPr>
          <p:nvPr/>
        </p:nvSpPr>
        <p:spPr bwMode="auto">
          <a:xfrm>
            <a:off x="3276600" y="5410200"/>
            <a:ext cx="533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/>
              <a:t>These are the items listed in the NYT editorial.</a:t>
            </a:r>
          </a:p>
        </p:txBody>
      </p:sp>
    </p:spTree>
    <p:extLst>
      <p:ext uri="{BB962C8B-B14F-4D97-AF65-F5344CB8AC3E}">
        <p14:creationId xmlns:p14="http://schemas.microsoft.com/office/powerpoint/2010/main" val="259109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993775"/>
            <a:ext cx="8229600" cy="1139825"/>
          </a:xfrm>
        </p:spPr>
        <p:txBody>
          <a:bodyPr/>
          <a:lstStyle/>
          <a:p>
            <a:r>
              <a:rPr lang="en-US" altLang="en-US" dirty="0"/>
              <a:t>They Created a </a:t>
            </a:r>
            <a:r>
              <a:rPr lang="en-US" altLang="en-US" dirty="0" smtClean="0"/>
              <a:t>Measure </a:t>
            </a:r>
            <a:br>
              <a:rPr lang="en-US" altLang="en-US" dirty="0" smtClean="0"/>
            </a:br>
            <a:r>
              <a:rPr lang="en-US" altLang="en-US" dirty="0" smtClean="0"/>
              <a:t>COMP </a:t>
            </a:r>
            <a:r>
              <a:rPr lang="en-US" altLang="en-US" dirty="0"/>
              <a:t>= Composite Index</a:t>
            </a:r>
          </a:p>
        </p:txBody>
      </p:sp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304800" y="2265362"/>
            <a:ext cx="8610600" cy="390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“In order to assess overall efficiency, the first step was to combine the individual</a:t>
            </a:r>
          </a:p>
          <a:p>
            <a:r>
              <a:rPr lang="en-US" altLang="en-US" dirty="0"/>
              <a:t>attainments on all five goals of the health system into a single number, which we call the composite index. The composite index is a weighted average of the five component goals specified above. First, country attainment on all five indicators (i.e., health, health inequality, responsiveness-level, responsiveness-distribution, and fair-financing) were rescaled restricting them to the [0,1] interval. Then the following weights were used to construct the overall composite measure: 25% for health (DALE), 25% for health inequality, 12.5% for the level of responsiveness, 12.5% for the distribution of responsiveness, and 25% for fairness in financing. These weights are based on a survey carried out by WHO to elicit stated preferences of individuals in their relative valuations of the goals of the health system</a:t>
            </a:r>
            <a:r>
              <a:rPr lang="en-US" altLang="en-US" sz="1600" dirty="0"/>
              <a:t>.”</a:t>
            </a:r>
          </a:p>
          <a:p>
            <a:endParaRPr lang="en-US" altLang="en-US" sz="1600" dirty="0"/>
          </a:p>
          <a:p>
            <a:r>
              <a:rPr lang="en-US" altLang="en-US" b="1" dirty="0"/>
              <a:t>(From the WHO Technical Report)</a:t>
            </a:r>
          </a:p>
        </p:txBody>
      </p:sp>
    </p:spTree>
    <p:extLst>
      <p:ext uri="{BB962C8B-B14F-4D97-AF65-F5344CB8AC3E}">
        <p14:creationId xmlns:p14="http://schemas.microsoft.com/office/powerpoint/2010/main" val="70639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038600"/>
            <a:ext cx="3657600" cy="1527175"/>
          </a:xfrm>
        </p:spPr>
        <p:txBody>
          <a:bodyPr/>
          <a:lstStyle/>
          <a:p>
            <a:r>
              <a:rPr lang="en-US" altLang="en-US" dirty="0"/>
              <a:t>Did They Rank Countries by COMP?   Yes, but that was not what produced the number 37 ranking!</a:t>
            </a:r>
          </a:p>
        </p:txBody>
      </p:sp>
      <p:graphicFrame>
        <p:nvGraphicFramePr>
          <p:cNvPr id="307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0708"/>
              </p:ext>
            </p:extLst>
          </p:nvPr>
        </p:nvGraphicFramePr>
        <p:xfrm>
          <a:off x="4800600" y="942975"/>
          <a:ext cx="2933700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91" name="Bitmap Image" r:id="rId4" imgW="3142857" imgH="5885714" progId="Paint.Picture">
                  <p:embed/>
                </p:oleObj>
              </mc:Choice>
              <mc:Fallback>
                <p:oleObj name="Bitmap Image" r:id="rId4" imgW="3142857" imgH="588571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942975"/>
                        <a:ext cx="2933700" cy="533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05" name="Line 5"/>
          <p:cNvSpPr>
            <a:spLocks noChangeShapeType="1"/>
          </p:cNvSpPr>
          <p:nvPr/>
        </p:nvSpPr>
        <p:spPr bwMode="auto">
          <a:xfrm flipH="1">
            <a:off x="7696200" y="4191000"/>
            <a:ext cx="762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0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So, What is Going On?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2590800"/>
          </a:xfrm>
        </p:spPr>
        <p:txBody>
          <a:bodyPr/>
          <a:lstStyle/>
          <a:p>
            <a:r>
              <a:rPr lang="en-US" altLang="en-US" sz="2400" b="1">
                <a:solidFill>
                  <a:srgbClr val="0066FF"/>
                </a:solidFill>
              </a:rPr>
              <a:t>A Model:  </a:t>
            </a:r>
            <a:br>
              <a:rPr lang="en-US" altLang="en-US" sz="2400" b="1">
                <a:solidFill>
                  <a:srgbClr val="0066FF"/>
                </a:solidFill>
              </a:rPr>
            </a:br>
            <a:r>
              <a:rPr lang="en-US" altLang="en-US" sz="2400" b="1">
                <a:solidFill>
                  <a:srgbClr val="0066FF"/>
                </a:solidFill>
              </a:rPr>
              <a:t>Health Care Output = a function of Health Care Inputs</a:t>
            </a:r>
            <a:br>
              <a:rPr lang="en-US" altLang="en-US" sz="2400" b="1">
                <a:solidFill>
                  <a:srgbClr val="0066FF"/>
                </a:solidFill>
              </a:rPr>
            </a:br>
            <a:endParaRPr lang="en-US" altLang="en-US" sz="2400" b="1">
              <a:solidFill>
                <a:srgbClr val="0066FF"/>
              </a:solidFill>
            </a:endParaRPr>
          </a:p>
          <a:p>
            <a:r>
              <a:rPr lang="en-US" altLang="en-US" sz="2400" b="1">
                <a:solidFill>
                  <a:srgbClr val="0066FF"/>
                </a:solidFill>
              </a:rPr>
              <a:t>OUTPUT = COMP</a:t>
            </a:r>
            <a:br>
              <a:rPr lang="en-US" altLang="en-US" sz="2400" b="1">
                <a:solidFill>
                  <a:srgbClr val="0066FF"/>
                </a:solidFill>
              </a:rPr>
            </a:br>
            <a:endParaRPr lang="en-US" altLang="en-US" sz="2400" b="1">
              <a:solidFill>
                <a:srgbClr val="0066FF"/>
              </a:solidFill>
            </a:endParaRPr>
          </a:p>
          <a:p>
            <a:r>
              <a:rPr lang="en-US" altLang="en-US" sz="2400" b="1">
                <a:solidFill>
                  <a:srgbClr val="0066FF"/>
                </a:solidFill>
              </a:rPr>
              <a:t>INPUTS  = Health Care Spending and Education of</a:t>
            </a:r>
            <a:br>
              <a:rPr lang="en-US" altLang="en-US" sz="2400" b="1">
                <a:solidFill>
                  <a:srgbClr val="0066FF"/>
                </a:solidFill>
              </a:rPr>
            </a:br>
            <a:r>
              <a:rPr lang="en-US" altLang="en-US" sz="2400" b="1">
                <a:solidFill>
                  <a:srgbClr val="0066FF"/>
                </a:solidFill>
              </a:rPr>
              <a:t>                  the Population</a:t>
            </a:r>
          </a:p>
        </p:txBody>
      </p:sp>
    </p:spTree>
    <p:extLst>
      <p:ext uri="{BB962C8B-B14F-4D97-AF65-F5344CB8AC3E}">
        <p14:creationId xmlns:p14="http://schemas.microsoft.com/office/powerpoint/2010/main" val="93182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smtClean="0"/>
              <a:t>WHO COMP </a:t>
            </a:r>
            <a:r>
              <a:rPr lang="en-US" altLang="en-US" dirty="0"/>
              <a:t>Equation</a:t>
            </a:r>
          </a:p>
        </p:txBody>
      </p:sp>
      <p:graphicFrame>
        <p:nvGraphicFramePr>
          <p:cNvPr id="3389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467490"/>
              </p:ext>
            </p:extLst>
          </p:nvPr>
        </p:nvGraphicFramePr>
        <p:xfrm>
          <a:off x="533400" y="2535238"/>
          <a:ext cx="8153400" cy="233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15" name="Equation" r:id="rId4" imgW="2705040" imgH="774360" progId="Equation.DSMT4">
                  <p:embed/>
                </p:oleObj>
              </mc:Choice>
              <mc:Fallback>
                <p:oleObj name="Equation" r:id="rId4" imgW="2705040" imgH="774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535238"/>
                        <a:ext cx="8153400" cy="233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568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533400"/>
            <a:ext cx="8229600" cy="1139825"/>
          </a:xfrm>
        </p:spPr>
        <p:txBody>
          <a:bodyPr/>
          <a:lstStyle/>
          <a:p>
            <a:r>
              <a:rPr lang="en-US" altLang="en-US"/>
              <a:t>Estimated Model</a:t>
            </a:r>
          </a:p>
        </p:txBody>
      </p:sp>
      <p:graphicFrame>
        <p:nvGraphicFramePr>
          <p:cNvPr id="315396" name="Object 4"/>
          <p:cNvGraphicFramePr>
            <a:graphicFrameLocks noChangeAspect="1"/>
          </p:cNvGraphicFramePr>
          <p:nvPr/>
        </p:nvGraphicFramePr>
        <p:xfrm>
          <a:off x="762000" y="1905000"/>
          <a:ext cx="7708900" cy="369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39" name="Bitmap Image" r:id="rId4" imgW="6733333" imgH="3228571" progId="Paint.Picture">
                  <p:embed/>
                </p:oleObj>
              </mc:Choice>
              <mc:Fallback>
                <p:oleObj name="Bitmap Image" r:id="rId4" imgW="6733333" imgH="32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7708900" cy="369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5398" name="Text Box 6"/>
          <p:cNvSpPr txBox="1">
            <a:spLocks noChangeArrowheads="1"/>
          </p:cNvSpPr>
          <p:nvPr/>
        </p:nvSpPr>
        <p:spPr bwMode="auto">
          <a:xfrm>
            <a:off x="152400" y="32766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15399" name="Text Box 7"/>
          <p:cNvSpPr txBox="1">
            <a:spLocks noChangeArrowheads="1"/>
          </p:cNvSpPr>
          <p:nvPr/>
        </p:nvSpPr>
        <p:spPr bwMode="auto">
          <a:xfrm>
            <a:off x="419100" y="3249613"/>
            <a:ext cx="762000" cy="211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spcAft>
                <a:spcPct val="15000"/>
              </a:spcAft>
            </a:pPr>
            <a:r>
              <a:rPr lang="el-GR" altLang="en-US" b="1">
                <a:solidFill>
                  <a:schemeClr val="tx2"/>
                </a:solidFill>
                <a:cs typeface="Arial" charset="0"/>
              </a:rPr>
              <a:t>β</a:t>
            </a:r>
            <a:r>
              <a:rPr lang="en-US" altLang="en-US" b="1" baseline="-25000">
                <a:solidFill>
                  <a:schemeClr val="tx2"/>
                </a:solidFill>
                <a:cs typeface="Arial" charset="0"/>
              </a:rPr>
              <a:t>1</a:t>
            </a:r>
            <a:endParaRPr lang="en-US" altLang="en-US" b="1">
              <a:solidFill>
                <a:schemeClr val="tx2"/>
              </a:solidFill>
              <a:cs typeface="Arial" charset="0"/>
            </a:endParaRPr>
          </a:p>
          <a:p>
            <a:pPr>
              <a:spcBef>
                <a:spcPct val="50000"/>
              </a:spcBef>
              <a:spcAft>
                <a:spcPct val="15000"/>
              </a:spcAft>
            </a:pPr>
            <a:r>
              <a:rPr lang="el-GR" altLang="en-US" b="1">
                <a:solidFill>
                  <a:schemeClr val="tx2"/>
                </a:solidFill>
              </a:rPr>
              <a:t>β</a:t>
            </a:r>
            <a:r>
              <a:rPr lang="en-US" altLang="en-US" b="1" baseline="-25000">
                <a:solidFill>
                  <a:schemeClr val="tx2"/>
                </a:solidFill>
              </a:rPr>
              <a:t>2</a:t>
            </a:r>
            <a:endParaRPr lang="en-US" altLang="en-US" b="1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  <a:spcAft>
                <a:spcPct val="15000"/>
              </a:spcAft>
            </a:pPr>
            <a:r>
              <a:rPr lang="el-GR" altLang="en-US" b="1">
                <a:solidFill>
                  <a:schemeClr val="tx2"/>
                </a:solidFill>
              </a:rPr>
              <a:t>β</a:t>
            </a:r>
            <a:r>
              <a:rPr lang="en-US" altLang="en-US" b="1" baseline="-25000">
                <a:solidFill>
                  <a:schemeClr val="tx2"/>
                </a:solidFill>
              </a:rPr>
              <a:t>3</a:t>
            </a:r>
            <a:endParaRPr lang="en-US" altLang="en-US" b="1">
              <a:solidFill>
                <a:schemeClr val="tx2"/>
              </a:solidFill>
              <a:cs typeface="Arial" charset="0"/>
            </a:endParaRPr>
          </a:p>
          <a:p>
            <a:pPr>
              <a:spcBef>
                <a:spcPct val="25000"/>
              </a:spcBef>
              <a:spcAft>
                <a:spcPct val="15000"/>
              </a:spcAft>
            </a:pPr>
            <a:r>
              <a:rPr lang="el-GR" altLang="en-US" b="1">
                <a:solidFill>
                  <a:schemeClr val="tx2"/>
                </a:solidFill>
                <a:cs typeface="Arial" charset="0"/>
              </a:rPr>
              <a:t>α</a:t>
            </a:r>
            <a:endParaRPr lang="en-US" altLang="en-US" b="1">
              <a:solidFill>
                <a:schemeClr val="tx2"/>
              </a:solidFill>
              <a:cs typeface="Arial" charset="0"/>
            </a:endParaRPr>
          </a:p>
          <a:p>
            <a:pPr>
              <a:spcBef>
                <a:spcPct val="50000"/>
              </a:spcBef>
            </a:pPr>
            <a:endParaRPr lang="el-GR" alt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26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039" y="990600"/>
            <a:ext cx="8229600" cy="1139825"/>
          </a:xfrm>
        </p:spPr>
        <p:txBody>
          <a:bodyPr/>
          <a:lstStyle/>
          <a:p>
            <a:r>
              <a:rPr lang="en-US" altLang="en-US" dirty="0"/>
              <a:t>The Best a Country Could Do vs. What They Actually Do</a:t>
            </a:r>
            <a:endParaRPr lang="en-US" dirty="0"/>
          </a:p>
        </p:txBody>
      </p:sp>
      <p:pic>
        <p:nvPicPr>
          <p:cNvPr id="329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7706096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38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fld id="{9428EA73-8419-4265-B6F0-0E63B107ECF8}" type="slidenum">
              <a:rPr lang="en-US" altLang="en-US"/>
              <a:pPr/>
              <a:t>19</a:t>
            </a:fld>
            <a:endParaRPr lang="en-US" altLang="en-US"/>
          </a:p>
        </p:txBody>
      </p:sp>
      <p:graphicFrame>
        <p:nvGraphicFramePr>
          <p:cNvPr id="361474" name="Object 2"/>
          <p:cNvGraphicFramePr>
            <a:graphicFrameLocks noChangeAspect="1"/>
          </p:cNvGraphicFramePr>
          <p:nvPr/>
        </p:nvGraphicFramePr>
        <p:xfrm>
          <a:off x="0" y="0"/>
          <a:ext cx="9144000" cy="688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92" name="Bitmap Image" r:id="rId4" imgW="6114286" imgH="4982270" progId="Paint.Picture">
                  <p:embed/>
                </p:oleObj>
              </mc:Choice>
              <mc:Fallback>
                <p:oleObj name="Bitmap Image" r:id="rId4" imgW="6114286" imgH="498227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8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76" name="Object 4"/>
          <p:cNvGraphicFramePr>
            <a:graphicFrameLocks noChangeAspect="1"/>
          </p:cNvGraphicFramePr>
          <p:nvPr/>
        </p:nvGraphicFramePr>
        <p:xfrm>
          <a:off x="304800" y="3133725"/>
          <a:ext cx="2076450" cy="319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93" name="Bitmap Image" r:id="rId6" imgW="2076740" imgH="3191320" progId="Paint.Picture">
                  <p:embed/>
                </p:oleObj>
              </mc:Choice>
              <mc:Fallback>
                <p:oleObj name="Bitmap Image" r:id="rId6" imgW="2076740" imgH="319132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133725"/>
                        <a:ext cx="2076450" cy="319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4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US Ranked 37</a:t>
            </a:r>
            <a:r>
              <a:rPr lang="en-US" altLang="en-US" baseline="30000"/>
              <a:t>th</a:t>
            </a:r>
            <a:r>
              <a:rPr lang="en-US" altLang="en-US"/>
              <a:t>!</a:t>
            </a:r>
          </a:p>
        </p:txBody>
      </p:sp>
      <p:graphicFrame>
        <p:nvGraphicFramePr>
          <p:cNvPr id="3256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267577"/>
              </p:ext>
            </p:extLst>
          </p:nvPr>
        </p:nvGraphicFramePr>
        <p:xfrm>
          <a:off x="2133600" y="1320799"/>
          <a:ext cx="4524375" cy="467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11" name="Bitmap Image" r:id="rId4" imgW="4525007" imgH="4676190" progId="Paint.Picture">
                  <p:embed/>
                </p:oleObj>
              </mc:Choice>
              <mc:Fallback>
                <p:oleObj name="Bitmap Image" r:id="rId4" imgW="4525007" imgH="46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320799"/>
                        <a:ext cx="4524375" cy="467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5637" name="Line 5"/>
          <p:cNvSpPr>
            <a:spLocks noChangeShapeType="1"/>
          </p:cNvSpPr>
          <p:nvPr/>
        </p:nvSpPr>
        <p:spPr bwMode="auto">
          <a:xfrm>
            <a:off x="2133600" y="4234542"/>
            <a:ext cx="4495800" cy="0"/>
          </a:xfrm>
          <a:prstGeom prst="line">
            <a:avLst/>
          </a:prstGeom>
          <a:noFill/>
          <a:ln w="57150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5639" name="Text Box 7"/>
          <p:cNvSpPr txBox="1">
            <a:spLocks noChangeArrowheads="1"/>
          </p:cNvSpPr>
          <p:nvPr/>
        </p:nvSpPr>
        <p:spPr bwMode="auto">
          <a:xfrm>
            <a:off x="304800" y="3020105"/>
            <a:ext cx="1676400" cy="136842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/>
              <a:t>Countries were ranked by overall efficiency</a:t>
            </a:r>
          </a:p>
        </p:txBody>
      </p:sp>
      <p:sp>
        <p:nvSpPr>
          <p:cNvPr id="325640" name="Line 8"/>
          <p:cNvSpPr>
            <a:spLocks noChangeShapeType="1"/>
          </p:cNvSpPr>
          <p:nvPr/>
        </p:nvSpPr>
        <p:spPr bwMode="auto">
          <a:xfrm flipH="1">
            <a:off x="6781800" y="5562600"/>
            <a:ext cx="6096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712659"/>
            <a:ext cx="2171700" cy="189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66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066800"/>
            <a:ext cx="7391400" cy="1527175"/>
          </a:xfrm>
        </p:spPr>
        <p:txBody>
          <a:bodyPr/>
          <a:lstStyle/>
          <a:p>
            <a:r>
              <a:rPr lang="en-US" sz="3600"/>
              <a:t>Linear Regression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667000"/>
            <a:ext cx="7391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Correlation </a:t>
            </a:r>
            <a:r>
              <a:rPr lang="en-US" sz="2400" dirty="0"/>
              <a:t>(and vs. causality)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Examining </a:t>
            </a:r>
            <a:r>
              <a:rPr lang="en-US" sz="2400" dirty="0" smtClean="0"/>
              <a:t>correlation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Descriptive: Relationship between variables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Predictive: Use values of one variable to predict another.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Control: Should a firm increase R&amp;D?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Understanding: What is the elasticity of demand for our product? (Should we raise our price?)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The regression </a:t>
            </a:r>
            <a:r>
              <a:rPr lang="en-US" sz="2400" dirty="0"/>
              <a:t>relationship</a:t>
            </a:r>
          </a:p>
        </p:txBody>
      </p:sp>
      <p:pic>
        <p:nvPicPr>
          <p:cNvPr id="5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533400"/>
            <a:ext cx="8229600" cy="1139825"/>
          </a:xfrm>
        </p:spPr>
        <p:txBody>
          <a:bodyPr/>
          <a:lstStyle/>
          <a:p>
            <a:r>
              <a:rPr lang="en-US" dirty="0" smtClean="0"/>
              <a:t>Positive Correlation </a:t>
            </a:r>
            <a:r>
              <a:rPr lang="en-US" dirty="0"/>
              <a:t>and Regression</a:t>
            </a:r>
          </a:p>
        </p:txBody>
      </p:sp>
      <p:sp>
        <p:nvSpPr>
          <p:cNvPr id="249860" name="Line 4"/>
          <p:cNvSpPr>
            <a:spLocks noChangeShapeType="1"/>
          </p:cNvSpPr>
          <p:nvPr/>
        </p:nvSpPr>
        <p:spPr bwMode="auto">
          <a:xfrm>
            <a:off x="1905000" y="2209800"/>
            <a:ext cx="0" cy="2895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861" name="Line 5"/>
          <p:cNvSpPr>
            <a:spLocks noChangeShapeType="1"/>
          </p:cNvSpPr>
          <p:nvPr/>
        </p:nvSpPr>
        <p:spPr bwMode="auto">
          <a:xfrm>
            <a:off x="1895475" y="5105400"/>
            <a:ext cx="533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49862" name="Text Box 6"/>
          <p:cNvSpPr txBox="1">
            <a:spLocks noChangeArrowheads="1"/>
          </p:cNvSpPr>
          <p:nvPr/>
        </p:nvSpPr>
        <p:spPr bwMode="auto">
          <a:xfrm>
            <a:off x="2057400" y="5257800"/>
            <a:ext cx="5029200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         </a:t>
            </a:r>
            <a:r>
              <a:rPr lang="en-US" b="1"/>
              <a:t>0                        1                         2</a:t>
            </a:r>
          </a:p>
          <a:p>
            <a:r>
              <a:rPr lang="en-US" b="1"/>
              <a:t>                           </a:t>
            </a:r>
            <a:r>
              <a:rPr lang="en-US" sz="2000" b="1" smtClean="0"/>
              <a:t>Financial Cases</a:t>
            </a:r>
            <a:endParaRPr lang="en-US" sz="2000" b="1"/>
          </a:p>
        </p:txBody>
      </p:sp>
      <p:sp>
        <p:nvSpPr>
          <p:cNvPr id="249863" name="Text Box 7"/>
          <p:cNvSpPr txBox="1">
            <a:spLocks noChangeArrowheads="1"/>
          </p:cNvSpPr>
          <p:nvPr/>
        </p:nvSpPr>
        <p:spPr bwMode="auto">
          <a:xfrm>
            <a:off x="1428750" y="2446338"/>
            <a:ext cx="685800" cy="243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2.4 -</a:t>
            </a:r>
          </a:p>
          <a:p>
            <a:pPr>
              <a:spcBef>
                <a:spcPct val="50000"/>
              </a:spcBef>
            </a:pPr>
            <a:r>
              <a:rPr lang="en-US" b="1"/>
              <a:t>2.3 -</a:t>
            </a:r>
          </a:p>
          <a:p>
            <a:pPr>
              <a:spcBef>
                <a:spcPct val="50000"/>
              </a:spcBef>
            </a:pPr>
            <a:r>
              <a:rPr lang="en-US" b="1"/>
              <a:t>2.2 -</a:t>
            </a:r>
          </a:p>
          <a:p>
            <a:pPr>
              <a:spcBef>
                <a:spcPct val="50000"/>
              </a:spcBef>
            </a:pPr>
            <a:r>
              <a:rPr lang="en-US" b="1"/>
              <a:t>2.1 -</a:t>
            </a:r>
          </a:p>
          <a:p>
            <a:pPr>
              <a:spcBef>
                <a:spcPct val="50000"/>
              </a:spcBef>
            </a:pPr>
            <a:r>
              <a:rPr lang="en-US" b="1"/>
              <a:t>2.0 -</a:t>
            </a:r>
          </a:p>
          <a:p>
            <a:pPr>
              <a:spcBef>
                <a:spcPct val="50000"/>
              </a:spcBef>
            </a:pPr>
            <a:r>
              <a:rPr lang="en-US" b="1"/>
              <a:t>1.9 -</a:t>
            </a:r>
          </a:p>
        </p:txBody>
      </p:sp>
      <p:sp>
        <p:nvSpPr>
          <p:cNvPr id="249864" name="Line 8"/>
          <p:cNvSpPr>
            <a:spLocks noChangeShapeType="1"/>
          </p:cNvSpPr>
          <p:nvPr/>
        </p:nvSpPr>
        <p:spPr bwMode="auto">
          <a:xfrm>
            <a:off x="2781300" y="49911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49866" name="Line 10"/>
          <p:cNvSpPr>
            <a:spLocks noChangeShapeType="1"/>
          </p:cNvSpPr>
          <p:nvPr/>
        </p:nvSpPr>
        <p:spPr bwMode="auto">
          <a:xfrm>
            <a:off x="4448175" y="5000625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867" name="Line 11"/>
          <p:cNvSpPr>
            <a:spLocks noChangeShapeType="1"/>
          </p:cNvSpPr>
          <p:nvPr/>
        </p:nvSpPr>
        <p:spPr bwMode="auto">
          <a:xfrm>
            <a:off x="6124575" y="49911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874" name="Oval 18"/>
          <p:cNvSpPr>
            <a:spLocks noChangeArrowheads="1"/>
          </p:cNvSpPr>
          <p:nvPr/>
        </p:nvSpPr>
        <p:spPr bwMode="auto">
          <a:xfrm>
            <a:off x="2619375" y="4391025"/>
            <a:ext cx="3048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9875" name="Oval 19"/>
          <p:cNvSpPr>
            <a:spLocks noChangeArrowheads="1"/>
          </p:cNvSpPr>
          <p:nvPr/>
        </p:nvSpPr>
        <p:spPr bwMode="auto">
          <a:xfrm>
            <a:off x="4286250" y="3533775"/>
            <a:ext cx="3048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9876" name="Oval 20"/>
          <p:cNvSpPr>
            <a:spLocks noChangeArrowheads="1"/>
          </p:cNvSpPr>
          <p:nvPr/>
        </p:nvSpPr>
        <p:spPr bwMode="auto">
          <a:xfrm>
            <a:off x="5972175" y="3019425"/>
            <a:ext cx="3048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9877" name="Text Box 21"/>
          <p:cNvSpPr txBox="1">
            <a:spLocks noChangeArrowheads="1"/>
          </p:cNvSpPr>
          <p:nvPr/>
        </p:nvSpPr>
        <p:spPr bwMode="auto">
          <a:xfrm>
            <a:off x="2038350" y="1855857"/>
            <a:ext cx="5105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Expected Number of </a:t>
            </a:r>
            <a:r>
              <a:rPr lang="en-US" sz="2000" b="1" smtClean="0"/>
              <a:t>Real Estate Cases </a:t>
            </a:r>
            <a:br>
              <a:rPr lang="en-US" sz="2000" b="1" smtClean="0"/>
            </a:br>
            <a:r>
              <a:rPr lang="en-US" sz="2000" b="1" smtClean="0"/>
              <a:t>Given Number of Financial Cases</a:t>
            </a:r>
            <a:r>
              <a:rPr lang="en-US" sz="2000" smtClean="0"/>
              <a:t> </a:t>
            </a:r>
            <a:endParaRPr lang="en-US" sz="2000"/>
          </a:p>
        </p:txBody>
      </p:sp>
      <p:sp>
        <p:nvSpPr>
          <p:cNvPr id="249879" name="Text Box 23"/>
          <p:cNvSpPr txBox="1">
            <a:spLocks noChangeArrowheads="1"/>
          </p:cNvSpPr>
          <p:nvPr/>
        </p:nvSpPr>
        <p:spPr bwMode="auto">
          <a:xfrm>
            <a:off x="5410200" y="3581400"/>
            <a:ext cx="29718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“regression of </a:t>
            </a:r>
            <a:r>
              <a:rPr lang="en-US" smtClean="0"/>
              <a:t>R </a:t>
            </a:r>
            <a:r>
              <a:rPr lang="en-US"/>
              <a:t>on </a:t>
            </a:r>
            <a:r>
              <a:rPr lang="en-US" smtClean="0"/>
              <a:t>F” </a:t>
            </a:r>
            <a:endParaRPr lang="en-US"/>
          </a:p>
        </p:txBody>
      </p:sp>
      <p:sp>
        <p:nvSpPr>
          <p:cNvPr id="249881" name="Line 25"/>
          <p:cNvSpPr>
            <a:spLocks noChangeShapeType="1"/>
          </p:cNvSpPr>
          <p:nvPr/>
        </p:nvSpPr>
        <p:spPr bwMode="auto">
          <a:xfrm flipV="1">
            <a:off x="2905125" y="3724275"/>
            <a:ext cx="13716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882" name="Line 26"/>
          <p:cNvSpPr>
            <a:spLocks noChangeShapeType="1"/>
          </p:cNvSpPr>
          <p:nvPr/>
        </p:nvSpPr>
        <p:spPr bwMode="auto">
          <a:xfrm flipV="1">
            <a:off x="4572000" y="3200400"/>
            <a:ext cx="13716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5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7010400" cy="1370012"/>
          </a:xfrm>
        </p:spPr>
        <p:txBody>
          <a:bodyPr/>
          <a:lstStyle/>
          <a:p>
            <a:r>
              <a:rPr lang="en-US" sz="2400" b="1" dirty="0" smtClean="0"/>
              <a:t>Correlation </a:t>
            </a:r>
            <a:r>
              <a:rPr lang="en-US" sz="2400" b="1" dirty="0"/>
              <a:t>of Home Prices with Other Factors</a:t>
            </a:r>
          </a:p>
        </p:txBody>
      </p:sp>
      <p:graphicFrame>
        <p:nvGraphicFramePr>
          <p:cNvPr id="2201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1706701"/>
              </p:ext>
            </p:extLst>
          </p:nvPr>
        </p:nvGraphicFramePr>
        <p:xfrm>
          <a:off x="762000" y="2743200"/>
          <a:ext cx="8229600" cy="3154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88" name="Bitmap Image" r:id="rId4" imgW="8745171" imgH="3820058" progId="PBrush">
                  <p:embed/>
                </p:oleObj>
              </mc:Choice>
              <mc:Fallback>
                <p:oleObj name="Bitmap Image" r:id="rId4" imgW="8745171" imgH="3820058" progId="PBrush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743200"/>
                        <a:ext cx="8229600" cy="31546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64" name="Text Box 4"/>
          <p:cNvSpPr txBox="1">
            <a:spLocks noChangeArrowheads="1"/>
          </p:cNvSpPr>
          <p:nvPr/>
        </p:nvSpPr>
        <p:spPr bwMode="auto">
          <a:xfrm>
            <a:off x="762000" y="2172117"/>
            <a:ext cx="8153400" cy="33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What explains the pattern?  Is the distribution of average listing prices random?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1371600"/>
            <a:ext cx="711517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14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587948"/>
              </p:ext>
            </p:extLst>
          </p:nvPr>
        </p:nvGraphicFramePr>
        <p:xfrm>
          <a:off x="990600" y="1143000"/>
          <a:ext cx="73152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05" name="Graph" r:id="rId3" imgW="5486400" imgH="3657600" progId="">
                  <p:embed/>
                </p:oleObj>
              </mc:Choice>
              <mc:Fallback>
                <p:oleObj name="Graph" r:id="rId3" imgW="5486400" imgH="365760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143000"/>
                        <a:ext cx="7315200" cy="487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137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Regression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981200"/>
            <a:ext cx="7010400" cy="4114800"/>
          </a:xfrm>
        </p:spPr>
        <p:txBody>
          <a:bodyPr/>
          <a:lstStyle/>
          <a:p>
            <a:r>
              <a:rPr lang="en-US" sz="2800" dirty="0"/>
              <a:t>Modeling and </a:t>
            </a:r>
            <a:r>
              <a:rPr lang="en-US" sz="2800" dirty="0" smtClean="0"/>
              <a:t>understanding correlation</a:t>
            </a:r>
            <a:endParaRPr lang="en-US" sz="2800" dirty="0"/>
          </a:p>
          <a:p>
            <a:r>
              <a:rPr lang="en-US" sz="2800" dirty="0"/>
              <a:t>“Change in y” is associated with “change in </a:t>
            </a:r>
            <a:r>
              <a:rPr lang="en-US" sz="2400" dirty="0"/>
              <a:t>x”</a:t>
            </a:r>
          </a:p>
          <a:p>
            <a:pPr lvl="1"/>
            <a:r>
              <a:rPr lang="en-US" sz="2400" dirty="0"/>
              <a:t>How do we know this?</a:t>
            </a:r>
          </a:p>
          <a:p>
            <a:pPr lvl="1"/>
            <a:r>
              <a:rPr lang="en-US" sz="2400" dirty="0"/>
              <a:t>What can we infer from the observation?</a:t>
            </a:r>
          </a:p>
          <a:p>
            <a:pPr lvl="1"/>
            <a:r>
              <a:rPr lang="en-US" sz="2400" dirty="0"/>
              <a:t>Causality and </a:t>
            </a:r>
            <a:r>
              <a:rPr lang="en-US" sz="2400" dirty="0" smtClean="0"/>
              <a:t>correlation</a:t>
            </a:r>
            <a:endParaRPr lang="en-US" sz="2400" dirty="0"/>
          </a:p>
        </p:txBody>
      </p:sp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381000" y="5782330"/>
            <a:ext cx="571500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http://en.wikipedia.org/wiki/Causality  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and </a:t>
            </a:r>
            <a:r>
              <a:rPr lang="en-US" sz="1400"/>
              <a:t>see, esp. “Probabilistic Causation” about halfway down the article.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Correlation – Education </a:t>
            </a:r>
            <a:r>
              <a:rPr lang="en-US" sz="2400" dirty="0"/>
              <a:t>and Life Expectancy</a:t>
            </a:r>
          </a:p>
        </p:txBody>
      </p:sp>
      <p:graphicFrame>
        <p:nvGraphicFramePr>
          <p:cNvPr id="22221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2622499"/>
              </p:ext>
            </p:extLst>
          </p:nvPr>
        </p:nvGraphicFramePr>
        <p:xfrm>
          <a:off x="4114800" y="1966913"/>
          <a:ext cx="4152900" cy="276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37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966913"/>
                        <a:ext cx="4152900" cy="276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2214" name="Text Box 6"/>
          <p:cNvSpPr txBox="1">
            <a:spLocks noChangeArrowheads="1"/>
          </p:cNvSpPr>
          <p:nvPr/>
        </p:nvSpPr>
        <p:spPr bwMode="auto">
          <a:xfrm>
            <a:off x="2209800" y="4830762"/>
            <a:ext cx="60483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Causality? </a:t>
            </a:r>
            <a:r>
              <a:rPr lang="en-US" b="1" dirty="0" smtClean="0"/>
              <a:t>Correlation</a:t>
            </a:r>
            <a:r>
              <a:rPr lang="en-US" b="1" dirty="0"/>
              <a:t>?  Does more education make people live longer?  A hidden driver of both? (GDPC)</a:t>
            </a:r>
          </a:p>
        </p:txBody>
      </p:sp>
      <p:sp>
        <p:nvSpPr>
          <p:cNvPr id="222215" name="Text Box 7"/>
          <p:cNvSpPr txBox="1">
            <a:spLocks noChangeArrowheads="1"/>
          </p:cNvSpPr>
          <p:nvPr/>
        </p:nvSpPr>
        <p:spPr bwMode="auto">
          <a:xfrm>
            <a:off x="914400" y="2741613"/>
            <a:ext cx="2743200" cy="9233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Graph </a:t>
            </a:r>
            <a:r>
              <a:rPr lang="en-US">
                <a:sym typeface="Wingdings" pitchFamily="2" charset="2"/>
              </a:rPr>
              <a:t> Scatterplots  With Groups/ Categorical variable is OECD.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Useful Description(?)</a:t>
            </a:r>
          </a:p>
        </p:txBody>
      </p:sp>
      <p:sp>
        <p:nvSpPr>
          <p:cNvPr id="230406" name="Text Box 6"/>
          <p:cNvSpPr txBox="1">
            <a:spLocks noChangeArrowheads="1"/>
          </p:cNvSpPr>
          <p:nvPr/>
        </p:nvSpPr>
        <p:spPr bwMode="auto">
          <a:xfrm>
            <a:off x="1123950" y="4953000"/>
            <a:ext cx="6724650" cy="12003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Scatter plot of </a:t>
            </a:r>
            <a:r>
              <a:rPr lang="en-US" b="1" smtClean="0"/>
              <a:t>box office revenues vs. number of “Can’t Wait To See It” votes on Fandango for 62 movies.  </a:t>
            </a:r>
            <a:r>
              <a:rPr lang="en-US" b="1"/>
              <a:t>What do we learn from the </a:t>
            </a:r>
            <a:r>
              <a:rPr lang="en-US" b="1" smtClean="0"/>
              <a:t>figure? Is </a:t>
            </a:r>
            <a:r>
              <a:rPr lang="en-US" b="1"/>
              <a:t>the “relationship” convincing?  Valid?  (Real?)</a:t>
            </a:r>
          </a:p>
        </p:txBody>
      </p:sp>
      <p:pic>
        <p:nvPicPr>
          <p:cNvPr id="23041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905000"/>
            <a:ext cx="6724650" cy="293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8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z="2800" b="1" smtClean="0"/>
              <a:t>More Movie </a:t>
            </a:r>
            <a:r>
              <a:rPr lang="en-US" sz="2800" b="1"/>
              <a:t>Madness</a:t>
            </a:r>
          </a:p>
        </p:txBody>
      </p:sp>
      <p:graphicFrame>
        <p:nvGraphicFramePr>
          <p:cNvPr id="226309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4367312"/>
              </p:ext>
            </p:extLst>
          </p:nvPr>
        </p:nvGraphicFramePr>
        <p:xfrm>
          <a:off x="651498" y="3177532"/>
          <a:ext cx="3463302" cy="2308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60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4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498" y="3177532"/>
                        <a:ext cx="3463302" cy="23088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11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0" y="3200400"/>
          <a:ext cx="34290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61" name="Graph" r:id="rId6" imgW="5486400" imgH="3657600" progId="">
                  <p:embed/>
                </p:oleObj>
              </mc:Choice>
              <mc:Fallback>
                <p:oleObj name="Graph" r:id="rId6" imgW="5486400" imgH="3657600" progId="">
                  <p:embed/>
                  <p:pic>
                    <p:nvPicPr>
                      <p:cNvPr id="0" name="Picture 4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200400"/>
                        <a:ext cx="34290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6313" name="Picture 9" descr="titanic_phot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48988">
            <a:off x="3496886" y="3551736"/>
            <a:ext cx="294481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6314" name="Text Box 10"/>
          <p:cNvSpPr txBox="1">
            <a:spLocks noChangeArrowheads="1"/>
          </p:cNvSpPr>
          <p:nvPr/>
        </p:nvSpPr>
        <p:spPr bwMode="auto">
          <a:xfrm>
            <a:off x="914400" y="1803400"/>
            <a:ext cx="5257800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/>
              <a:t>Did </a:t>
            </a:r>
            <a:r>
              <a:rPr lang="en-US" sz="2000" b="1"/>
              <a:t>domestic box office success help to predict foreign box office success?</a:t>
            </a:r>
            <a:r>
              <a:rPr lang="en-US"/>
              <a:t> </a:t>
            </a:r>
          </a:p>
        </p:txBody>
      </p:sp>
      <p:sp>
        <p:nvSpPr>
          <p:cNvPr id="226315" name="Text Box 11"/>
          <p:cNvSpPr txBox="1">
            <a:spLocks noChangeArrowheads="1"/>
          </p:cNvSpPr>
          <p:nvPr/>
        </p:nvSpPr>
        <p:spPr bwMode="auto">
          <a:xfrm>
            <a:off x="4572000" y="5653087"/>
            <a:ext cx="358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499 biggest movies up to 2003</a:t>
            </a:r>
          </a:p>
        </p:txBody>
      </p:sp>
      <p:sp>
        <p:nvSpPr>
          <p:cNvPr id="226316" name="Text Box 12"/>
          <p:cNvSpPr txBox="1">
            <a:spLocks noChangeArrowheads="1"/>
          </p:cNvSpPr>
          <p:nvPr/>
        </p:nvSpPr>
        <p:spPr bwMode="auto">
          <a:xfrm>
            <a:off x="685800" y="5653087"/>
            <a:ext cx="358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500 biggest movies up to 2003</a:t>
            </a:r>
          </a:p>
        </p:txBody>
      </p:sp>
      <p:sp>
        <p:nvSpPr>
          <p:cNvPr id="226317" name="Text Box 13"/>
          <p:cNvSpPr txBox="1">
            <a:spLocks noChangeArrowheads="1"/>
          </p:cNvSpPr>
          <p:nvPr/>
        </p:nvSpPr>
        <p:spPr bwMode="auto">
          <a:xfrm>
            <a:off x="4572000" y="2701342"/>
            <a:ext cx="34290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</a:rPr>
              <a:t>Note the influence of an outlier.</a:t>
            </a:r>
          </a:p>
        </p:txBody>
      </p:sp>
      <p:sp>
        <p:nvSpPr>
          <p:cNvPr id="226319" name="Text Box 15"/>
          <p:cNvSpPr txBox="1">
            <a:spLocks noChangeArrowheads="1"/>
          </p:cNvSpPr>
          <p:nvPr/>
        </p:nvSpPr>
        <p:spPr bwMode="auto">
          <a:xfrm>
            <a:off x="6400800" y="2136775"/>
            <a:ext cx="1600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Movies.mtp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629400" cy="1527175"/>
          </a:xfrm>
        </p:spPr>
        <p:txBody>
          <a:bodyPr/>
          <a:lstStyle/>
          <a:p>
            <a:r>
              <a:rPr lang="en-US" smtClean="0"/>
              <a:t>  </a:t>
            </a:r>
            <a:r>
              <a:rPr lang="en-US" sz="2800" smtClean="0"/>
              <a:t>Average Box Office by </a:t>
            </a:r>
            <a:br>
              <a:rPr lang="en-US" sz="2800" smtClean="0"/>
            </a:br>
            <a:r>
              <a:rPr lang="en-US" sz="2800" smtClean="0"/>
              <a:t>Internet Buzz Index</a:t>
            </a:r>
            <a:br>
              <a:rPr lang="en-US" sz="2800" smtClean="0"/>
            </a:br>
            <a:r>
              <a:rPr lang="en-US" sz="2800" smtClean="0"/>
              <a:t>          </a:t>
            </a:r>
            <a:r>
              <a:rPr lang="en-US" sz="2000" b="1" smtClean="0"/>
              <a:t>= Average Box Office for Buzz in Interval</a:t>
            </a:r>
            <a:endParaRPr lang="en-US" sz="2000" b="1"/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2514600" y="1905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14600"/>
            <a:ext cx="7429500" cy="335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14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r>
              <a:rPr lang="en-US" sz="3600" dirty="0" smtClean="0"/>
              <a:t>Correlation</a:t>
            </a:r>
            <a:endParaRPr lang="en-US" sz="3600" dirty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438400"/>
            <a:ext cx="7010400" cy="3124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Is there a conditional expectation?</a:t>
            </a:r>
          </a:p>
          <a:p>
            <a:pPr>
              <a:lnSpc>
                <a:spcPct val="90000"/>
              </a:lnSpc>
            </a:pPr>
            <a:endParaRPr lang="en-US" sz="1000"/>
          </a:p>
          <a:p>
            <a:pPr>
              <a:lnSpc>
                <a:spcPct val="90000"/>
              </a:lnSpc>
            </a:pPr>
            <a:endParaRPr lang="en-US" sz="1000"/>
          </a:p>
          <a:p>
            <a:pPr>
              <a:lnSpc>
                <a:spcPct val="90000"/>
              </a:lnSpc>
            </a:pPr>
            <a:r>
              <a:rPr lang="en-US"/>
              <a:t>The data suggest that the average of </a:t>
            </a:r>
            <a:r>
              <a:rPr lang="en-US" smtClean="0"/>
              <a:t>Box Office </a:t>
            </a:r>
            <a:r>
              <a:rPr lang="en-US"/>
              <a:t>increases as </a:t>
            </a:r>
            <a:r>
              <a:rPr lang="en-US" smtClean="0"/>
              <a:t>Buzz </a:t>
            </a:r>
            <a:r>
              <a:rPr lang="en-US"/>
              <a:t>increases.</a:t>
            </a:r>
          </a:p>
          <a:p>
            <a:pPr>
              <a:lnSpc>
                <a:spcPct val="90000"/>
              </a:lnSpc>
            </a:pPr>
            <a:endParaRPr lang="en-US" sz="1000"/>
          </a:p>
          <a:p>
            <a:pPr>
              <a:lnSpc>
                <a:spcPct val="90000"/>
              </a:lnSpc>
            </a:pPr>
            <a:r>
              <a:rPr lang="en-US"/>
              <a:t>Average </a:t>
            </a:r>
            <a:r>
              <a:rPr lang="en-US" smtClean="0"/>
              <a:t>Box Office </a:t>
            </a:r>
            <a:r>
              <a:rPr lang="en-US"/>
              <a:t>= </a:t>
            </a:r>
            <a:r>
              <a:rPr lang="en-US" smtClean="0"/>
              <a:t>f(Buzz) </a:t>
            </a:r>
            <a:r>
              <a:rPr lang="en-US"/>
              <a:t>is the “Regression of </a:t>
            </a:r>
            <a:r>
              <a:rPr lang="en-US" smtClean="0"/>
              <a:t>Box Office </a:t>
            </a:r>
            <a:r>
              <a:rPr lang="en-US"/>
              <a:t>on </a:t>
            </a:r>
            <a:r>
              <a:rPr lang="en-US" smtClean="0"/>
              <a:t>Buzz”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391400" cy="1527175"/>
          </a:xfrm>
        </p:spPr>
        <p:txBody>
          <a:bodyPr/>
          <a:lstStyle/>
          <a:p>
            <a:r>
              <a:rPr lang="en-US" sz="2800"/>
              <a:t>Is There </a:t>
            </a:r>
            <a:r>
              <a:rPr lang="en-US" sz="2800" b="1" i="1" u="sng"/>
              <a:t>Really</a:t>
            </a:r>
            <a:r>
              <a:rPr lang="en-US" sz="2800"/>
              <a:t> a Relationship?</a:t>
            </a:r>
          </a:p>
        </p:txBody>
      </p:sp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5867400" y="2514600"/>
            <a:ext cx="31242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err="1" smtClean="0"/>
              <a:t>BoxOffice</a:t>
            </a:r>
            <a:r>
              <a:rPr lang="en-US" sz="1600" b="1" dirty="0" smtClean="0"/>
              <a:t> is obviously not equal to  f(Buzz)  for </a:t>
            </a:r>
            <a:r>
              <a:rPr lang="en-US" sz="1600" b="1" dirty="0"/>
              <a:t>some </a:t>
            </a:r>
            <a:r>
              <a:rPr lang="en-US" sz="1600" b="1" dirty="0" smtClean="0"/>
              <a:t>function. But</a:t>
            </a:r>
            <a:r>
              <a:rPr lang="en-US" sz="1600" b="1" dirty="0"/>
              <a:t>, they do appear to be “related,” perhaps statistically – that is, stochastically.  There is a </a:t>
            </a:r>
            <a:r>
              <a:rPr lang="en-US" sz="1600" b="1" dirty="0" smtClean="0"/>
              <a:t>correlation.  </a:t>
            </a:r>
            <a:r>
              <a:rPr lang="en-US" sz="1600" b="1" dirty="0"/>
              <a:t>The linear regression summarizes it.</a:t>
            </a:r>
          </a:p>
        </p:txBody>
      </p:sp>
      <p:sp>
        <p:nvSpPr>
          <p:cNvPr id="247814" name="Text Box 6"/>
          <p:cNvSpPr txBox="1">
            <a:spLocks noChangeArrowheads="1"/>
          </p:cNvSpPr>
          <p:nvPr/>
        </p:nvSpPr>
        <p:spPr bwMode="auto">
          <a:xfrm>
            <a:off x="609600" y="5410200"/>
            <a:ext cx="5181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smtClean="0"/>
              <a:t>A predictor would be Box Office = </a:t>
            </a:r>
            <a:r>
              <a:rPr lang="en-US" sz="1600" b="1"/>
              <a:t>a + b </a:t>
            </a:r>
            <a:r>
              <a:rPr lang="en-US" sz="1600" b="1" smtClean="0"/>
              <a:t>Buzz.  </a:t>
            </a:r>
            <a:br>
              <a:rPr lang="en-US" sz="1600" b="1" smtClean="0"/>
            </a:br>
            <a:r>
              <a:rPr lang="en-US" sz="1600" b="1" smtClean="0"/>
              <a:t>Is </a:t>
            </a:r>
            <a:r>
              <a:rPr lang="en-US" sz="1600" b="1"/>
              <a:t>b really &gt; 0</a:t>
            </a:r>
            <a:r>
              <a:rPr lang="en-US" sz="1600" b="1" smtClean="0"/>
              <a:t>?  What would be implied by b &gt; 0?</a:t>
            </a:r>
            <a:endParaRPr lang="en-US" sz="1600" b="1"/>
          </a:p>
        </p:txBody>
      </p:sp>
      <p:pic>
        <p:nvPicPr>
          <p:cNvPr id="2478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133600"/>
            <a:ext cx="5353050" cy="305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r>
              <a:rPr lang="en-US" sz="2800"/>
              <a:t>Using Regression to Predict</a:t>
            </a:r>
          </a:p>
        </p:txBody>
      </p:sp>
      <p:graphicFrame>
        <p:nvGraphicFramePr>
          <p:cNvPr id="24883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971800" y="1701800"/>
          <a:ext cx="4876800" cy="325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65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701800"/>
                        <a:ext cx="4876800" cy="325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8840" name="Text Box 8"/>
          <p:cNvSpPr txBox="1">
            <a:spLocks noChangeArrowheads="1"/>
          </p:cNvSpPr>
          <p:nvPr/>
        </p:nvSpPr>
        <p:spPr bwMode="auto">
          <a:xfrm>
            <a:off x="457200" y="5105400"/>
            <a:ext cx="822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Predictor:  </a:t>
            </a:r>
            <a:r>
              <a:rPr lang="en-US" b="1">
                <a:solidFill>
                  <a:srgbClr val="0000FF"/>
                </a:solidFill>
              </a:rPr>
              <a:t>Overseas = a + b Domestic</a:t>
            </a:r>
            <a:r>
              <a:rPr lang="en-US" b="1">
                <a:solidFill>
                  <a:schemeClr val="tx2"/>
                </a:solidFill>
              </a:rPr>
              <a:t>.  </a:t>
            </a:r>
            <a:br>
              <a:rPr lang="en-US" b="1">
                <a:solidFill>
                  <a:schemeClr val="tx2"/>
                </a:solidFill>
              </a:rPr>
            </a:br>
            <a:r>
              <a:rPr lang="en-US" b="1"/>
              <a:t>The prediction will not be perfect.  We construct a range of “uncertainty.”</a:t>
            </a:r>
          </a:p>
        </p:txBody>
      </p:sp>
      <p:sp>
        <p:nvSpPr>
          <p:cNvPr id="248841" name="Text Box 9"/>
          <p:cNvSpPr txBox="1">
            <a:spLocks noChangeArrowheads="1"/>
          </p:cNvSpPr>
          <p:nvPr/>
        </p:nvSpPr>
        <p:spPr bwMode="auto">
          <a:xfrm>
            <a:off x="304800" y="2438400"/>
            <a:ext cx="2209800" cy="1357313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Stat </a:t>
            </a:r>
            <a:r>
              <a:rPr lang="en-US">
                <a:sym typeface="Wingdings" pitchFamily="2" charset="2"/>
              </a:rPr>
              <a:t> Regression  Fitted Line Plot</a:t>
            </a:r>
          </a:p>
          <a:p>
            <a:pPr>
              <a:spcBef>
                <a:spcPct val="50000"/>
              </a:spcBef>
            </a:pPr>
            <a:r>
              <a:rPr lang="en-US">
                <a:sym typeface="Wingdings" pitchFamily="2" charset="2"/>
              </a:rPr>
              <a:t>Options: Display Prediction Interval</a:t>
            </a:r>
            <a:endParaRPr lang="en-US"/>
          </a:p>
        </p:txBody>
      </p:sp>
      <p:pic>
        <p:nvPicPr>
          <p:cNvPr id="248843" name="Picture 11" descr="titanic_ph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51012">
            <a:off x="6154738" y="2286000"/>
            <a:ext cx="32226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8844" name="Text Box 12"/>
          <p:cNvSpPr txBox="1">
            <a:spLocks noChangeArrowheads="1"/>
          </p:cNvSpPr>
          <p:nvPr/>
        </p:nvSpPr>
        <p:spPr bwMode="auto">
          <a:xfrm>
            <a:off x="6810375" y="3009900"/>
            <a:ext cx="914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The equation would not predict Titanic.</a:t>
            </a:r>
          </a:p>
        </p:txBody>
      </p:sp>
      <p:sp>
        <p:nvSpPr>
          <p:cNvPr id="248845" name="Line 13"/>
          <p:cNvSpPr>
            <a:spLocks noChangeShapeType="1"/>
          </p:cNvSpPr>
          <p:nvPr/>
        </p:nvSpPr>
        <p:spPr bwMode="auto">
          <a:xfrm flipH="1" flipV="1">
            <a:off x="6591300" y="2409825"/>
            <a:ext cx="228600" cy="609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7010400" cy="1219200"/>
          </a:xfrm>
        </p:spPr>
        <p:txBody>
          <a:bodyPr/>
          <a:lstStyle/>
          <a:p>
            <a:r>
              <a:rPr lang="en-US" sz="2400"/>
              <a:t>Effect of an Outlier is to 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Twist </a:t>
            </a:r>
            <a:r>
              <a:rPr lang="en-US" sz="2400"/>
              <a:t>the Regression Line</a:t>
            </a:r>
          </a:p>
        </p:txBody>
      </p:sp>
      <p:graphicFrame>
        <p:nvGraphicFramePr>
          <p:cNvPr id="251908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" y="1981200"/>
          <a:ext cx="3962400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56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3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81200"/>
                        <a:ext cx="3962400" cy="264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10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0" y="2997200"/>
          <a:ext cx="3962400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57" name="Graph" r:id="rId6" imgW="5486400" imgH="3657600" progId="">
                  <p:embed/>
                </p:oleObj>
              </mc:Choice>
              <mc:Fallback>
                <p:oleObj name="Graph" r:id="rId6" imgW="5486400" imgH="3657600" progId="">
                  <p:embed/>
                  <p:pic>
                    <p:nvPicPr>
                      <p:cNvPr id="0" name="Picture 3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997200"/>
                        <a:ext cx="3962400" cy="264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1912" name="Picture 8" descr="titanic_phot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51012">
            <a:off x="7162800" y="3505200"/>
            <a:ext cx="32226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916" name="Text Box 12"/>
          <p:cNvSpPr txBox="1">
            <a:spLocks noChangeArrowheads="1"/>
          </p:cNvSpPr>
          <p:nvPr/>
        </p:nvSpPr>
        <p:spPr bwMode="auto">
          <a:xfrm>
            <a:off x="457200" y="4800600"/>
            <a:ext cx="3962400" cy="395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Without Titanic, slope = 0.9202</a:t>
            </a:r>
          </a:p>
        </p:txBody>
      </p:sp>
      <p:sp>
        <p:nvSpPr>
          <p:cNvPr id="251917" name="Text Box 13"/>
          <p:cNvSpPr txBox="1">
            <a:spLocks noChangeArrowheads="1"/>
          </p:cNvSpPr>
          <p:nvPr/>
        </p:nvSpPr>
        <p:spPr bwMode="auto">
          <a:xfrm>
            <a:off x="4572000" y="2438400"/>
            <a:ext cx="3962400" cy="395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With Titanic, slope = 1.051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304800"/>
            <a:ext cx="4724400" cy="1143000"/>
          </a:xfrm>
        </p:spPr>
        <p:txBody>
          <a:bodyPr/>
          <a:lstStyle/>
          <a:p>
            <a:r>
              <a:rPr lang="en-US" sz="2400" b="1"/>
              <a:t>Least </a:t>
            </a:r>
            <a:r>
              <a:rPr lang="en-US" sz="2400" b="1" smtClean="0"/>
              <a:t>Squares Regression</a:t>
            </a:r>
            <a:endParaRPr lang="en-US" b="1"/>
          </a:p>
        </p:txBody>
      </p:sp>
      <p:pic>
        <p:nvPicPr>
          <p:cNvPr id="25908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607" y="1562099"/>
            <a:ext cx="2781093" cy="407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64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" y="1562100"/>
            <a:ext cx="5634038" cy="407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93180"/>
            <a:ext cx="7812008" cy="56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3000" y="45720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mtClean="0">
                <a:solidFill>
                  <a:srgbClr val="FF0000"/>
                </a:solidFill>
              </a:rPr>
              <a:t>a</a:t>
            </a:r>
            <a:endParaRPr lang="en-US" sz="4800" b="1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539925" y="4495800"/>
            <a:ext cx="25908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6130725" y="3581400"/>
            <a:ext cx="0" cy="91440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172200" y="3588603"/>
            <a:ext cx="457200" cy="830997"/>
          </a:xfrm>
          <a:prstGeom prst="rect">
            <a:avLst/>
          </a:prstGeom>
          <a:solidFill>
            <a:srgbClr val="000000">
              <a:alpha val="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4800" b="1" smtClean="0">
                <a:solidFill>
                  <a:srgbClr val="FF0000"/>
                </a:solidFill>
              </a:rPr>
              <a:t>b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49371" y="1447800"/>
            <a:ext cx="3962400" cy="1384995"/>
          </a:xfrm>
          <a:prstGeom prst="rect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FF0000"/>
                </a:solidFill>
              </a:rPr>
              <a:t>How to compute the y intercept, a, and the slope, b, in y = a + bx.</a:t>
            </a:r>
            <a:endParaRPr 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8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92150" y="914400"/>
            <a:ext cx="8229600" cy="530225"/>
          </a:xfrm>
        </p:spPr>
        <p:txBody>
          <a:bodyPr/>
          <a:lstStyle/>
          <a:p>
            <a:r>
              <a:rPr lang="en-US" sz="2800"/>
              <a:t>Fitting a Line to a Set of Points</a:t>
            </a:r>
          </a:p>
        </p:txBody>
      </p:sp>
      <p:graphicFrame>
        <p:nvGraphicFramePr>
          <p:cNvPr id="256005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971800" y="1524000"/>
          <a:ext cx="571500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4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10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524000"/>
                        <a:ext cx="571500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04" name="Picture 4" descr="1993-DM-10-Norm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1524000" cy="7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08" name="Line 8"/>
          <p:cNvSpPr>
            <a:spLocks noChangeShapeType="1"/>
          </p:cNvSpPr>
          <p:nvPr/>
        </p:nvSpPr>
        <p:spPr bwMode="auto">
          <a:xfrm flipV="1">
            <a:off x="4083050" y="41529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09" name="Line 9"/>
          <p:cNvSpPr>
            <a:spLocks noChangeShapeType="1"/>
          </p:cNvSpPr>
          <p:nvPr/>
        </p:nvSpPr>
        <p:spPr bwMode="auto">
          <a:xfrm flipV="1">
            <a:off x="4095750" y="41529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0" name="Line 10"/>
          <p:cNvSpPr>
            <a:spLocks noChangeShapeType="1"/>
          </p:cNvSpPr>
          <p:nvPr/>
        </p:nvSpPr>
        <p:spPr bwMode="auto">
          <a:xfrm flipV="1">
            <a:off x="4806950" y="380365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1" name="Line 11"/>
          <p:cNvSpPr>
            <a:spLocks noChangeShapeType="1"/>
          </p:cNvSpPr>
          <p:nvPr/>
        </p:nvSpPr>
        <p:spPr bwMode="auto">
          <a:xfrm flipV="1">
            <a:off x="4292600" y="40576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2" name="Line 12"/>
          <p:cNvSpPr>
            <a:spLocks noChangeShapeType="1"/>
          </p:cNvSpPr>
          <p:nvPr/>
        </p:nvSpPr>
        <p:spPr bwMode="auto">
          <a:xfrm flipV="1">
            <a:off x="4514850" y="39560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3" name="Line 13"/>
          <p:cNvSpPr>
            <a:spLocks noChangeShapeType="1"/>
          </p:cNvSpPr>
          <p:nvPr/>
        </p:nvSpPr>
        <p:spPr bwMode="auto">
          <a:xfrm>
            <a:off x="5124450" y="356235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4" name="Line 14"/>
          <p:cNvSpPr>
            <a:spLocks noChangeShapeType="1"/>
          </p:cNvSpPr>
          <p:nvPr/>
        </p:nvSpPr>
        <p:spPr bwMode="auto">
          <a:xfrm>
            <a:off x="5949950" y="2870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5" name="Line 15"/>
          <p:cNvSpPr>
            <a:spLocks noChangeShapeType="1"/>
          </p:cNvSpPr>
          <p:nvPr/>
        </p:nvSpPr>
        <p:spPr bwMode="auto">
          <a:xfrm>
            <a:off x="6235700" y="234315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7" name="Line 17"/>
          <p:cNvSpPr>
            <a:spLocks noChangeShapeType="1"/>
          </p:cNvSpPr>
          <p:nvPr/>
        </p:nvSpPr>
        <p:spPr bwMode="auto">
          <a:xfrm>
            <a:off x="6908800" y="26924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8" name="Line 18"/>
          <p:cNvSpPr>
            <a:spLocks noChangeShapeType="1"/>
          </p:cNvSpPr>
          <p:nvPr/>
        </p:nvSpPr>
        <p:spPr bwMode="auto">
          <a:xfrm>
            <a:off x="6959600" y="25971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19" name="Line 19"/>
          <p:cNvSpPr>
            <a:spLocks noChangeShapeType="1"/>
          </p:cNvSpPr>
          <p:nvPr/>
        </p:nvSpPr>
        <p:spPr bwMode="auto">
          <a:xfrm flipV="1">
            <a:off x="7677150" y="243205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20" name="Line 20"/>
          <p:cNvSpPr>
            <a:spLocks noChangeShapeType="1"/>
          </p:cNvSpPr>
          <p:nvPr/>
        </p:nvSpPr>
        <p:spPr bwMode="auto">
          <a:xfrm flipV="1">
            <a:off x="8166100" y="21971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21" name="Text Box 21"/>
          <p:cNvSpPr txBox="1">
            <a:spLocks noChangeArrowheads="1"/>
          </p:cNvSpPr>
          <p:nvPr/>
        </p:nvSpPr>
        <p:spPr bwMode="auto">
          <a:xfrm>
            <a:off x="304800" y="3581400"/>
            <a:ext cx="2514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Choose a and b to</a:t>
            </a:r>
            <a:br>
              <a:rPr lang="en-US" b="1"/>
            </a:br>
            <a:r>
              <a:rPr lang="en-US" b="1"/>
              <a:t>minimize the sum of squared residuals</a:t>
            </a:r>
            <a:r>
              <a:rPr lang="en-US"/>
              <a:t> </a:t>
            </a:r>
          </a:p>
        </p:txBody>
      </p:sp>
      <p:sp>
        <p:nvSpPr>
          <p:cNvPr id="256022" name="Text Box 22"/>
          <p:cNvSpPr txBox="1">
            <a:spLocks noChangeArrowheads="1"/>
          </p:cNvSpPr>
          <p:nvPr/>
        </p:nvSpPr>
        <p:spPr bwMode="auto">
          <a:xfrm>
            <a:off x="381000" y="1828800"/>
            <a:ext cx="2286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Gauss’s method</a:t>
            </a:r>
            <a:br>
              <a:rPr lang="en-US" b="1"/>
            </a:br>
            <a:r>
              <a:rPr lang="en-US" b="1"/>
              <a:t>of </a:t>
            </a:r>
            <a:r>
              <a:rPr lang="en-US" b="1">
                <a:solidFill>
                  <a:srgbClr val="FF0000"/>
                </a:solidFill>
              </a:rPr>
              <a:t>least squares.</a:t>
            </a:r>
          </a:p>
        </p:txBody>
      </p:sp>
      <p:graphicFrame>
        <p:nvGraphicFramePr>
          <p:cNvPr id="25602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542507"/>
              </p:ext>
            </p:extLst>
          </p:nvPr>
        </p:nvGraphicFramePr>
        <p:xfrm>
          <a:off x="685800" y="5357813"/>
          <a:ext cx="7253288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5" name="Equation" r:id="rId7" imgW="3302000" imgH="266700" progId="Equation.DSMT4">
                  <p:embed/>
                </p:oleObj>
              </mc:Choice>
              <mc:Fallback>
                <p:oleObj name="Equation" r:id="rId7" imgW="3302000" imgH="266700" progId="Equation.DSMT4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357813"/>
                        <a:ext cx="7253288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24" name="Text Box 24"/>
          <p:cNvSpPr txBox="1">
            <a:spLocks noChangeArrowheads="1"/>
          </p:cNvSpPr>
          <p:nvPr/>
        </p:nvSpPr>
        <p:spPr bwMode="auto">
          <a:xfrm>
            <a:off x="4181475" y="2238375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Residuals</a:t>
            </a:r>
          </a:p>
        </p:txBody>
      </p:sp>
      <p:graphicFrame>
        <p:nvGraphicFramePr>
          <p:cNvPr id="256025" name="Object 25"/>
          <p:cNvGraphicFramePr>
            <a:graphicFrameLocks noChangeAspect="1"/>
          </p:cNvGraphicFramePr>
          <p:nvPr/>
        </p:nvGraphicFramePr>
        <p:xfrm>
          <a:off x="5865813" y="2181225"/>
          <a:ext cx="7699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6" name="Equation" r:id="rId9" imgW="165028" imgH="228501" progId="Equation.DSMT4">
                  <p:embed/>
                </p:oleObj>
              </mc:Choice>
              <mc:Fallback>
                <p:oleObj name="Equation" r:id="rId9" imgW="165028" imgH="228501" progId="Equation.DSMT4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5813" y="2181225"/>
                        <a:ext cx="769937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26" name="Object 26"/>
          <p:cNvGraphicFramePr>
            <a:graphicFrameLocks noChangeAspect="1"/>
          </p:cNvGraphicFramePr>
          <p:nvPr/>
        </p:nvGraphicFramePr>
        <p:xfrm>
          <a:off x="4038600" y="2559050"/>
          <a:ext cx="1676400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7" name="Equation" r:id="rId11" imgW="1040948" imgH="431613" progId="Equation.DSMT4">
                  <p:embed/>
                </p:oleObj>
              </mc:Choice>
              <mc:Fallback>
                <p:oleObj name="Equation" r:id="rId11" imgW="1040948" imgH="431613" progId="Equation.DSMT4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559050"/>
                        <a:ext cx="1676400" cy="693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27" name="Text Box 27"/>
          <p:cNvSpPr txBox="1">
            <a:spLocks noChangeArrowheads="1"/>
          </p:cNvSpPr>
          <p:nvPr/>
        </p:nvSpPr>
        <p:spPr bwMode="auto">
          <a:xfrm>
            <a:off x="3457575" y="1628775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</a:rPr>
              <a:t>Y</a:t>
            </a:r>
            <a:r>
              <a:rPr lang="en-US" b="1" baseline="-25000">
                <a:solidFill>
                  <a:schemeClr val="tx2"/>
                </a:solidFill>
              </a:rPr>
              <a:t>i</a:t>
            </a:r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256028" name="Text Box 28"/>
          <p:cNvSpPr txBox="1">
            <a:spLocks noChangeArrowheads="1"/>
          </p:cNvSpPr>
          <p:nvPr/>
        </p:nvSpPr>
        <p:spPr bwMode="auto">
          <a:xfrm>
            <a:off x="8372475" y="45862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</a:rPr>
              <a:t>X</a:t>
            </a:r>
            <a:r>
              <a:rPr lang="en-US" b="1" baseline="-25000">
                <a:solidFill>
                  <a:schemeClr val="tx2"/>
                </a:solidFill>
              </a:rPr>
              <a:t>i</a:t>
            </a:r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256029" name="Text Box 29"/>
          <p:cNvSpPr txBox="1">
            <a:spLocks noChangeArrowheads="1"/>
          </p:cNvSpPr>
          <p:nvPr/>
        </p:nvSpPr>
        <p:spPr bwMode="auto">
          <a:xfrm>
            <a:off x="6096000" y="3505200"/>
            <a:ext cx="14478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Predictions</a:t>
            </a:r>
            <a:br>
              <a:rPr lang="en-US"/>
            </a:br>
            <a:r>
              <a:rPr lang="en-US"/>
              <a:t>a + bx</a:t>
            </a:r>
            <a:r>
              <a:rPr lang="en-US" baseline="-25000"/>
              <a:t>i</a:t>
            </a:r>
            <a:endParaRPr lang="en-US"/>
          </a:p>
        </p:txBody>
      </p:sp>
      <p:sp>
        <p:nvSpPr>
          <p:cNvPr id="256031" name="Line 31"/>
          <p:cNvSpPr>
            <a:spLocks noChangeShapeType="1"/>
          </p:cNvSpPr>
          <p:nvPr/>
        </p:nvSpPr>
        <p:spPr bwMode="auto">
          <a:xfrm flipH="1" flipV="1">
            <a:off x="5715000" y="3352800"/>
            <a:ext cx="38100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33" name="Rectangle 33"/>
          <p:cNvSpPr>
            <a:spLocks noChangeArrowheads="1"/>
          </p:cNvSpPr>
          <p:nvPr/>
        </p:nvSpPr>
        <p:spPr bwMode="auto">
          <a:xfrm>
            <a:off x="3962400" y="2286000"/>
            <a:ext cx="1828800" cy="990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77825"/>
            <a:ext cx="7924800" cy="1222375"/>
          </a:xfrm>
        </p:spPr>
        <p:txBody>
          <a:bodyPr/>
          <a:lstStyle/>
          <a:p>
            <a:r>
              <a:rPr lang="en-US" sz="2400"/>
              <a:t>Computing the Least Squares Parameters a and b</a:t>
            </a:r>
          </a:p>
        </p:txBody>
      </p:sp>
      <p:graphicFrame>
        <p:nvGraphicFramePr>
          <p:cNvPr id="3133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514384"/>
              </p:ext>
            </p:extLst>
          </p:nvPr>
        </p:nvGraphicFramePr>
        <p:xfrm>
          <a:off x="498475" y="1714500"/>
          <a:ext cx="6302375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99" name="Equation" r:id="rId4" imgW="3213000" imgH="1320480" progId="Equation.DSMT4">
                  <p:embed/>
                </p:oleObj>
              </mc:Choice>
              <mc:Fallback>
                <p:oleObj name="Equation" r:id="rId4" imgW="3213000" imgH="1320480" progId="Equation.DSMT4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" y="1714500"/>
                        <a:ext cx="6302375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476435"/>
              </p:ext>
            </p:extLst>
          </p:nvPr>
        </p:nvGraphicFramePr>
        <p:xfrm>
          <a:off x="762000" y="4267200"/>
          <a:ext cx="7713403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00" name="Equation" r:id="rId6" imgW="3073320" imgH="634680" progId="Equation.DSMT4">
                  <p:embed/>
                </p:oleObj>
              </mc:Choice>
              <mc:Fallback>
                <p:oleObj name="Equation" r:id="rId6" imgW="3073320" imgH="634680" progId="Equation.DSMT4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267200"/>
                        <a:ext cx="7713403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51" name="Rectangle 7"/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rgbClr val="7030A0">
              <a:alpha val="18824"/>
            </a:srgbClr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57200" y="2133600"/>
            <a:ext cx="386787" cy="685800"/>
          </a:xfrm>
          <a:prstGeom prst="rect">
            <a:avLst/>
          </a:prstGeom>
          <a:solidFill>
            <a:srgbClr val="7030A0">
              <a:alpha val="18824"/>
            </a:srgbClr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657600" y="2133600"/>
            <a:ext cx="386787" cy="685800"/>
          </a:xfrm>
          <a:prstGeom prst="rect">
            <a:avLst/>
          </a:prstGeom>
          <a:solidFill>
            <a:srgbClr val="7030A0">
              <a:alpha val="18824"/>
            </a:srgbClr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975413" y="2948650"/>
            <a:ext cx="386787" cy="526650"/>
          </a:xfrm>
          <a:prstGeom prst="rect">
            <a:avLst/>
          </a:prstGeom>
          <a:solidFill>
            <a:srgbClr val="7030A0">
              <a:alpha val="18824"/>
            </a:srgbClr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051613" y="3664350"/>
            <a:ext cx="386787" cy="526650"/>
          </a:xfrm>
          <a:prstGeom prst="rect">
            <a:avLst/>
          </a:prstGeom>
          <a:solidFill>
            <a:srgbClr val="7030A0">
              <a:alpha val="18824"/>
            </a:srgbClr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7391400" cy="612775"/>
          </a:xfrm>
        </p:spPr>
        <p:txBody>
          <a:bodyPr/>
          <a:lstStyle/>
          <a:p>
            <a:r>
              <a:rPr lang="en-US" smtClean="0"/>
              <a:t>             Least </a:t>
            </a:r>
            <a:r>
              <a:rPr lang="en-US"/>
              <a:t>Squares Uses Calculus</a:t>
            </a:r>
          </a:p>
        </p:txBody>
      </p:sp>
      <p:graphicFrame>
        <p:nvGraphicFramePr>
          <p:cNvPr id="305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3045115"/>
              </p:ext>
            </p:extLst>
          </p:nvPr>
        </p:nvGraphicFramePr>
        <p:xfrm>
          <a:off x="6096000" y="1530350"/>
          <a:ext cx="1620644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44" name="Bitmap Image" r:id="rId4" imgW="1762371" imgH="1504762" progId="PBrush">
                  <p:embed/>
                </p:oleObj>
              </mc:Choice>
              <mc:Fallback>
                <p:oleObj name="Bitmap Image" r:id="rId4" imgW="1762371" imgH="1504762" progId="PBrush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530350"/>
                        <a:ext cx="1620644" cy="138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63967"/>
              </p:ext>
            </p:extLst>
          </p:nvPr>
        </p:nvGraphicFramePr>
        <p:xfrm>
          <a:off x="2005013" y="1916113"/>
          <a:ext cx="3751262" cy="271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45" name="Equation" r:id="rId6" imgW="2031840" imgH="1473120" progId="Equation.DSMT4">
                  <p:embed/>
                </p:oleObj>
              </mc:Choice>
              <mc:Fallback>
                <p:oleObj name="Equation" r:id="rId6" imgW="2031840" imgH="1473120" progId="Equation.DSMT4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013" y="1916113"/>
                        <a:ext cx="3751262" cy="2719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025952"/>
              </p:ext>
            </p:extLst>
          </p:nvPr>
        </p:nvGraphicFramePr>
        <p:xfrm>
          <a:off x="6063279" y="3124200"/>
          <a:ext cx="2788621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46" name="Equation" r:id="rId8" imgW="1231366" imgH="774364" progId="Equation.DSMT4">
                  <p:embed/>
                </p:oleObj>
              </mc:Choice>
              <mc:Fallback>
                <p:oleObj name="Equation" r:id="rId8" imgW="1231366" imgH="774364" progId="Equation.DSMT4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3279" y="3124200"/>
                        <a:ext cx="2788621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5161" name="Picture 9" descr="detou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01800"/>
            <a:ext cx="1371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5162" name="Picture 10" descr="end-of-detour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118020"/>
            <a:ext cx="1460500" cy="117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45886" y="533400"/>
            <a:ext cx="7391400" cy="1181100"/>
          </a:xfrm>
        </p:spPr>
        <p:txBody>
          <a:bodyPr/>
          <a:lstStyle/>
          <a:p>
            <a:r>
              <a:rPr lang="en-US" sz="2800" dirty="0"/>
              <a:t>b Measures </a:t>
            </a:r>
            <a:r>
              <a:rPr lang="en-US" sz="2800" dirty="0" err="1" smtClean="0"/>
              <a:t>Covariation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b is related to the correlation of x and y.</a:t>
            </a:r>
            <a:endParaRPr lang="en-US" sz="2800" dirty="0"/>
          </a:p>
        </p:txBody>
      </p:sp>
      <p:sp>
        <p:nvSpPr>
          <p:cNvPr id="267269" name="Text Box 5"/>
          <p:cNvSpPr txBox="1">
            <a:spLocks noChangeArrowheads="1"/>
          </p:cNvSpPr>
          <p:nvPr/>
        </p:nvSpPr>
        <p:spPr bwMode="auto">
          <a:xfrm>
            <a:off x="554148" y="5424487"/>
            <a:ext cx="403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Predictor  </a:t>
            </a:r>
            <a:r>
              <a:rPr lang="en-US" b="1" dirty="0" smtClean="0"/>
              <a:t>Box Office = </a:t>
            </a:r>
            <a:r>
              <a:rPr lang="en-US" b="1" dirty="0"/>
              <a:t>a + b </a:t>
            </a:r>
            <a:r>
              <a:rPr lang="en-US" b="1" dirty="0" smtClean="0"/>
              <a:t>Buzz.</a:t>
            </a:r>
            <a:endParaRPr lang="en-US" b="1" dirty="0"/>
          </a:p>
        </p:txBody>
      </p:sp>
      <p:graphicFrame>
        <p:nvGraphicFramePr>
          <p:cNvPr id="2672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47016"/>
              </p:ext>
            </p:extLst>
          </p:nvPr>
        </p:nvGraphicFramePr>
        <p:xfrm>
          <a:off x="5410200" y="2298490"/>
          <a:ext cx="2971800" cy="3645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6" name="Equation" r:id="rId4" imgW="1905000" imgH="2336800" progId="Equation.DSMT4">
                  <p:embed/>
                </p:oleObj>
              </mc:Choice>
              <mc:Fallback>
                <p:oleObj name="Equation" r:id="rId4" imgW="1905000" imgH="23368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298490"/>
                        <a:ext cx="2971800" cy="36451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88358"/>
            <a:ext cx="4597387" cy="332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219200"/>
            <a:ext cx="7391400" cy="536575"/>
          </a:xfrm>
        </p:spPr>
        <p:txBody>
          <a:bodyPr/>
          <a:lstStyle/>
          <a:p>
            <a:r>
              <a:rPr lang="en-US" sz="2400"/>
              <a:t>Is There </a:t>
            </a:r>
            <a:r>
              <a:rPr lang="en-US" sz="2400" b="1" i="1" u="sng"/>
              <a:t>Really</a:t>
            </a:r>
            <a:r>
              <a:rPr lang="en-US" sz="2400"/>
              <a:t> a Statistically Valid Relationship?</a:t>
            </a:r>
          </a:p>
        </p:txBody>
      </p:sp>
      <p:sp>
        <p:nvSpPr>
          <p:cNvPr id="268291" name="Text Box 3"/>
          <p:cNvSpPr txBox="1">
            <a:spLocks noChangeArrowheads="1"/>
          </p:cNvSpPr>
          <p:nvPr/>
        </p:nvSpPr>
        <p:spPr bwMode="auto">
          <a:xfrm>
            <a:off x="5334000" y="2117725"/>
            <a:ext cx="3429000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We reframe the question.</a:t>
            </a:r>
          </a:p>
          <a:p>
            <a:pPr>
              <a:spcBef>
                <a:spcPct val="50000"/>
              </a:spcBef>
            </a:pPr>
            <a:r>
              <a:rPr lang="en-US" sz="2000" b="1"/>
              <a:t>If b = 0, then there is no (linear) relationship. How can we find out if the regression relationship is just a fluke due to a particular observed set of points?  To be studied later in the course.</a:t>
            </a:r>
          </a:p>
        </p:txBody>
      </p: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323850" y="5333999"/>
            <a:ext cx="586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/>
              <a:t>BoxOffice </a:t>
            </a:r>
            <a:r>
              <a:rPr lang="en-US" sz="2000" b="1"/>
              <a:t>= a + b </a:t>
            </a:r>
            <a:r>
              <a:rPr lang="en-US" sz="2000" b="1" smtClean="0"/>
              <a:t>Cntwait3.  </a:t>
            </a:r>
            <a:r>
              <a:rPr lang="en-US" sz="2000" b="1"/>
              <a:t>Is b really &gt; 0?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48670"/>
            <a:ext cx="4419600" cy="319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Interpreting the Function</a:t>
            </a:r>
          </a:p>
        </p:txBody>
      </p:sp>
      <p:graphicFrame>
        <p:nvGraphicFramePr>
          <p:cNvPr id="277509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066800" y="1981200"/>
          <a:ext cx="41148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42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3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41148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12" name="Line 8"/>
          <p:cNvSpPr>
            <a:spLocks noChangeShapeType="1"/>
          </p:cNvSpPr>
          <p:nvPr/>
        </p:nvSpPr>
        <p:spPr bwMode="auto">
          <a:xfrm flipV="1">
            <a:off x="1500188" y="3519488"/>
            <a:ext cx="685800" cy="381000"/>
          </a:xfrm>
          <a:prstGeom prst="line">
            <a:avLst/>
          </a:prstGeom>
          <a:noFill/>
          <a:ln w="9525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3" name="Text Box 9"/>
          <p:cNvSpPr txBox="1">
            <a:spLocks noChangeArrowheads="1"/>
          </p:cNvSpPr>
          <p:nvPr/>
        </p:nvSpPr>
        <p:spPr bwMode="auto">
          <a:xfrm>
            <a:off x="1276350" y="36957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</a:rPr>
              <a:t>a</a:t>
            </a:r>
          </a:p>
        </p:txBody>
      </p:sp>
      <p:sp>
        <p:nvSpPr>
          <p:cNvPr id="277514" name="Line 10"/>
          <p:cNvSpPr>
            <a:spLocks noChangeShapeType="1"/>
          </p:cNvSpPr>
          <p:nvPr/>
        </p:nvSpPr>
        <p:spPr bwMode="auto">
          <a:xfrm>
            <a:off x="2371725" y="3429000"/>
            <a:ext cx="83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5" name="Line 11"/>
          <p:cNvSpPr>
            <a:spLocks noChangeShapeType="1"/>
          </p:cNvSpPr>
          <p:nvPr/>
        </p:nvSpPr>
        <p:spPr bwMode="auto">
          <a:xfrm flipV="1">
            <a:off x="3200400" y="2971800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6" name="Text Box 12"/>
          <p:cNvSpPr txBox="1">
            <a:spLocks noChangeArrowheads="1"/>
          </p:cNvSpPr>
          <p:nvPr/>
        </p:nvSpPr>
        <p:spPr bwMode="auto">
          <a:xfrm>
            <a:off x="3048000" y="339725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b</a:t>
            </a:r>
          </a:p>
        </p:txBody>
      </p:sp>
      <p:sp>
        <p:nvSpPr>
          <p:cNvPr id="277517" name="Text Box 13"/>
          <p:cNvSpPr txBox="1">
            <a:spLocks noChangeArrowheads="1"/>
          </p:cNvSpPr>
          <p:nvPr/>
        </p:nvSpPr>
        <p:spPr bwMode="auto">
          <a:xfrm>
            <a:off x="5229225" y="1981200"/>
            <a:ext cx="3810000" cy="30008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a = the life expectancy</a:t>
            </a:r>
            <a:br>
              <a:rPr lang="en-US" b="1"/>
            </a:br>
            <a:r>
              <a:rPr lang="en-US" b="1"/>
              <a:t>      associated with 0 years of</a:t>
            </a:r>
            <a:br>
              <a:rPr lang="en-US" b="1"/>
            </a:br>
            <a:r>
              <a:rPr lang="en-US" b="1"/>
              <a:t>      education.  No country has 0</a:t>
            </a:r>
            <a:br>
              <a:rPr lang="en-US" b="1"/>
            </a:br>
            <a:r>
              <a:rPr lang="en-US" b="1"/>
              <a:t>      average years of education. </a:t>
            </a:r>
            <a:br>
              <a:rPr lang="en-US" b="1"/>
            </a:br>
            <a:r>
              <a:rPr lang="en-US" b="1"/>
              <a:t>      The regression only applies</a:t>
            </a:r>
            <a:br>
              <a:rPr lang="en-US" b="1"/>
            </a:br>
            <a:r>
              <a:rPr lang="en-US" b="1"/>
              <a:t>       in the range of experience</a:t>
            </a:r>
            <a:r>
              <a:rPr lang="en-US"/>
              <a:t>.</a:t>
            </a:r>
          </a:p>
          <a:p>
            <a:pPr>
              <a:spcBef>
                <a:spcPct val="50000"/>
              </a:spcBef>
            </a:pPr>
            <a:r>
              <a:rPr lang="en-US" b="1"/>
              <a:t>b = the increase in life</a:t>
            </a:r>
            <a:br>
              <a:rPr lang="en-US" b="1"/>
            </a:br>
            <a:r>
              <a:rPr lang="en-US" b="1"/>
              <a:t>      expectancy associated with</a:t>
            </a:r>
            <a:br>
              <a:rPr lang="en-US" b="1"/>
            </a:br>
            <a:r>
              <a:rPr lang="en-US" b="1"/>
              <a:t>      each additional year of</a:t>
            </a:r>
            <a:br>
              <a:rPr lang="en-US" b="1"/>
            </a:br>
            <a:r>
              <a:rPr lang="en-US" b="1"/>
              <a:t>      average education</a:t>
            </a:r>
            <a:r>
              <a:rPr lang="en-US" b="1" smtClean="0"/>
              <a:t>.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277518" name="Line 14"/>
          <p:cNvSpPr>
            <a:spLocks noChangeShapeType="1"/>
          </p:cNvSpPr>
          <p:nvPr/>
        </p:nvSpPr>
        <p:spPr bwMode="auto">
          <a:xfrm flipV="1">
            <a:off x="1724025" y="2819400"/>
            <a:ext cx="0" cy="22860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9" name="Line 15"/>
          <p:cNvSpPr>
            <a:spLocks noChangeShapeType="1"/>
          </p:cNvSpPr>
          <p:nvPr/>
        </p:nvSpPr>
        <p:spPr bwMode="auto">
          <a:xfrm flipV="1">
            <a:off x="4114800" y="2819400"/>
            <a:ext cx="0" cy="22860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20" name="Line 16"/>
          <p:cNvSpPr>
            <a:spLocks noChangeShapeType="1"/>
          </p:cNvSpPr>
          <p:nvPr/>
        </p:nvSpPr>
        <p:spPr bwMode="auto">
          <a:xfrm>
            <a:off x="1752600" y="4876800"/>
            <a:ext cx="23622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21" name="Text Box 17"/>
          <p:cNvSpPr txBox="1">
            <a:spLocks noChangeArrowheads="1"/>
          </p:cNvSpPr>
          <p:nvPr/>
        </p:nvSpPr>
        <p:spPr bwMode="auto">
          <a:xfrm>
            <a:off x="1066800" y="5173663"/>
            <a:ext cx="403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range of experience (education)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Correlation </a:t>
            </a:r>
            <a:r>
              <a:rPr lang="en-US" sz="2800" dirty="0"/>
              <a:t>and Causality</a:t>
            </a:r>
          </a:p>
        </p:txBody>
      </p:sp>
      <p:graphicFrame>
        <p:nvGraphicFramePr>
          <p:cNvPr id="27443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514600" y="1676400"/>
          <a:ext cx="464820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59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676400"/>
                        <a:ext cx="4648200" cy="309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4438" name="Text Box 6"/>
          <p:cNvSpPr txBox="1">
            <a:spLocks noChangeArrowheads="1"/>
          </p:cNvSpPr>
          <p:nvPr/>
        </p:nvSpPr>
        <p:spPr bwMode="auto">
          <a:xfrm>
            <a:off x="1828800" y="5029200"/>
            <a:ext cx="678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Does more education make you live longer (on average)?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6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990600"/>
          </a:xfrm>
        </p:spPr>
        <p:txBody>
          <a:bodyPr/>
          <a:lstStyle/>
          <a:p>
            <a:r>
              <a:rPr lang="en-US" sz="2800"/>
              <a:t>Causality?</a:t>
            </a:r>
          </a:p>
        </p:txBody>
      </p:sp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381000" y="1981200"/>
            <a:ext cx="32766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Height (inches) and Income </a:t>
            </a:r>
          </a:p>
          <a:p>
            <a:r>
              <a:rPr lang="en-US" sz="1400" b="1">
                <a:latin typeface="Courier New" pitchFamily="49" charset="0"/>
              </a:rPr>
              <a:t>($/mo.) in first post-MBA </a:t>
            </a:r>
          </a:p>
          <a:p>
            <a:r>
              <a:rPr lang="en-US" sz="1400" b="1">
                <a:latin typeface="Courier New" pitchFamily="49" charset="0"/>
              </a:rPr>
              <a:t>Job (men). WSJ, 12/30/86.</a:t>
            </a:r>
          </a:p>
          <a:p>
            <a:r>
              <a:rPr lang="en-US" sz="1400" b="1">
                <a:latin typeface="Courier New" pitchFamily="49" charset="0"/>
              </a:rPr>
              <a:t>Ht. Inc.  Ht. Inc.  Ht. Inc.</a:t>
            </a:r>
          </a:p>
          <a:p>
            <a:r>
              <a:rPr lang="en-US" sz="1400" b="1">
                <a:latin typeface="Courier New" pitchFamily="49" charset="0"/>
              </a:rPr>
              <a:t>70  2990  68  2910  75  3150 </a:t>
            </a:r>
          </a:p>
          <a:p>
            <a:r>
              <a:rPr lang="en-US" sz="1400" b="1">
                <a:latin typeface="Courier New" pitchFamily="49" charset="0"/>
              </a:rPr>
              <a:t>67  2870  66  2840  68  2860 </a:t>
            </a:r>
          </a:p>
          <a:p>
            <a:r>
              <a:rPr lang="en-US" sz="1400" b="1">
                <a:latin typeface="Courier New" pitchFamily="49" charset="0"/>
              </a:rPr>
              <a:t>69  2950  71  3180  69  2930 </a:t>
            </a:r>
          </a:p>
          <a:p>
            <a:r>
              <a:rPr lang="en-US" sz="1400" b="1">
                <a:latin typeface="Courier New" pitchFamily="49" charset="0"/>
              </a:rPr>
              <a:t>70  3140  68  3020  76  3210 </a:t>
            </a:r>
          </a:p>
          <a:p>
            <a:r>
              <a:rPr lang="en-US" sz="1400" b="1">
                <a:latin typeface="Courier New" pitchFamily="49" charset="0"/>
              </a:rPr>
              <a:t>65  2790  73  3220  71  3180 </a:t>
            </a:r>
          </a:p>
          <a:p>
            <a:r>
              <a:rPr lang="en-US" sz="1400" b="1">
                <a:latin typeface="Courier New" pitchFamily="49" charset="0"/>
              </a:rPr>
              <a:t>73  3230  73  3370  66  2670 </a:t>
            </a:r>
          </a:p>
          <a:p>
            <a:r>
              <a:rPr lang="en-US" sz="1400" b="1">
                <a:latin typeface="Courier New" pitchFamily="49" charset="0"/>
              </a:rPr>
              <a:t>64  2880  70  3180  69  3050 </a:t>
            </a:r>
          </a:p>
          <a:p>
            <a:r>
              <a:rPr lang="en-US" sz="1400" b="1">
                <a:latin typeface="Courier New" pitchFamily="49" charset="0"/>
              </a:rPr>
              <a:t>70  3140  71  3340  65  2750 </a:t>
            </a:r>
          </a:p>
          <a:p>
            <a:r>
              <a:rPr lang="en-US" sz="1400" b="1">
                <a:latin typeface="Courier New" pitchFamily="49" charset="0"/>
              </a:rPr>
              <a:t>69  3000  69  2970  67  2960 </a:t>
            </a:r>
          </a:p>
          <a:p>
            <a:r>
              <a:rPr lang="en-US" sz="1400" b="1">
                <a:latin typeface="Courier New" pitchFamily="49" charset="0"/>
              </a:rPr>
              <a:t>73  3170  73  3240  70  3050 </a:t>
            </a:r>
          </a:p>
        </p:txBody>
      </p:sp>
      <p:pic>
        <p:nvPicPr>
          <p:cNvPr id="3153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5029200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399" name="Text Box 7"/>
          <p:cNvSpPr txBox="1">
            <a:spLocks noChangeArrowheads="1"/>
          </p:cNvSpPr>
          <p:nvPr/>
        </p:nvSpPr>
        <p:spPr bwMode="auto">
          <a:xfrm>
            <a:off x="4114800" y="5410200"/>
            <a:ext cx="45720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Estimated Income = -451 + 50.2 Height</a:t>
            </a:r>
          </a:p>
        </p:txBody>
      </p:sp>
      <p:sp>
        <p:nvSpPr>
          <p:cNvPr id="315401" name="Text Box 9"/>
          <p:cNvSpPr txBox="1">
            <a:spLocks noChangeArrowheads="1"/>
          </p:cNvSpPr>
          <p:nvPr/>
        </p:nvSpPr>
        <p:spPr bwMode="auto">
          <a:xfrm>
            <a:off x="4648200" y="1524000"/>
            <a:ext cx="403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Correlation = 0.84 (!)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Using Regression to Predict</a:t>
            </a:r>
          </a:p>
        </p:txBody>
      </p:sp>
      <p:graphicFrame>
        <p:nvGraphicFramePr>
          <p:cNvPr id="262147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2345834"/>
              </p:ext>
            </p:extLst>
          </p:nvPr>
        </p:nvGraphicFramePr>
        <p:xfrm>
          <a:off x="533400" y="1905000"/>
          <a:ext cx="41910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81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3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4191000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2171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33600"/>
            <a:ext cx="3966464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530225"/>
          </a:xfrm>
        </p:spPr>
        <p:txBody>
          <a:bodyPr/>
          <a:lstStyle/>
          <a:p>
            <a:r>
              <a:rPr lang="en-US" sz="3200"/>
              <a:t>Summary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676400"/>
            <a:ext cx="7010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/>
              <a:t>Using scatter plots to examine data</a:t>
            </a:r>
          </a:p>
          <a:p>
            <a:pPr>
              <a:lnSpc>
                <a:spcPct val="90000"/>
              </a:lnSpc>
            </a:pPr>
            <a:r>
              <a:rPr lang="en-US" sz="2100"/>
              <a:t>The linear regression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Description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Predict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Control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Understand</a:t>
            </a:r>
          </a:p>
          <a:p>
            <a:pPr>
              <a:lnSpc>
                <a:spcPct val="90000"/>
              </a:lnSpc>
            </a:pPr>
            <a:r>
              <a:rPr lang="en-US" sz="2100"/>
              <a:t>Linear regression computation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Computation of slope and constant term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Prediction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Covariation vs. Causality</a:t>
            </a:r>
          </a:p>
          <a:p>
            <a:pPr>
              <a:lnSpc>
                <a:spcPct val="90000"/>
              </a:lnSpc>
            </a:pPr>
            <a:r>
              <a:rPr lang="en-US" sz="2100"/>
              <a:t>Interpretation of the regression line as a conditional expectation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3838</TotalTime>
  <Words>1164</Words>
  <Application>Microsoft Office PowerPoint</Application>
  <PresentationFormat>On-screen Show (4:3)</PresentationFormat>
  <Paragraphs>200</Paragraphs>
  <Slides>46</Slides>
  <Notes>39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1_Level</vt:lpstr>
      <vt:lpstr>Equation</vt:lpstr>
      <vt:lpstr>Bitmap Image</vt:lpstr>
      <vt:lpstr>Graph</vt:lpstr>
      <vt:lpstr>Statistics and Data Analysis</vt:lpstr>
      <vt:lpstr>Statistics and Data Analysis</vt:lpstr>
      <vt:lpstr>PowerPoint Presentation</vt:lpstr>
      <vt:lpstr>A Regression Analysis that People Really Cared About  The Year 2000 World Health Report by WHO</vt:lpstr>
      <vt:lpstr>PowerPoint Presentation</vt:lpstr>
      <vt:lpstr>PowerPoint Presentation</vt:lpstr>
      <vt:lpstr>PowerPoint Presentation</vt:lpstr>
      <vt:lpstr>That Number 37 Ranking</vt:lpstr>
      <vt:lpstr>The Source Behind the News</vt:lpstr>
      <vt:lpstr>What Did They Study?</vt:lpstr>
      <vt:lpstr>The standard measure of health care success is Disability Adjusted Life Expectancy, DALE</vt:lpstr>
      <vt:lpstr>The WHO Researchers Were Interested in a Broader Measure</vt:lpstr>
      <vt:lpstr>They Created a Measure  COMP = Composite Index</vt:lpstr>
      <vt:lpstr>Did They Rank Countries by COMP?   Yes, but that was not what produced the number 37 ranking!</vt:lpstr>
      <vt:lpstr>So, What is Going On?</vt:lpstr>
      <vt:lpstr>The WHO COMP Equation</vt:lpstr>
      <vt:lpstr>Estimated Model</vt:lpstr>
      <vt:lpstr>The Best a Country Could Do vs. What They Actually Do</vt:lpstr>
      <vt:lpstr>PowerPoint Presentation</vt:lpstr>
      <vt:lpstr>The US Ranked 37th!</vt:lpstr>
      <vt:lpstr>Linear Regression</vt:lpstr>
      <vt:lpstr>Positive Correlation and Regression</vt:lpstr>
      <vt:lpstr>Correlation of Home Prices with Other Factors</vt:lpstr>
      <vt:lpstr>PowerPoint Presentation</vt:lpstr>
      <vt:lpstr>PowerPoint Presentation</vt:lpstr>
      <vt:lpstr>Regression</vt:lpstr>
      <vt:lpstr>Correlation – Education and Life Expectancy</vt:lpstr>
      <vt:lpstr>Useful Description(?)</vt:lpstr>
      <vt:lpstr>More Movie Madness</vt:lpstr>
      <vt:lpstr>  Average Box Office by  Internet Buzz Index           = Average Box Office for Buzz in Interval</vt:lpstr>
      <vt:lpstr>Correlation</vt:lpstr>
      <vt:lpstr>Is There Really a Relationship?</vt:lpstr>
      <vt:lpstr>Using Regression to Predict</vt:lpstr>
      <vt:lpstr>Effect of an Outlier is to  Twist the Regression Line</vt:lpstr>
      <vt:lpstr>Least Squares Regression</vt:lpstr>
      <vt:lpstr>PowerPoint Presentation</vt:lpstr>
      <vt:lpstr>Fitting a Line to a Set of Points</vt:lpstr>
      <vt:lpstr>Computing the Least Squares Parameters a and b</vt:lpstr>
      <vt:lpstr>             Least Squares Uses Calculus</vt:lpstr>
      <vt:lpstr>b Measures Covariation b is related to the correlation of x and y.</vt:lpstr>
      <vt:lpstr>Is There Really a Statistically Valid Relationship?</vt:lpstr>
      <vt:lpstr>Interpreting the Function</vt:lpstr>
      <vt:lpstr>Correlation and Causality</vt:lpstr>
      <vt:lpstr>Causality?</vt:lpstr>
      <vt:lpstr>Using Regression to Predict</vt:lpstr>
      <vt:lpstr>Summary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83</cp:revision>
  <dcterms:created xsi:type="dcterms:W3CDTF">2007-07-27T17:18:39Z</dcterms:created>
  <dcterms:modified xsi:type="dcterms:W3CDTF">2014-07-07T18:04:35Z</dcterms:modified>
</cp:coreProperties>
</file>