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notesMasterIdLst>
    <p:notesMasterId r:id="rId20"/>
  </p:notesMasterIdLst>
  <p:handoutMasterIdLst>
    <p:handoutMasterId r:id="rId21"/>
  </p:handoutMasterIdLst>
  <p:sldIdLst>
    <p:sldId id="258" r:id="rId2"/>
    <p:sldId id="262" r:id="rId3"/>
    <p:sldId id="274" r:id="rId4"/>
    <p:sldId id="291" r:id="rId5"/>
    <p:sldId id="292" r:id="rId6"/>
    <p:sldId id="293" r:id="rId7"/>
    <p:sldId id="294" r:id="rId8"/>
    <p:sldId id="295" r:id="rId9"/>
    <p:sldId id="298" r:id="rId10"/>
    <p:sldId id="317" r:id="rId11"/>
    <p:sldId id="318" r:id="rId12"/>
    <p:sldId id="319" r:id="rId13"/>
    <p:sldId id="301" r:id="rId14"/>
    <p:sldId id="321" r:id="rId15"/>
    <p:sldId id="275" r:id="rId16"/>
    <p:sldId id="315" r:id="rId17"/>
    <p:sldId id="307" r:id="rId18"/>
    <p:sldId id="306" r:id="rId19"/>
  </p:sldIdLst>
  <p:sldSz cx="9144000" cy="6858000" type="screen4x3"/>
  <p:notesSz cx="6954838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FF0000"/>
    <a:srgbClr val="7030A0"/>
    <a:srgbClr val="FFFF00"/>
    <a:srgbClr val="0000FF"/>
    <a:srgbClr val="99CCCC"/>
    <a:srgbClr val="FFFFFF"/>
    <a:srgbClr val="FF9999"/>
    <a:srgbClr val="CC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81" autoAdjust="0"/>
    <p:restoredTop sz="94660"/>
  </p:normalViewPr>
  <p:slideViewPr>
    <p:cSldViewPr>
      <p:cViewPr varScale="1">
        <p:scale>
          <a:sx n="106" d="100"/>
          <a:sy n="106" d="100"/>
        </p:scale>
        <p:origin x="-18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9708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9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9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9708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8EF7EEC-B0E8-4E63-808A-12D3EACC2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283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9708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8500"/>
            <a:ext cx="4652962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800" y="4422142"/>
            <a:ext cx="5563239" cy="418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9708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fld id="{D4BE44D1-66B0-4DF3-A5BB-633B9A3BD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2442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97A30-58B7-4D85-A242-93F36B80492C}" type="slidenum">
              <a:rPr lang="en-US"/>
              <a:pPr/>
              <a:t>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63507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F4FD85-41B1-45E6-ADBB-C3B9350533E1}" type="slidenum">
              <a:rPr lang="en-US"/>
              <a:pPr/>
              <a:t>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27054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F2878-18D1-4388-A822-32BF0FC5EFD7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00260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385FFC-1CFD-45D6-A264-DE38CC7DC095}" type="slidenum">
              <a:rPr lang="en-US"/>
              <a:pPr/>
              <a:t>4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29160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8CB9B3-7D5A-4C9A-86D3-80EDC262F69C}" type="slidenum">
              <a:rPr lang="en-US"/>
              <a:pPr/>
              <a:t>5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85829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AC12BC-03A7-456B-B14D-888A9E8D7CC3}" type="slidenum">
              <a:rPr lang="en-US"/>
              <a:pPr/>
              <a:t>6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457515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CC773B-3CBF-42C6-871F-7F04D585065C}" type="slidenum">
              <a:rPr lang="en-US"/>
              <a:pPr/>
              <a:t>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81066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161B57-2EBE-42C5-80E0-2A72FBF3B9B0}" type="slidenum">
              <a:rPr lang="en-US"/>
              <a:pPr/>
              <a:t>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4205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9EBED-6D6C-484D-BE95-6AB50CF34915}" type="slidenum">
              <a:rPr lang="en-US"/>
              <a:pPr/>
              <a:t>9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92283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F59EDC-9BFE-4FAD-89BB-4D92816F12A5}" type="slidenum">
              <a:rPr lang="en-US"/>
              <a:pPr/>
              <a:t>13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35089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EFF29A-E6DB-46EF-9296-CF92F69CB45E}" type="slidenum">
              <a:rPr lang="en-US"/>
              <a:pPr/>
              <a:t>15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22778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83E1C1-1D43-41EF-A97B-09A88C2CB3F0}" type="slidenum">
              <a:rPr lang="en-US"/>
              <a:pPr/>
              <a:t>17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95495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A56012-CE0F-4EAA-9074-48FB17C5302F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0502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2" y="880535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S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8763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228600" y="1682747"/>
            <a:ext cx="8915400" cy="2286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0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705600" y="6550223"/>
            <a:ext cx="24384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15: Hypothesis Tests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</a:t>
            </a:r>
            <a:r>
              <a:rPr lang="en-US" b="1" dirty="0" smtClean="0"/>
              <a:t>18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Statistics and Data Analysis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Professor William Greene</a:t>
            </a:r>
          </a:p>
          <a:p>
            <a:pPr eaLnBrk="1" hangingPunct="1"/>
            <a:r>
              <a:rPr lang="en-US" sz="2600" smtClean="0"/>
              <a:t>Stern School of Business</a:t>
            </a:r>
          </a:p>
          <a:p>
            <a:pPr eaLnBrk="1" hangingPunct="1"/>
            <a:r>
              <a:rPr lang="en-US" sz="2600" smtClean="0"/>
              <a:t>IOMS Department</a:t>
            </a:r>
          </a:p>
          <a:p>
            <a:pPr eaLnBrk="1" hangingPunct="1"/>
            <a:r>
              <a:rPr lang="en-US" sz="2600" smtClean="0"/>
              <a:t>Department of Economics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752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Statistics and Data Analysis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600200" y="30861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171700" y="35814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15 – Hypothesis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                </a:t>
            </a:r>
            <a:r>
              <a:rPr lang="en-US" sz="3200" b="1" dirty="0" smtClean="0"/>
              <a:t>Tests: Part 3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Test of Independence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981200"/>
            <a:ext cx="7010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smtClean="0"/>
              <a:t>In the credit card example, are Own/Rent and Accept/Reject independent?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Hypothesis: Prob(Ownership) and Prob(Acceptance) are independent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Formal hypothesis, based only on the laws of probability: </a:t>
            </a:r>
            <a:br>
              <a:rPr lang="en-US" sz="2100" smtClean="0"/>
            </a:br>
            <a:r>
              <a:rPr lang="en-US" sz="2100" smtClean="0"/>
              <a:t>Prob(Own,Accept) = Prob(Own)Prob(Accept) </a:t>
            </a:r>
            <a:br>
              <a:rPr lang="en-US" sz="2100" smtClean="0"/>
            </a:br>
            <a:r>
              <a:rPr lang="en-US" sz="2100" smtClean="0"/>
              <a:t>(and likewise for the other three possibilities.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Rejection region: Joint frequencies that do not look like the products of the marginal frequencies.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3475" y="381000"/>
            <a:ext cx="7391400" cy="1527175"/>
          </a:xfrm>
        </p:spPr>
        <p:txBody>
          <a:bodyPr/>
          <a:lstStyle/>
          <a:p>
            <a:pPr eaLnBrk="1" hangingPunct="1"/>
            <a:r>
              <a:rPr lang="en-US" smtClean="0"/>
              <a:t>A Contingency Table Analysis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543550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Independence Test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1618701"/>
              </p:ext>
            </p:extLst>
          </p:nvPr>
        </p:nvGraphicFramePr>
        <p:xfrm>
          <a:off x="2057400" y="1752600"/>
          <a:ext cx="4810125" cy="1552575"/>
        </p:xfrm>
        <a:graphic>
          <a:graphicData uri="http://schemas.openxmlformats.org/presentationml/2006/ole">
            <p:oleObj spid="_x0000_s8213" name="Bitmap Image" r:id="rId4" imgW="4809524" imgH="1552792" progId="PBrush">
              <p:embed/>
            </p:oleObj>
          </a:graphicData>
        </a:graphic>
      </p:graphicFrame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295400" y="3505200"/>
            <a:ext cx="75438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Step 2:  Expected proportions assuming independence:  If the factors are independent, then the joint proportions should equal the product of the marginal </a:t>
            </a:r>
            <a:r>
              <a:rPr lang="en-US" b="1"/>
              <a:t>proportions</a:t>
            </a:r>
            <a:r>
              <a:rPr lang="en-US" b="1" smtClean="0"/>
              <a:t>.</a:t>
            </a:r>
          </a:p>
          <a:p>
            <a:pPr>
              <a:spcBef>
                <a:spcPct val="50000"/>
              </a:spcBef>
            </a:pPr>
            <a:r>
              <a:rPr lang="en-US" b="1" smtClean="0"/>
              <a:t> </a:t>
            </a:r>
            <a:r>
              <a:rPr lang="en-US" b="1" smtClean="0"/>
              <a:t>                                                             </a:t>
            </a:r>
            <a:r>
              <a:rPr lang="en-US" b="1" u="sng" smtClean="0"/>
              <a:t>Hypothetical      (Actual)</a:t>
            </a:r>
            <a:endParaRPr lang="en-US" b="1" u="sng" dirty="0"/>
          </a:p>
          <a:p>
            <a:pPr>
              <a:spcBef>
                <a:spcPts val="0"/>
              </a:spcBef>
            </a:pPr>
            <a:r>
              <a:rPr lang="en-US" b="1" dirty="0" smtClean="0"/>
              <a:t>      [</a:t>
            </a:r>
            <a:r>
              <a:rPr lang="en-US" b="1" dirty="0" err="1"/>
              <a:t>Rent,Reject</a:t>
            </a:r>
            <a:r>
              <a:rPr lang="en-US" b="1" dirty="0"/>
              <a:t>]   0.54404 x 0.21906  =  </a:t>
            </a:r>
            <a:r>
              <a:rPr lang="en-US" b="1" smtClean="0"/>
              <a:t>0.11918 </a:t>
            </a:r>
            <a:r>
              <a:rPr lang="en-US" b="1" smtClean="0"/>
              <a:t>         </a:t>
            </a:r>
            <a:r>
              <a:rPr lang="en-US" b="1" dirty="0" smtClean="0"/>
              <a:t>(.13724)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      [</a:t>
            </a:r>
            <a:r>
              <a:rPr lang="en-US" b="1" dirty="0" err="1"/>
              <a:t>Rent,Accept</a:t>
            </a:r>
            <a:r>
              <a:rPr lang="en-US" b="1" dirty="0"/>
              <a:t>]  0.54404 x 0.78094  =  </a:t>
            </a:r>
            <a:r>
              <a:rPr lang="en-US" b="1" smtClean="0"/>
              <a:t>0.42486 </a:t>
            </a:r>
            <a:r>
              <a:rPr lang="en-US" b="1" smtClean="0"/>
              <a:t>        </a:t>
            </a:r>
            <a:r>
              <a:rPr lang="en-US" b="1" dirty="0" smtClean="0"/>
              <a:t>(.40680)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      [</a:t>
            </a:r>
            <a:r>
              <a:rPr lang="en-US" b="1" dirty="0" err="1"/>
              <a:t>Own,Reject</a:t>
            </a:r>
            <a:r>
              <a:rPr lang="en-US" b="1" dirty="0"/>
              <a:t>]   0.45596 x 0.21906  =  </a:t>
            </a:r>
            <a:r>
              <a:rPr lang="en-US" b="1" smtClean="0"/>
              <a:t>0.09988 </a:t>
            </a:r>
            <a:r>
              <a:rPr lang="en-US" b="1" smtClean="0"/>
              <a:t>         (.</a:t>
            </a:r>
            <a:r>
              <a:rPr lang="en-US" b="1" dirty="0" smtClean="0"/>
              <a:t>08182)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      [</a:t>
            </a:r>
            <a:r>
              <a:rPr lang="en-US" b="1" dirty="0" err="1"/>
              <a:t>Own,Accept</a:t>
            </a:r>
            <a:r>
              <a:rPr lang="en-US" b="1" dirty="0"/>
              <a:t>]  0.45596 x 0.78094  =  </a:t>
            </a:r>
            <a:r>
              <a:rPr lang="en-US" b="1" smtClean="0"/>
              <a:t>0.35606 </a:t>
            </a:r>
            <a:r>
              <a:rPr lang="en-US" b="1" smtClean="0"/>
              <a:t>        </a:t>
            </a:r>
            <a:r>
              <a:rPr lang="en-US" b="1" dirty="0" smtClean="0"/>
              <a:t>(.37414)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315200" cy="1527175"/>
          </a:xfrm>
        </p:spPr>
        <p:txBody>
          <a:bodyPr/>
          <a:lstStyle/>
          <a:p>
            <a:pPr eaLnBrk="1" hangingPunct="1"/>
            <a:r>
              <a:rPr lang="en-US" sz="3600" smtClean="0"/>
              <a:t>Comparing Actual to Expected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4260232"/>
              </p:ext>
            </p:extLst>
          </p:nvPr>
        </p:nvGraphicFramePr>
        <p:xfrm>
          <a:off x="1524000" y="1905000"/>
          <a:ext cx="6629400" cy="3911600"/>
        </p:xfrm>
        <a:graphic>
          <a:graphicData uri="http://schemas.openxmlformats.org/presentationml/2006/ole">
            <p:oleObj spid="_x0000_s9235" name="Equation" r:id="rId4" imgW="3467100" imgH="2044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315200" cy="1527175"/>
          </a:xfrm>
        </p:spPr>
        <p:txBody>
          <a:bodyPr/>
          <a:lstStyle/>
          <a:p>
            <a:pPr eaLnBrk="1" hangingPunct="1"/>
            <a:r>
              <a:rPr lang="en-US" smtClean="0"/>
              <a:t>When is Chi Squared Large?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81200"/>
            <a:ext cx="7010400" cy="3429000"/>
          </a:xfrm>
        </p:spPr>
        <p:txBody>
          <a:bodyPr/>
          <a:lstStyle/>
          <a:p>
            <a:pPr eaLnBrk="1" hangingPunct="1"/>
            <a:r>
              <a:rPr lang="en-US" smtClean="0"/>
              <a:t>For a 2x2 table, the critical chi squared value for </a:t>
            </a:r>
            <a:r>
              <a:rPr lang="el-GR" smtClean="0">
                <a:cs typeface="Arial" charset="0"/>
              </a:rPr>
              <a:t>α</a:t>
            </a:r>
            <a:r>
              <a:rPr lang="en-US" smtClean="0">
                <a:cs typeface="Arial" charset="0"/>
              </a:rPr>
              <a:t> = 0.05 is 3.84.</a:t>
            </a:r>
          </a:p>
          <a:p>
            <a:pPr eaLnBrk="1" hangingPunct="1"/>
            <a:r>
              <a:rPr lang="en-US" smtClean="0">
                <a:cs typeface="Arial" charset="0"/>
              </a:rPr>
              <a:t>(Not a coincidence, 3.84 = 1.96</a:t>
            </a:r>
            <a:r>
              <a:rPr lang="en-US" baseline="30000" smtClean="0">
                <a:cs typeface="Arial" charset="0"/>
              </a:rPr>
              <a:t>2</a:t>
            </a:r>
            <a:r>
              <a:rPr lang="en-US" smtClean="0">
                <a:cs typeface="Arial" charset="0"/>
              </a:rPr>
              <a:t>)</a:t>
            </a:r>
          </a:p>
          <a:p>
            <a:pPr eaLnBrk="1" hangingPunct="1"/>
            <a:r>
              <a:rPr lang="en-US" smtClean="0">
                <a:cs typeface="Arial" charset="0"/>
              </a:rPr>
              <a:t>Our 103.33 is large, so the hypothesis of independence between the acceptance decision and the own/rent status is rejected.</a:t>
            </a:r>
            <a:endParaRPr lang="el-GR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1"/>
            <a:ext cx="8229600" cy="304800"/>
          </a:xfrm>
        </p:spPr>
        <p:txBody>
          <a:bodyPr/>
          <a:lstStyle/>
          <a:p>
            <a:pPr eaLnBrk="1" hangingPunct="1"/>
            <a:r>
              <a:rPr lang="en-US" smtClean="0"/>
              <a:t>Computing the Critical Value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6733182"/>
              </p:ext>
            </p:extLst>
          </p:nvPr>
        </p:nvGraphicFramePr>
        <p:xfrm>
          <a:off x="2971800" y="2739621"/>
          <a:ext cx="3429000" cy="2524932"/>
        </p:xfrm>
        <a:graphic>
          <a:graphicData uri="http://schemas.openxmlformats.org/presentationml/2006/ole">
            <p:oleObj spid="_x0000_s10260" name="Bitmap Image" r:id="rId4" imgW="5057143" imgH="3723810" progId="PBrush">
              <p:embed/>
            </p:oleObj>
          </a:graphicData>
        </a:graphic>
      </p:graphicFrame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68893" y="3200400"/>
            <a:ext cx="260290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Calc</a:t>
            </a:r>
            <a:r>
              <a:rPr lang="en-US" b="1">
                <a:sym typeface="Wingdings" pitchFamily="2" charset="2"/>
              </a:rPr>
              <a:t>Probability Distributions  Chi-square</a:t>
            </a:r>
          </a:p>
          <a:p>
            <a:pPr>
              <a:spcBef>
                <a:spcPct val="50000"/>
              </a:spcBef>
            </a:pPr>
            <a:r>
              <a:rPr lang="en-US" b="1">
                <a:sym typeface="Wingdings" pitchFamily="2" charset="2"/>
              </a:rPr>
              <a:t>The value reported is 3.84146.</a:t>
            </a:r>
            <a:endParaRPr lang="en-US" b="1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72146"/>
            <a:ext cx="2390800" cy="285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3962400" y="3736454"/>
            <a:ext cx="2209800" cy="378345"/>
          </a:xfrm>
          <a:prstGeom prst="ellipse">
            <a:avLst/>
          </a:prstGeom>
          <a:solidFill>
            <a:srgbClr val="99CC00">
              <a:alpha val="1019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8200" y="1981200"/>
            <a:ext cx="4191000" cy="3693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/>
              <a:t>For an R by C Table, D.F. = (R-1)(C-1)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Analyzing Default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09800"/>
            <a:ext cx="3124200" cy="2667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Do renters default more often (at a different rate) than owners?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To investigate, we study the cardholders (only)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We have the raw observations in the data set.</a:t>
            </a:r>
          </a:p>
          <a:p>
            <a:pPr eaLnBrk="1" hangingPunct="1">
              <a:lnSpc>
                <a:spcPct val="80000"/>
              </a:lnSpc>
            </a:pPr>
            <a:endParaRPr lang="en-US" sz="2600" smtClean="0"/>
          </a:p>
        </p:txBody>
      </p:sp>
      <p:sp>
        <p:nvSpPr>
          <p:cNvPr id="43012" name="Line 5"/>
          <p:cNvSpPr>
            <a:spLocks noChangeShapeType="1"/>
          </p:cNvSpPr>
          <p:nvPr/>
        </p:nvSpPr>
        <p:spPr bwMode="auto">
          <a:xfrm flipH="1">
            <a:off x="8077200" y="4495800"/>
            <a:ext cx="685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4" name="Text Box 7"/>
          <p:cNvSpPr txBox="1">
            <a:spLocks noChangeArrowheads="1"/>
          </p:cNvSpPr>
          <p:nvPr/>
        </p:nvSpPr>
        <p:spPr bwMode="auto">
          <a:xfrm>
            <a:off x="3962400" y="2362200"/>
            <a:ext cx="4419600" cy="2555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                  DEFAULT</a:t>
            </a:r>
          </a:p>
          <a:p>
            <a:r>
              <a:rPr lang="en-US" sz="1600" b="1">
                <a:latin typeface="Courier New" pitchFamily="49" charset="0"/>
              </a:rPr>
              <a:t>OWNRENT        0     1     All</a:t>
            </a:r>
          </a:p>
          <a:p>
            <a:r>
              <a:rPr lang="en-US" sz="1600" b="1">
                <a:latin typeface="Courier New" pitchFamily="49" charset="0"/>
              </a:rPr>
              <a:t>    0        4854   615    5469</a:t>
            </a:r>
          </a:p>
          <a:p>
            <a:r>
              <a:rPr lang="en-US" sz="1600" b="1">
                <a:latin typeface="Courier New" pitchFamily="49" charset="0"/>
              </a:rPr>
              <a:t>            46.23  5.86   52.09</a:t>
            </a:r>
          </a:p>
          <a:p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    1        4649   381    5030</a:t>
            </a:r>
          </a:p>
          <a:p>
            <a:r>
              <a:rPr lang="en-US" sz="1600" b="1">
                <a:latin typeface="Courier New" pitchFamily="49" charset="0"/>
              </a:rPr>
              <a:t>            44.28  3.63   47.91</a:t>
            </a:r>
          </a:p>
          <a:p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    All      9503   996   10499</a:t>
            </a:r>
          </a:p>
          <a:p>
            <a:r>
              <a:rPr lang="en-US" sz="1600" b="1">
                <a:latin typeface="Courier New" pitchFamily="49" charset="0"/>
              </a:rPr>
              <a:t>            90.51  9.49  100.00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28956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2895600"/>
            <a:ext cx="62293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524000"/>
            <a:ext cx="41719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61755453"/>
              </p:ext>
            </p:extLst>
          </p:nvPr>
        </p:nvGraphicFramePr>
        <p:xfrm>
          <a:off x="533400" y="2514600"/>
          <a:ext cx="8376235" cy="1828800"/>
        </p:xfrm>
        <a:graphic>
          <a:graphicData uri="http://schemas.openxmlformats.org/presentationml/2006/ole">
            <p:oleObj spid="_x0000_s85000" name="Equation" r:id="rId3" imgW="4305300" imgH="939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Hypothesis Test</a:t>
            </a:r>
          </a:p>
        </p:txBody>
      </p: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5519738" cy="454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4495800" y="5848313"/>
            <a:ext cx="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6678592" y="4267200"/>
            <a:ext cx="914400" cy="1295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590800"/>
            <a:ext cx="4038600" cy="264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89644"/>
            <a:ext cx="3898122" cy="204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12192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my sample of 210 travelers between Sydney and Melbourne, it appears that there is a relationship between income and the decision whether to fly or not.  Do the data suggest that the mode choice and income are independent?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480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90501"/>
            <a:ext cx="8077200" cy="1333500"/>
          </a:xfrm>
        </p:spPr>
        <p:txBody>
          <a:bodyPr/>
          <a:lstStyle/>
          <a:p>
            <a:pPr eaLnBrk="1" hangingPunct="1"/>
            <a:r>
              <a:rPr lang="en-US" sz="3600" smtClean="0"/>
              <a:t>Treatment Effects in Clinical Trials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828800"/>
            <a:ext cx="7010400" cy="2590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Does Phenogyrabluthefentanoel (Zorgrab) work?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Investigate: Carry out a clinical trial.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N+0 = “The placebo effect”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N+T – N+0 = “The treatment effect”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Is N+T &gt; N+0 (significantly)?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752600" y="4572000"/>
            <a:ext cx="59436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                             Placebo                 Drug Treatment</a:t>
            </a:r>
          </a:p>
          <a:p>
            <a:pPr>
              <a:spcBef>
                <a:spcPct val="50000"/>
              </a:spcBef>
            </a:pPr>
            <a:r>
              <a:rPr lang="en-US" b="1"/>
              <a:t>No Effect                 N00                            N0T</a:t>
            </a:r>
          </a:p>
          <a:p>
            <a:pPr>
              <a:spcBef>
                <a:spcPct val="50000"/>
              </a:spcBef>
            </a:pPr>
            <a:r>
              <a:rPr lang="en-US" b="1"/>
              <a:t>Positive Effect        N+0                            N+T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600200" y="4495800"/>
            <a:ext cx="6019800" cy="12954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914399"/>
            <a:ext cx="4343400" cy="581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Confounding Effects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381000" y="2286000"/>
          <a:ext cx="8610600" cy="2973388"/>
        </p:xfrm>
        <a:graphic>
          <a:graphicData uri="http://schemas.openxmlformats.org/presentationml/2006/ole">
            <p:oleObj spid="_x0000_s16402" name="Bitmap Image" r:id="rId4" imgW="6039693" imgH="2085714" progId="PBrush">
              <p:embed/>
            </p:oleObj>
          </a:graphicData>
        </a:graphic>
      </p:graphicFrame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609600" y="49530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90501"/>
            <a:ext cx="8001000" cy="1257300"/>
          </a:xfrm>
        </p:spPr>
        <p:txBody>
          <a:bodyPr/>
          <a:lstStyle/>
          <a:p>
            <a:pPr eaLnBrk="1" hangingPunct="1"/>
            <a:r>
              <a:rPr lang="en-US" sz="3600" smtClean="0"/>
              <a:t>What About Confounding Effects?</a:t>
            </a:r>
          </a:p>
        </p:txBody>
      </p:sp>
      <p:graphicFrame>
        <p:nvGraphicFramePr>
          <p:cNvPr id="17410" name="Object 9"/>
          <p:cNvGraphicFramePr>
            <a:graphicFrameLocks noChangeAspect="1"/>
          </p:cNvGraphicFramePr>
          <p:nvPr/>
        </p:nvGraphicFramePr>
        <p:xfrm>
          <a:off x="1905000" y="2133600"/>
          <a:ext cx="3276600" cy="1352550"/>
        </p:xfrm>
        <a:graphic>
          <a:graphicData uri="http://schemas.openxmlformats.org/presentationml/2006/ole">
            <p:oleObj spid="_x0000_s17426" name="Bitmap Image" r:id="rId4" imgW="4247619" imgH="1752381" progId="PBrush">
              <p:embed/>
            </p:oleObj>
          </a:graphicData>
        </a:graphic>
      </p:graphicFrame>
      <p:pic>
        <p:nvPicPr>
          <p:cNvPr id="174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2133600"/>
            <a:ext cx="32766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3657600"/>
            <a:ext cx="32766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657600"/>
            <a:ext cx="32766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1676400" y="1647825"/>
            <a:ext cx="640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          </a:t>
            </a:r>
            <a:r>
              <a:rPr lang="en-US" sz="1400" b="1" smtClean="0"/>
              <a:t>       Normal </a:t>
            </a:r>
            <a:r>
              <a:rPr lang="en-US" sz="1400" b="1"/>
              <a:t>Weight                                       </a:t>
            </a:r>
            <a:r>
              <a:rPr lang="en-US" sz="1400" b="1" smtClean="0"/>
              <a:t>         Obese</a:t>
            </a:r>
            <a:endParaRPr lang="en-US" sz="1400" b="1"/>
          </a:p>
        </p:txBody>
      </p:sp>
      <p:sp>
        <p:nvSpPr>
          <p:cNvPr id="17416" name="Text Box 17"/>
          <p:cNvSpPr txBox="1">
            <a:spLocks noChangeArrowheads="1"/>
          </p:cNvSpPr>
          <p:nvPr/>
        </p:nvSpPr>
        <p:spPr bwMode="auto">
          <a:xfrm>
            <a:off x="381000" y="2514600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Nonsmoker</a:t>
            </a:r>
          </a:p>
        </p:txBody>
      </p:sp>
      <p:sp>
        <p:nvSpPr>
          <p:cNvPr id="17417" name="Text Box 18"/>
          <p:cNvSpPr txBox="1">
            <a:spLocks noChangeArrowheads="1"/>
          </p:cNvSpPr>
          <p:nvPr/>
        </p:nvSpPr>
        <p:spPr bwMode="auto">
          <a:xfrm>
            <a:off x="533400" y="4035623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Smoker</a:t>
            </a:r>
          </a:p>
        </p:txBody>
      </p:sp>
      <p:sp>
        <p:nvSpPr>
          <p:cNvPr id="17418" name="Line 19"/>
          <p:cNvSpPr>
            <a:spLocks noChangeShapeType="1"/>
          </p:cNvSpPr>
          <p:nvPr/>
        </p:nvSpPr>
        <p:spPr bwMode="auto">
          <a:xfrm>
            <a:off x="5257800" y="1600200"/>
            <a:ext cx="0" cy="3581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Rectangle 20"/>
          <p:cNvSpPr>
            <a:spLocks noChangeArrowheads="1"/>
          </p:cNvSpPr>
          <p:nvPr/>
        </p:nvSpPr>
        <p:spPr bwMode="auto">
          <a:xfrm>
            <a:off x="381000" y="1600200"/>
            <a:ext cx="8610600" cy="35814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Line 21"/>
          <p:cNvSpPr>
            <a:spLocks noChangeShapeType="1"/>
          </p:cNvSpPr>
          <p:nvPr/>
        </p:nvSpPr>
        <p:spPr bwMode="auto">
          <a:xfrm>
            <a:off x="1752600" y="1600200"/>
            <a:ext cx="0" cy="3581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22"/>
          <p:cNvSpPr>
            <a:spLocks noChangeShapeType="1"/>
          </p:cNvSpPr>
          <p:nvPr/>
        </p:nvSpPr>
        <p:spPr bwMode="auto">
          <a:xfrm>
            <a:off x="381000" y="3552825"/>
            <a:ext cx="86106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23"/>
          <p:cNvSpPr>
            <a:spLocks noChangeShapeType="1"/>
          </p:cNvSpPr>
          <p:nvPr/>
        </p:nvSpPr>
        <p:spPr bwMode="auto">
          <a:xfrm>
            <a:off x="381000" y="2057400"/>
            <a:ext cx="86106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62100" y="5469308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Age and Sex are usually relevant as well.  How can all these factors be accounted for at the same time?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2387</TotalTime>
  <Words>414</Words>
  <Application>Microsoft Office PowerPoint</Application>
  <PresentationFormat>On-screen Show (4:3)</PresentationFormat>
  <Paragraphs>70</Paragraphs>
  <Slides>18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1_Level</vt:lpstr>
      <vt:lpstr>Bitmap Image</vt:lpstr>
      <vt:lpstr>Equation</vt:lpstr>
      <vt:lpstr>Statistics and Data Analysis</vt:lpstr>
      <vt:lpstr>Statistics and Data Analysis</vt:lpstr>
      <vt:lpstr>A Test of Independence</vt:lpstr>
      <vt:lpstr>A Contingency Table Analysis</vt:lpstr>
      <vt:lpstr>Independence Test</vt:lpstr>
      <vt:lpstr>Comparing Actual to Expected</vt:lpstr>
      <vt:lpstr>When is Chi Squared Large?</vt:lpstr>
      <vt:lpstr>Computing the Critical Value</vt:lpstr>
      <vt:lpstr>Analyzing Default</vt:lpstr>
      <vt:lpstr>Slide 10</vt:lpstr>
      <vt:lpstr>Slide 11</vt:lpstr>
      <vt:lpstr>Slide 12</vt:lpstr>
      <vt:lpstr>Hypothesis Test</vt:lpstr>
      <vt:lpstr>Slide 14</vt:lpstr>
      <vt:lpstr>Treatment Effects in Clinical Trials</vt:lpstr>
      <vt:lpstr>Slide 16</vt:lpstr>
      <vt:lpstr>Confounding Effects</vt:lpstr>
      <vt:lpstr>What About Confounding Effects?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85</cp:revision>
  <cp:lastPrinted>2013-12-05T12:47:57Z</cp:lastPrinted>
  <dcterms:created xsi:type="dcterms:W3CDTF">2007-07-27T17:18:39Z</dcterms:created>
  <dcterms:modified xsi:type="dcterms:W3CDTF">2015-08-06T17:22:14Z</dcterms:modified>
</cp:coreProperties>
</file>