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9" r:id="rId1"/>
  </p:sldMasterIdLst>
  <p:notesMasterIdLst>
    <p:notesMasterId r:id="rId27"/>
  </p:notesMasterIdLst>
  <p:handoutMasterIdLst>
    <p:handoutMasterId r:id="rId28"/>
  </p:handoutMasterIdLst>
  <p:sldIdLst>
    <p:sldId id="258" r:id="rId2"/>
    <p:sldId id="262" r:id="rId3"/>
    <p:sldId id="260" r:id="rId4"/>
    <p:sldId id="304" r:id="rId5"/>
    <p:sldId id="334" r:id="rId6"/>
    <p:sldId id="297" r:id="rId7"/>
    <p:sldId id="313" r:id="rId8"/>
    <p:sldId id="315" r:id="rId9"/>
    <p:sldId id="336" r:id="rId10"/>
    <p:sldId id="316" r:id="rId11"/>
    <p:sldId id="321" r:id="rId12"/>
    <p:sldId id="335" r:id="rId13"/>
    <p:sldId id="320" r:id="rId14"/>
    <p:sldId id="298" r:id="rId15"/>
    <p:sldId id="322" r:id="rId16"/>
    <p:sldId id="282" r:id="rId17"/>
    <p:sldId id="325" r:id="rId18"/>
    <p:sldId id="326" r:id="rId19"/>
    <p:sldId id="327" r:id="rId20"/>
    <p:sldId id="328" r:id="rId21"/>
    <p:sldId id="284" r:id="rId22"/>
    <p:sldId id="332" r:id="rId23"/>
    <p:sldId id="303" r:id="rId24"/>
    <p:sldId id="333" r:id="rId25"/>
    <p:sldId id="330" r:id="rId26"/>
  </p:sldIdLst>
  <p:sldSz cx="9144000" cy="6858000" type="screen4x3"/>
  <p:notesSz cx="6997700" cy="92837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CC00"/>
    <a:srgbClr val="FF0000"/>
    <a:srgbClr val="99CCCC"/>
    <a:srgbClr val="0000FF"/>
    <a:srgbClr val="FFFFFF"/>
    <a:srgbClr val="FF9999"/>
    <a:srgbClr val="CCFF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1381" autoAdjust="0"/>
    <p:restoredTop sz="94660"/>
  </p:normalViewPr>
  <p:slideViewPr>
    <p:cSldViewPr>
      <p:cViewPr>
        <p:scale>
          <a:sx n="100" d="100"/>
          <a:sy n="100" d="100"/>
        </p:scale>
        <p:origin x="-2076" y="-22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4786" name="Rectangle 2"/>
          <p:cNvSpPr>
            <a:spLocks noGrp="1" noChangeArrowheads="1"/>
          </p:cNvSpPr>
          <p:nvPr>
            <p:ph type="hdr" sz="quarter"/>
          </p:nvPr>
        </p:nvSpPr>
        <p:spPr bwMode="auto">
          <a:xfrm>
            <a:off x="0" y="0"/>
            <a:ext cx="30321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defTabSz="930275" eaLnBrk="1" hangingPunct="1">
              <a:defRPr sz="1200"/>
            </a:lvl1pPr>
          </a:lstStyle>
          <a:p>
            <a:endParaRPr lang="en-US"/>
          </a:p>
        </p:txBody>
      </p:sp>
      <p:sp>
        <p:nvSpPr>
          <p:cNvPr id="374787" name="Rectangle 3"/>
          <p:cNvSpPr>
            <a:spLocks noGrp="1" noChangeArrowheads="1"/>
          </p:cNvSpPr>
          <p:nvPr>
            <p:ph type="dt" sz="quarter" idx="1"/>
          </p:nvPr>
        </p:nvSpPr>
        <p:spPr bwMode="auto">
          <a:xfrm>
            <a:off x="3963988" y="0"/>
            <a:ext cx="30321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algn="r" defTabSz="930275" eaLnBrk="1" hangingPunct="1">
              <a:defRPr sz="1200"/>
            </a:lvl1pPr>
          </a:lstStyle>
          <a:p>
            <a:endParaRPr lang="en-US"/>
          </a:p>
        </p:txBody>
      </p:sp>
      <p:sp>
        <p:nvSpPr>
          <p:cNvPr id="374788" name="Rectangle 4"/>
          <p:cNvSpPr>
            <a:spLocks noGrp="1" noChangeArrowheads="1"/>
          </p:cNvSpPr>
          <p:nvPr>
            <p:ph type="ftr" sz="quarter" idx="2"/>
          </p:nvPr>
        </p:nvSpPr>
        <p:spPr bwMode="auto">
          <a:xfrm>
            <a:off x="0" y="8818563"/>
            <a:ext cx="30321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defTabSz="930275" eaLnBrk="1" hangingPunct="1">
              <a:defRPr sz="1200"/>
            </a:lvl1pPr>
          </a:lstStyle>
          <a:p>
            <a:endParaRPr lang="en-US"/>
          </a:p>
        </p:txBody>
      </p:sp>
      <p:sp>
        <p:nvSpPr>
          <p:cNvPr id="374789" name="Rectangle 5"/>
          <p:cNvSpPr>
            <a:spLocks noGrp="1" noChangeArrowheads="1"/>
          </p:cNvSpPr>
          <p:nvPr>
            <p:ph type="sldNum" sz="quarter" idx="3"/>
          </p:nvPr>
        </p:nvSpPr>
        <p:spPr bwMode="auto">
          <a:xfrm>
            <a:off x="3963988" y="8818563"/>
            <a:ext cx="30321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algn="r" defTabSz="930275" eaLnBrk="1" hangingPunct="1">
              <a:defRPr sz="1200"/>
            </a:lvl1pPr>
          </a:lstStyle>
          <a:p>
            <a:fld id="{A5AD2031-139F-4007-A442-C2EA841D2D80}" type="slidenum">
              <a:rPr lang="en-US"/>
              <a:pPr/>
              <a:t>‹#›</a:t>
            </a:fld>
            <a:endParaRPr lang="en-US"/>
          </a:p>
        </p:txBody>
      </p:sp>
    </p:spTree>
    <p:extLst>
      <p:ext uri="{BB962C8B-B14F-4D97-AF65-F5344CB8AC3E}">
        <p14:creationId xmlns:p14="http://schemas.microsoft.com/office/powerpoint/2010/main" xmlns="" val="7684085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21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defTabSz="930275" eaLnBrk="1" hangingPunct="1">
              <a:defRPr sz="1200"/>
            </a:lvl1pPr>
          </a:lstStyle>
          <a:p>
            <a:endParaRPr lang="en-US"/>
          </a:p>
        </p:txBody>
      </p:sp>
      <p:sp>
        <p:nvSpPr>
          <p:cNvPr id="3075" name="Rectangle 3"/>
          <p:cNvSpPr>
            <a:spLocks noGrp="1" noChangeArrowheads="1"/>
          </p:cNvSpPr>
          <p:nvPr>
            <p:ph type="dt" idx="1"/>
          </p:nvPr>
        </p:nvSpPr>
        <p:spPr bwMode="auto">
          <a:xfrm>
            <a:off x="3963988" y="0"/>
            <a:ext cx="30321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algn="r" defTabSz="930275" eaLnBrk="1" hangingPunct="1">
              <a:defRPr sz="1200"/>
            </a:lvl1pPr>
          </a:lstStyle>
          <a:p>
            <a:endParaRPr lang="en-US"/>
          </a:p>
        </p:txBody>
      </p:sp>
      <p:sp>
        <p:nvSpPr>
          <p:cNvPr id="3076" name="Rectangle 4"/>
          <p:cNvSpPr>
            <a:spLocks noGrp="1" noRot="1" noChangeAspect="1" noChangeArrowheads="1" noTextEdit="1"/>
          </p:cNvSpPr>
          <p:nvPr>
            <p:ph type="sldImg" idx="2"/>
          </p:nvPr>
        </p:nvSpPr>
        <p:spPr bwMode="auto">
          <a:xfrm>
            <a:off x="1177925" y="696913"/>
            <a:ext cx="4641850" cy="3481387"/>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700088" y="4410075"/>
            <a:ext cx="5597525" cy="4176713"/>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0" y="8818563"/>
            <a:ext cx="30321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defTabSz="930275" eaLnBrk="1" hangingPunct="1">
              <a:defRPr sz="1200"/>
            </a:lvl1pPr>
          </a:lstStyle>
          <a:p>
            <a:endParaRPr lang="en-US"/>
          </a:p>
        </p:txBody>
      </p:sp>
      <p:sp>
        <p:nvSpPr>
          <p:cNvPr id="3079" name="Rectangle 7"/>
          <p:cNvSpPr>
            <a:spLocks noGrp="1" noChangeArrowheads="1"/>
          </p:cNvSpPr>
          <p:nvPr>
            <p:ph type="sldNum" sz="quarter" idx="5"/>
          </p:nvPr>
        </p:nvSpPr>
        <p:spPr bwMode="auto">
          <a:xfrm>
            <a:off x="3963988" y="8818563"/>
            <a:ext cx="30321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algn="r" defTabSz="930275" eaLnBrk="1" hangingPunct="1">
              <a:defRPr sz="1200"/>
            </a:lvl1pPr>
          </a:lstStyle>
          <a:p>
            <a:fld id="{0119A93A-1666-4718-AEBC-C22552D3856A}" type="slidenum">
              <a:rPr lang="en-US"/>
              <a:pPr/>
              <a:t>‹#›</a:t>
            </a:fld>
            <a:endParaRPr lang="en-US"/>
          </a:p>
        </p:txBody>
      </p:sp>
    </p:spTree>
    <p:extLst>
      <p:ext uri="{BB962C8B-B14F-4D97-AF65-F5344CB8AC3E}">
        <p14:creationId xmlns:p14="http://schemas.microsoft.com/office/powerpoint/2010/main" xmlns="" val="158380182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1DFEC45-E091-40DE-879F-0CA36B7FDFA3}" type="slidenum">
              <a:rPr lang="en-US"/>
              <a:pPr/>
              <a:t>1</a:t>
            </a:fld>
            <a:endParaRPr lang="en-US"/>
          </a:p>
        </p:txBody>
      </p:sp>
      <p:sp>
        <p:nvSpPr>
          <p:cNvPr id="159746" name="Rectangle 2"/>
          <p:cNvSpPr>
            <a:spLocks noGrp="1" noRot="1" noChangeAspect="1" noChangeArrowheads="1" noTextEdit="1"/>
          </p:cNvSpPr>
          <p:nvPr>
            <p:ph type="sldImg"/>
          </p:nvPr>
        </p:nvSpPr>
        <p:spPr>
          <a:ln/>
        </p:spPr>
      </p:sp>
      <p:sp>
        <p:nvSpPr>
          <p:cNvPr id="1597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A346E0F-1C89-4D5C-AA7C-41EE8E9CECB8}" type="slidenum">
              <a:rPr lang="en-US"/>
              <a:pPr/>
              <a:t>2</a:t>
            </a:fld>
            <a:endParaRPr lang="en-US"/>
          </a:p>
        </p:txBody>
      </p:sp>
      <p:sp>
        <p:nvSpPr>
          <p:cNvPr id="287746" name="Rectangle 2"/>
          <p:cNvSpPr>
            <a:spLocks noGrp="1" noRot="1" noChangeAspect="1" noChangeArrowheads="1" noTextEdit="1"/>
          </p:cNvSpPr>
          <p:nvPr>
            <p:ph type="sldImg"/>
          </p:nvPr>
        </p:nvSpPr>
        <p:spPr>
          <a:ln/>
        </p:spPr>
      </p:sp>
      <p:sp>
        <p:nvSpPr>
          <p:cNvPr id="2877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95B45C-8DC4-46D8-A2C6-85B9812B344C}" type="slidenum">
              <a:rPr lang="en-US"/>
              <a:pPr/>
              <a:t>3</a:t>
            </a:fld>
            <a:endParaRPr lang="en-US"/>
          </a:p>
        </p:txBody>
      </p:sp>
      <p:sp>
        <p:nvSpPr>
          <p:cNvPr id="175106" name="Rectangle 2"/>
          <p:cNvSpPr>
            <a:spLocks noGrp="1" noRot="1" noChangeAspect="1" noChangeArrowheads="1" noTextEdit="1"/>
          </p:cNvSpPr>
          <p:nvPr>
            <p:ph type="sldImg"/>
          </p:nvPr>
        </p:nvSpPr>
        <p:spPr>
          <a:ln/>
        </p:spPr>
      </p:sp>
      <p:sp>
        <p:nvSpPr>
          <p:cNvPr id="1751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76DBC02-7EEF-4F51-BEC4-4A5A3700FF95}" type="slidenum">
              <a:rPr lang="en-US"/>
              <a:pPr/>
              <a:t>4</a:t>
            </a:fld>
            <a:endParaRPr lang="en-US"/>
          </a:p>
        </p:txBody>
      </p:sp>
      <p:sp>
        <p:nvSpPr>
          <p:cNvPr id="288770" name="Rectangle 2"/>
          <p:cNvSpPr>
            <a:spLocks noGrp="1" noRot="1" noChangeAspect="1" noChangeArrowheads="1" noTextEdit="1"/>
          </p:cNvSpPr>
          <p:nvPr>
            <p:ph type="sldImg"/>
          </p:nvPr>
        </p:nvSpPr>
        <p:spPr>
          <a:ln/>
        </p:spPr>
      </p:sp>
      <p:sp>
        <p:nvSpPr>
          <p:cNvPr id="2887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E960504-ABE5-476C-B111-179C8F8803C4}" type="slidenum">
              <a:rPr lang="en-US"/>
              <a:pPr/>
              <a:t>6</a:t>
            </a:fld>
            <a:endParaRPr lang="en-US"/>
          </a:p>
        </p:txBody>
      </p:sp>
      <p:sp>
        <p:nvSpPr>
          <p:cNvPr id="297986" name="Rectangle 2"/>
          <p:cNvSpPr>
            <a:spLocks noGrp="1" noRot="1" noChangeAspect="1" noChangeArrowheads="1" noTextEdit="1"/>
          </p:cNvSpPr>
          <p:nvPr>
            <p:ph type="sldImg"/>
          </p:nvPr>
        </p:nvSpPr>
        <p:spPr>
          <a:ln/>
        </p:spPr>
      </p:sp>
      <p:sp>
        <p:nvSpPr>
          <p:cNvPr id="2979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DB916B4-C926-4610-841F-B12ED1A8043B}" type="slidenum">
              <a:rPr lang="en-US"/>
              <a:pPr/>
              <a:t>7</a:t>
            </a:fld>
            <a:endParaRPr lang="en-US"/>
          </a:p>
        </p:txBody>
      </p:sp>
      <p:sp>
        <p:nvSpPr>
          <p:cNvPr id="299010" name="Rectangle 2"/>
          <p:cNvSpPr>
            <a:spLocks noGrp="1" noRot="1" noChangeAspect="1" noChangeArrowheads="1" noTextEdit="1"/>
          </p:cNvSpPr>
          <p:nvPr>
            <p:ph type="sldImg"/>
          </p:nvPr>
        </p:nvSpPr>
        <p:spPr>
          <a:ln/>
        </p:spPr>
      </p:sp>
      <p:sp>
        <p:nvSpPr>
          <p:cNvPr id="2990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C62624-6BB3-499A-B514-C90CC4457CDE}" type="slidenum">
              <a:rPr lang="en-US"/>
              <a:pPr/>
              <a:t>8</a:t>
            </a:fld>
            <a:endParaRPr lang="en-US"/>
          </a:p>
        </p:txBody>
      </p:sp>
      <p:sp>
        <p:nvSpPr>
          <p:cNvPr id="300034" name="Rectangle 2"/>
          <p:cNvSpPr>
            <a:spLocks noGrp="1" noRot="1" noChangeAspect="1" noChangeArrowheads="1" noTextEdit="1"/>
          </p:cNvSpPr>
          <p:nvPr>
            <p:ph type="sldImg"/>
          </p:nvPr>
        </p:nvSpPr>
        <p:spPr>
          <a:ln/>
        </p:spPr>
      </p:sp>
      <p:sp>
        <p:nvSpPr>
          <p:cNvPr id="3000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774784-327E-4FFC-B42E-BD1E1C98F2AC}" type="slidenum">
              <a:rPr lang="en-US"/>
              <a:pPr/>
              <a:t>10</a:t>
            </a:fld>
            <a:endParaRPr lang="en-US"/>
          </a:p>
        </p:txBody>
      </p:sp>
      <p:sp>
        <p:nvSpPr>
          <p:cNvPr id="301058" name="Rectangle 2"/>
          <p:cNvSpPr>
            <a:spLocks noGrp="1" noRot="1" noChangeAspect="1" noChangeArrowheads="1" noTextEdit="1"/>
          </p:cNvSpPr>
          <p:nvPr>
            <p:ph type="sldImg"/>
          </p:nvPr>
        </p:nvSpPr>
        <p:spPr>
          <a:ln/>
        </p:spPr>
      </p:sp>
      <p:sp>
        <p:nvSpPr>
          <p:cNvPr id="3010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558F2B-BADE-4C21-AA39-16E4C78E18A4}" type="slidenum">
              <a:rPr lang="en-US"/>
              <a:pPr/>
              <a:t>11</a:t>
            </a:fld>
            <a:endParaRPr lang="en-US"/>
          </a:p>
        </p:txBody>
      </p:sp>
      <p:sp>
        <p:nvSpPr>
          <p:cNvPr id="303106" name="Rectangle 2"/>
          <p:cNvSpPr>
            <a:spLocks noGrp="1" noRot="1" noChangeAspect="1" noChangeArrowheads="1" noTextEdit="1"/>
          </p:cNvSpPr>
          <p:nvPr>
            <p:ph type="sldImg"/>
          </p:nvPr>
        </p:nvSpPr>
        <p:spPr>
          <a:ln/>
        </p:spPr>
      </p:sp>
      <p:sp>
        <p:nvSpPr>
          <p:cNvPr id="3031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4E8F055-5255-4EA1-BFB7-5E4049E9D443}" type="slidenum">
              <a:rPr lang="en-US"/>
              <a:pPr/>
              <a:t>13</a:t>
            </a:fld>
            <a:endParaRPr lang="en-US"/>
          </a:p>
        </p:txBody>
      </p:sp>
      <p:sp>
        <p:nvSpPr>
          <p:cNvPr id="305154" name="Rectangle 2"/>
          <p:cNvSpPr>
            <a:spLocks noGrp="1" noRot="1" noChangeAspect="1" noChangeArrowheads="1" noTextEdit="1"/>
          </p:cNvSpPr>
          <p:nvPr>
            <p:ph type="sldImg"/>
          </p:nvPr>
        </p:nvSpPr>
        <p:spPr>
          <a:ln/>
        </p:spPr>
      </p:sp>
      <p:sp>
        <p:nvSpPr>
          <p:cNvPr id="3051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B39C37E-4A41-42D3-AB2E-6B67F95790AA}" type="slidenum">
              <a:rPr lang="en-US"/>
              <a:pPr/>
              <a:t>14</a:t>
            </a:fld>
            <a:endParaRPr lang="en-US"/>
          </a:p>
        </p:txBody>
      </p:sp>
      <p:sp>
        <p:nvSpPr>
          <p:cNvPr id="307202" name="Rectangle 2"/>
          <p:cNvSpPr>
            <a:spLocks noGrp="1" noRot="1" noChangeAspect="1" noChangeArrowheads="1" noTextEdit="1"/>
          </p:cNvSpPr>
          <p:nvPr>
            <p:ph type="sldImg"/>
          </p:nvPr>
        </p:nvSpPr>
        <p:spPr>
          <a:ln/>
        </p:spPr>
      </p:sp>
      <p:sp>
        <p:nvSpPr>
          <p:cNvPr id="3072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8C2F23-349F-4D31-992A-7F69518DB1B1}" type="slidenum">
              <a:rPr lang="en-US"/>
              <a:pPr/>
              <a:t>15</a:t>
            </a:fld>
            <a:endParaRPr lang="en-US"/>
          </a:p>
        </p:txBody>
      </p:sp>
      <p:sp>
        <p:nvSpPr>
          <p:cNvPr id="308226" name="Rectangle 2"/>
          <p:cNvSpPr>
            <a:spLocks noGrp="1" noRot="1" noChangeAspect="1" noChangeArrowheads="1" noTextEdit="1"/>
          </p:cNvSpPr>
          <p:nvPr>
            <p:ph type="sldImg"/>
          </p:nvPr>
        </p:nvSpPr>
        <p:spPr>
          <a:ln/>
        </p:spPr>
      </p:sp>
      <p:sp>
        <p:nvSpPr>
          <p:cNvPr id="3082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230D44E-7CC5-4D21-9283-06B8FA52AAEB}" type="slidenum">
              <a:rPr lang="en-US"/>
              <a:pPr/>
              <a:t>16</a:t>
            </a:fld>
            <a:endParaRPr lang="en-US"/>
          </a:p>
        </p:txBody>
      </p:sp>
      <p:sp>
        <p:nvSpPr>
          <p:cNvPr id="318466" name="Rectangle 2"/>
          <p:cNvSpPr>
            <a:spLocks noGrp="1" noRot="1" noChangeAspect="1" noChangeArrowheads="1" noTextEdit="1"/>
          </p:cNvSpPr>
          <p:nvPr>
            <p:ph type="sldImg"/>
          </p:nvPr>
        </p:nvSpPr>
        <p:spPr>
          <a:ln/>
        </p:spPr>
      </p:sp>
      <p:sp>
        <p:nvSpPr>
          <p:cNvPr id="3184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0F28C7C-FC5C-45C9-AC0E-00DC3BDD3933}" type="slidenum">
              <a:rPr lang="en-US"/>
              <a:pPr/>
              <a:t>17</a:t>
            </a:fld>
            <a:endParaRPr lang="en-US"/>
          </a:p>
        </p:txBody>
      </p:sp>
      <p:sp>
        <p:nvSpPr>
          <p:cNvPr id="320514" name="Rectangle 2"/>
          <p:cNvSpPr>
            <a:spLocks noGrp="1" noRot="1" noChangeAspect="1" noChangeArrowheads="1" noTextEdit="1"/>
          </p:cNvSpPr>
          <p:nvPr>
            <p:ph type="sldImg"/>
          </p:nvPr>
        </p:nvSpPr>
        <p:spPr>
          <a:ln/>
        </p:spPr>
      </p:sp>
      <p:sp>
        <p:nvSpPr>
          <p:cNvPr id="3205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7E95532-6711-4AE6-9000-7D4204B998DF}" type="slidenum">
              <a:rPr lang="en-US"/>
              <a:pPr/>
              <a:t>18</a:t>
            </a:fld>
            <a:endParaRPr lang="en-US"/>
          </a:p>
        </p:txBody>
      </p:sp>
      <p:sp>
        <p:nvSpPr>
          <p:cNvPr id="321538" name="Rectangle 2"/>
          <p:cNvSpPr>
            <a:spLocks noGrp="1" noRot="1" noChangeAspect="1" noChangeArrowheads="1" noTextEdit="1"/>
          </p:cNvSpPr>
          <p:nvPr>
            <p:ph type="sldImg"/>
          </p:nvPr>
        </p:nvSpPr>
        <p:spPr>
          <a:ln/>
        </p:spPr>
      </p:sp>
      <p:sp>
        <p:nvSpPr>
          <p:cNvPr id="321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BD1D9BE-B1D6-4ED7-B1F4-48380760C217}" type="slidenum">
              <a:rPr lang="en-US"/>
              <a:pPr/>
              <a:t>19</a:t>
            </a:fld>
            <a:endParaRPr lang="en-US"/>
          </a:p>
        </p:txBody>
      </p:sp>
      <p:sp>
        <p:nvSpPr>
          <p:cNvPr id="322562" name="Rectangle 2"/>
          <p:cNvSpPr>
            <a:spLocks noGrp="1" noRot="1" noChangeAspect="1" noChangeArrowheads="1" noTextEdit="1"/>
          </p:cNvSpPr>
          <p:nvPr>
            <p:ph type="sldImg"/>
          </p:nvPr>
        </p:nvSpPr>
        <p:spPr>
          <a:ln/>
        </p:spPr>
      </p:sp>
      <p:sp>
        <p:nvSpPr>
          <p:cNvPr id="3225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01D98F-4436-4D93-9A2C-3FB62668373D}" type="slidenum">
              <a:rPr lang="en-US"/>
              <a:pPr/>
              <a:t>20</a:t>
            </a:fld>
            <a:endParaRPr lang="en-US"/>
          </a:p>
        </p:txBody>
      </p:sp>
      <p:sp>
        <p:nvSpPr>
          <p:cNvPr id="323586" name="Rectangle 2"/>
          <p:cNvSpPr>
            <a:spLocks noGrp="1" noRot="1" noChangeAspect="1" noChangeArrowheads="1" noTextEdit="1"/>
          </p:cNvSpPr>
          <p:nvPr>
            <p:ph type="sldImg"/>
          </p:nvPr>
        </p:nvSpPr>
        <p:spPr>
          <a:ln/>
        </p:spPr>
      </p:sp>
      <p:sp>
        <p:nvSpPr>
          <p:cNvPr id="3235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2BAD17-8923-4D41-A8A4-A52248CF4AB8}" type="slidenum">
              <a:rPr lang="en-US"/>
              <a:pPr/>
              <a:t>21</a:t>
            </a:fld>
            <a:endParaRPr lang="en-US"/>
          </a:p>
        </p:txBody>
      </p:sp>
      <p:sp>
        <p:nvSpPr>
          <p:cNvPr id="324610" name="Rectangle 2"/>
          <p:cNvSpPr>
            <a:spLocks noGrp="1" noRot="1" noChangeAspect="1" noChangeArrowheads="1" noTextEdit="1"/>
          </p:cNvSpPr>
          <p:nvPr>
            <p:ph type="sldImg"/>
          </p:nvPr>
        </p:nvSpPr>
        <p:spPr>
          <a:ln/>
        </p:spPr>
      </p:sp>
      <p:sp>
        <p:nvSpPr>
          <p:cNvPr id="3246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1D83D6A-1925-40C4-A1A4-E90824B1EC7E}" type="slidenum">
              <a:rPr lang="en-US"/>
              <a:pPr/>
              <a:t>22</a:t>
            </a:fld>
            <a:endParaRPr lang="en-US"/>
          </a:p>
        </p:txBody>
      </p:sp>
      <p:sp>
        <p:nvSpPr>
          <p:cNvPr id="334850" name="Rectangle 2"/>
          <p:cNvSpPr>
            <a:spLocks noGrp="1" noRot="1" noChangeAspect="1" noChangeArrowheads="1" noTextEdit="1"/>
          </p:cNvSpPr>
          <p:nvPr>
            <p:ph type="sldImg"/>
          </p:nvPr>
        </p:nvSpPr>
        <p:spPr>
          <a:ln/>
        </p:spPr>
      </p:sp>
      <p:sp>
        <p:nvSpPr>
          <p:cNvPr id="3348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E92DAE-7005-4BA7-8187-64CD9B886F32}" type="slidenum">
              <a:rPr lang="en-US"/>
              <a:pPr/>
              <a:t>23</a:t>
            </a:fld>
            <a:endParaRPr lang="en-US"/>
          </a:p>
        </p:txBody>
      </p:sp>
      <p:sp>
        <p:nvSpPr>
          <p:cNvPr id="325634" name="Rectangle 2"/>
          <p:cNvSpPr>
            <a:spLocks noGrp="1" noRot="1" noChangeAspect="1" noChangeArrowheads="1" noTextEdit="1"/>
          </p:cNvSpPr>
          <p:nvPr>
            <p:ph type="sldImg"/>
          </p:nvPr>
        </p:nvSpPr>
        <p:spPr>
          <a:ln/>
        </p:spPr>
      </p:sp>
      <p:sp>
        <p:nvSpPr>
          <p:cNvPr id="3256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D020570-037F-4C71-B4E2-934E7475A94E}" type="slidenum">
              <a:rPr lang="en-US"/>
              <a:pPr/>
              <a:t>24</a:t>
            </a:fld>
            <a:endParaRPr lang="en-US"/>
          </a:p>
        </p:txBody>
      </p:sp>
      <p:sp>
        <p:nvSpPr>
          <p:cNvPr id="337922" name="Rectangle 2"/>
          <p:cNvSpPr>
            <a:spLocks noGrp="1" noRot="1" noChangeAspect="1" noChangeArrowheads="1" noTextEdit="1"/>
          </p:cNvSpPr>
          <p:nvPr>
            <p:ph type="sldImg"/>
          </p:nvPr>
        </p:nvSpPr>
        <p:spPr>
          <a:ln/>
        </p:spPr>
      </p:sp>
      <p:sp>
        <p:nvSpPr>
          <p:cNvPr id="3379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923170A-51F3-479E-AABF-1707E0BA69DA}" type="slidenum">
              <a:rPr lang="en-US"/>
              <a:pPr/>
              <a:t>25</a:t>
            </a:fld>
            <a:endParaRPr lang="en-US"/>
          </a:p>
        </p:txBody>
      </p:sp>
      <p:sp>
        <p:nvSpPr>
          <p:cNvPr id="326658" name="Rectangle 2"/>
          <p:cNvSpPr>
            <a:spLocks noGrp="1" noRot="1" noChangeAspect="1" noChangeArrowheads="1" noTextEdit="1"/>
          </p:cNvSpPr>
          <p:nvPr>
            <p:ph type="sldImg"/>
          </p:nvPr>
        </p:nvSpPr>
        <p:spPr>
          <a:ln/>
        </p:spPr>
      </p:sp>
      <p:sp>
        <p:nvSpPr>
          <p:cNvPr id="32665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pic>
        <p:nvPicPr>
          <p:cNvPr id="4" name="Picture 3"/>
          <p:cNvPicPr>
            <a:picLocks noChangeAspect="1" noChangeArrowheads="1"/>
          </p:cNvPicPr>
          <p:nvPr userDrawn="1"/>
        </p:nvPicPr>
        <p:blipFill>
          <a:blip r:embed="rId2" cstate="print"/>
          <a:srcRect/>
          <a:stretch>
            <a:fillRect/>
          </a:stretch>
        </p:blipFill>
        <p:spPr bwMode="auto">
          <a:xfrm>
            <a:off x="229982" y="880535"/>
            <a:ext cx="8914018" cy="789842"/>
          </a:xfrm>
          <a:prstGeom prst="rect">
            <a:avLst/>
          </a:prstGeom>
          <a:noFill/>
          <a:ln w="9525">
            <a:noFill/>
            <a:miter lim="800000"/>
            <a:headEnd/>
            <a:tailEnd/>
          </a:ln>
          <a:effectLst/>
        </p:spPr>
      </p:pic>
      <p:pic>
        <p:nvPicPr>
          <p:cNvPr id="5" name="Picture 4" descr="Stern"/>
          <p:cNvPicPr>
            <a:picLocks noChangeAspect="1" noChangeArrowheads="1"/>
          </p:cNvPicPr>
          <p:nvPr userDrawn="1"/>
        </p:nvPicPr>
        <p:blipFill>
          <a:blip r:embed="rId3" cstate="print"/>
          <a:srcRect/>
          <a:stretch>
            <a:fillRect/>
          </a:stretch>
        </p:blipFill>
        <p:spPr bwMode="auto">
          <a:xfrm>
            <a:off x="228600" y="0"/>
            <a:ext cx="8915400" cy="876300"/>
          </a:xfrm>
          <a:prstGeom prst="rect">
            <a:avLst/>
          </a:prstGeom>
          <a:noFill/>
        </p:spPr>
      </p:pic>
      <p:sp>
        <p:nvSpPr>
          <p:cNvPr id="6" name="Rectangle 5"/>
          <p:cNvSpPr/>
          <p:nvPr userDrawn="1"/>
        </p:nvSpPr>
        <p:spPr bwMode="auto">
          <a:xfrm>
            <a:off x="228600" y="1682747"/>
            <a:ext cx="8915400" cy="228600"/>
          </a:xfrm>
          <a:prstGeom prst="rect">
            <a:avLst/>
          </a:prstGeom>
          <a:solidFill>
            <a:srgbClr val="7030A0"/>
          </a:solidFill>
          <a:ln w="19050" cap="flat" cmpd="sng" algn="ctr">
            <a:solidFill>
              <a:srgbClr val="7030A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xmlns="" val="253108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1066800"/>
            <a:ext cx="8229600" cy="530225"/>
          </a:xfrm>
        </p:spPr>
        <p:txBody>
          <a:bodyPr/>
          <a:lstStyle/>
          <a:p>
            <a:r>
              <a:rPr lang="en-US" smtClean="0"/>
              <a:t>Click to edit Master title style</a:t>
            </a:r>
            <a:endParaRPr lang="en-US"/>
          </a:p>
        </p:txBody>
      </p:sp>
      <p:sp>
        <p:nvSpPr>
          <p:cNvPr id="3" name="Content Placeholder 2"/>
          <p:cNvSpPr>
            <a:spLocks noGrp="1"/>
          </p:cNvSpPr>
          <p:nvPr>
            <p:ph idx="1"/>
          </p:nvPr>
        </p:nvSpPr>
        <p:spPr>
          <a:xfrm>
            <a:off x="533400" y="1793875"/>
            <a:ext cx="8229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42904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26836585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8400"/>
            <a:ext cx="2133600" cy="45720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xmlns="" val="32726545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5007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39825"/>
          </a:xfrm>
        </p:spPr>
        <p:txBody>
          <a:bodyPr/>
          <a:lstStyle/>
          <a:p>
            <a:r>
              <a:rPr lang="en-US" smtClean="0"/>
              <a:t>Click to edit Master title style</a:t>
            </a:r>
            <a:endParaRPr lang="en-US"/>
          </a:p>
        </p:txBody>
      </p:sp>
    </p:spTree>
    <p:extLst>
      <p:ext uri="{BB962C8B-B14F-4D97-AF65-F5344CB8AC3E}">
        <p14:creationId xmlns:p14="http://schemas.microsoft.com/office/powerpoint/2010/main" xmlns="" val="720966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0273741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3319677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16766161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1873842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5150880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0" y="190500"/>
            <a:ext cx="7010400" cy="152717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524000" y="1905000"/>
            <a:ext cx="3429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05400" y="1905000"/>
            <a:ext cx="3429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3276600" y="6248400"/>
            <a:ext cx="2895600" cy="457200"/>
          </a:xfrm>
          <a:prstGeom prst="rect">
            <a:avLst/>
          </a:prstGeom>
        </p:spPr>
        <p:txBody>
          <a:bodyPr/>
          <a:lstStyle>
            <a:lvl1pPr>
              <a:defRPr/>
            </a:lvl1pPr>
          </a:lstStyle>
          <a:p>
            <a:endParaRPr lang="en-US"/>
          </a:p>
        </p:txBody>
      </p:sp>
      <p:sp>
        <p:nvSpPr>
          <p:cNvPr id="6" name="Slide Number Placeholder 5"/>
          <p:cNvSpPr>
            <a:spLocks noGrp="1"/>
          </p:cNvSpPr>
          <p:nvPr>
            <p:ph type="sldNum" sz="quarter" idx="11"/>
          </p:nvPr>
        </p:nvSpPr>
        <p:spPr>
          <a:xfrm>
            <a:off x="1524000" y="6248400"/>
            <a:ext cx="1295400" cy="457200"/>
          </a:xfrm>
          <a:prstGeom prst="rect">
            <a:avLst/>
          </a:prstGeom>
        </p:spPr>
        <p:txBody>
          <a:bodyPr/>
          <a:lstStyle>
            <a:lvl1pPr>
              <a:defRPr/>
            </a:lvl1pPr>
          </a:lstStyle>
          <a:p>
            <a:fld id="{E004E001-28BF-4B1E-A6CB-8FCFE007160B}" type="slidenum">
              <a:rPr lang="en-US"/>
              <a:pPr/>
              <a:t>‹#›</a:t>
            </a:fld>
            <a:endParaRPr lang="en-US"/>
          </a:p>
        </p:txBody>
      </p:sp>
    </p:spTree>
    <p:extLst>
      <p:ext uri="{BB962C8B-B14F-4D97-AF65-F5344CB8AC3E}">
        <p14:creationId xmlns:p14="http://schemas.microsoft.com/office/powerpoint/2010/main" xmlns="" val="12935093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524000" y="190500"/>
            <a:ext cx="7010400" cy="1527175"/>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524000" y="1905000"/>
            <a:ext cx="7010400" cy="4114800"/>
          </a:xfrm>
        </p:spPr>
        <p:txBody>
          <a:bodyPr/>
          <a:lstStyle/>
          <a:p>
            <a:endParaRPr lang="en-US"/>
          </a:p>
        </p:txBody>
      </p:sp>
      <p:sp>
        <p:nvSpPr>
          <p:cNvPr id="4" name="Footer Placeholder 3"/>
          <p:cNvSpPr>
            <a:spLocks noGrp="1"/>
          </p:cNvSpPr>
          <p:nvPr>
            <p:ph type="ftr" sz="quarter" idx="10"/>
          </p:nvPr>
        </p:nvSpPr>
        <p:spPr>
          <a:xfrm>
            <a:off x="3276600" y="6248400"/>
            <a:ext cx="2895600" cy="457200"/>
          </a:xfrm>
          <a:prstGeom prst="rect">
            <a:avLst/>
          </a:prstGeom>
        </p:spPr>
        <p:txBody>
          <a:bodyPr/>
          <a:lstStyle>
            <a:lvl1pPr>
              <a:defRPr/>
            </a:lvl1pPr>
          </a:lstStyle>
          <a:p>
            <a:endParaRPr lang="en-US"/>
          </a:p>
        </p:txBody>
      </p:sp>
      <p:sp>
        <p:nvSpPr>
          <p:cNvPr id="5" name="Slide Number Placeholder 4"/>
          <p:cNvSpPr>
            <a:spLocks noGrp="1"/>
          </p:cNvSpPr>
          <p:nvPr>
            <p:ph type="sldNum" sz="quarter" idx="11"/>
          </p:nvPr>
        </p:nvSpPr>
        <p:spPr>
          <a:xfrm>
            <a:off x="1524000" y="6248400"/>
            <a:ext cx="1295400" cy="457200"/>
          </a:xfrm>
          <a:prstGeom prst="rect">
            <a:avLst/>
          </a:prstGeom>
        </p:spPr>
        <p:txBody>
          <a:bodyPr/>
          <a:lstStyle>
            <a:lvl1pPr>
              <a:defRPr/>
            </a:lvl1pPr>
          </a:lstStyle>
          <a:p>
            <a:fld id="{9ED99AAF-CB70-44A8-9A44-756D634A7A9A}" type="slidenum">
              <a:rPr lang="en-US"/>
              <a:pPr/>
              <a:t>‹#›</a:t>
            </a:fld>
            <a:endParaRPr lang="en-US"/>
          </a:p>
        </p:txBody>
      </p:sp>
    </p:spTree>
    <p:extLst>
      <p:ext uri="{BB962C8B-B14F-4D97-AF65-F5344CB8AC3E}">
        <p14:creationId xmlns:p14="http://schemas.microsoft.com/office/powerpoint/2010/main" xmlns="" val="36784099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35202" name="Rectangle 2"/>
          <p:cNvSpPr>
            <a:spLocks noGrp="1" noChangeArrowheads="1"/>
          </p:cNvSpPr>
          <p:nvPr>
            <p:ph type="title"/>
          </p:nvPr>
        </p:nvSpPr>
        <p:spPr bwMode="auto">
          <a:xfrm>
            <a:off x="762000" y="838200"/>
            <a:ext cx="8229600" cy="5302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435203" name="Rectangle 3"/>
          <p:cNvSpPr>
            <a:spLocks noGrp="1" noChangeArrowheads="1"/>
          </p:cNvSpPr>
          <p:nvPr>
            <p:ph type="body" idx="1"/>
          </p:nvPr>
        </p:nvSpPr>
        <p:spPr bwMode="auto">
          <a:xfrm>
            <a:off x="533400" y="1600200"/>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5239" name="Rectangle 7"/>
          <p:cNvSpPr>
            <a:spLocks noChangeArrowheads="1"/>
          </p:cNvSpPr>
          <p:nvPr/>
        </p:nvSpPr>
        <p:spPr bwMode="auto">
          <a:xfrm>
            <a:off x="0" y="0"/>
            <a:ext cx="228600" cy="2286000"/>
          </a:xfrm>
          <a:prstGeom prst="rect">
            <a:avLst/>
          </a:prstGeom>
          <a:solidFill>
            <a:srgbClr val="003399"/>
          </a:solidFill>
          <a:ln w="9525">
            <a:noFill/>
            <a:miter lim="800000"/>
            <a:headEnd/>
            <a:tailEnd/>
          </a:ln>
          <a:effectLst/>
        </p:spPr>
        <p:txBody>
          <a:bodyPr wrap="none" anchor="ctr"/>
          <a:lstStyle/>
          <a:p>
            <a:pPr algn="ctr" eaLnBrk="1" hangingPunct="1">
              <a:defRPr/>
            </a:pPr>
            <a:endParaRPr lang="en-US" sz="2400"/>
          </a:p>
        </p:txBody>
      </p:sp>
      <p:sp>
        <p:nvSpPr>
          <p:cNvPr id="95241" name="Rectangle 9"/>
          <p:cNvSpPr>
            <a:spLocks noChangeArrowheads="1"/>
          </p:cNvSpPr>
          <p:nvPr/>
        </p:nvSpPr>
        <p:spPr bwMode="auto">
          <a:xfrm>
            <a:off x="0" y="2286000"/>
            <a:ext cx="228600" cy="2286000"/>
          </a:xfrm>
          <a:prstGeom prst="rect">
            <a:avLst/>
          </a:prstGeom>
          <a:solidFill>
            <a:srgbClr val="7030A0"/>
          </a:solidFill>
          <a:ln w="9525">
            <a:noFill/>
            <a:miter lim="800000"/>
            <a:headEnd/>
            <a:tailEnd/>
          </a:ln>
          <a:effectLst/>
        </p:spPr>
        <p:txBody>
          <a:bodyPr wrap="none" anchor="ctr"/>
          <a:lstStyle/>
          <a:p>
            <a:pPr algn="ctr" eaLnBrk="1" hangingPunct="1">
              <a:defRPr/>
            </a:pPr>
            <a:endParaRPr lang="en-US" sz="2400"/>
          </a:p>
        </p:txBody>
      </p:sp>
      <p:sp>
        <p:nvSpPr>
          <p:cNvPr id="95242" name="Rectangle 10"/>
          <p:cNvSpPr>
            <a:spLocks noChangeArrowheads="1"/>
          </p:cNvSpPr>
          <p:nvPr/>
        </p:nvSpPr>
        <p:spPr bwMode="auto">
          <a:xfrm>
            <a:off x="0" y="4572000"/>
            <a:ext cx="228600" cy="2286000"/>
          </a:xfrm>
          <a:prstGeom prst="rect">
            <a:avLst/>
          </a:prstGeom>
          <a:solidFill>
            <a:srgbClr val="002060"/>
          </a:solidFill>
          <a:ln w="9525">
            <a:noFill/>
            <a:miter lim="800000"/>
            <a:headEnd/>
            <a:tailEnd/>
          </a:ln>
          <a:effectLst/>
        </p:spPr>
        <p:txBody>
          <a:bodyPr wrap="none" anchor="ctr"/>
          <a:lstStyle/>
          <a:p>
            <a:pPr algn="ctr" eaLnBrk="1" hangingPunct="1">
              <a:defRPr/>
            </a:pPr>
            <a:endParaRPr lang="en-US" sz="2400"/>
          </a:p>
        </p:txBody>
      </p:sp>
      <p:sp>
        <p:nvSpPr>
          <p:cNvPr id="9" name="TextBox 8"/>
          <p:cNvSpPr txBox="1"/>
          <p:nvPr userDrawn="1"/>
        </p:nvSpPr>
        <p:spPr>
          <a:xfrm>
            <a:off x="6096000" y="6550223"/>
            <a:ext cx="3048000" cy="307777"/>
          </a:xfrm>
          <a:prstGeom prst="rect">
            <a:avLst/>
          </a:prstGeom>
          <a:solidFill>
            <a:srgbClr val="7030A0">
              <a:alpha val="18824"/>
            </a:srgbClr>
          </a:solidFill>
        </p:spPr>
        <p:txBody>
          <a:bodyPr wrap="square" rtlCol="0">
            <a:spAutoFit/>
          </a:bodyPr>
          <a:lstStyle/>
          <a:p>
            <a:r>
              <a:rPr lang="en-US" sz="1400" dirty="0" smtClean="0"/>
              <a:t>Part</a:t>
            </a:r>
            <a:r>
              <a:rPr lang="en-US" sz="1400" baseline="0" dirty="0" smtClean="0"/>
              <a:t> 14: Statistical Tests – Part 2</a:t>
            </a:r>
            <a:endParaRPr lang="en-US" sz="1400" dirty="0"/>
          </a:p>
        </p:txBody>
      </p:sp>
      <p:sp>
        <p:nvSpPr>
          <p:cNvPr id="2" name="Rectangle 1"/>
          <p:cNvSpPr/>
          <p:nvPr userDrawn="1"/>
        </p:nvSpPr>
        <p:spPr>
          <a:xfrm>
            <a:off x="229982" y="6488668"/>
            <a:ext cx="787395" cy="369332"/>
          </a:xfrm>
          <a:prstGeom prst="rect">
            <a:avLst/>
          </a:prstGeom>
        </p:spPr>
        <p:txBody>
          <a:bodyPr wrap="none">
            <a:spAutoFit/>
          </a:bodyPr>
          <a:lstStyle/>
          <a:p>
            <a:fld id="{9ED99AAF-CB70-44A8-9A44-756D634A7A9A}" type="slidenum">
              <a:rPr lang="en-US" b="1" smtClean="0"/>
              <a:pPr/>
              <a:t>‹#›</a:t>
            </a:fld>
            <a:r>
              <a:rPr lang="en-US" b="1" smtClean="0"/>
              <a:t>/</a:t>
            </a:r>
            <a:r>
              <a:rPr lang="en-US" b="1" dirty="0" smtClean="0"/>
              <a:t>25</a:t>
            </a:r>
            <a:endParaRPr lang="en-US" b="1" dirty="0"/>
          </a:p>
        </p:txBody>
      </p:sp>
    </p:spTree>
    <p:extLst>
      <p:ext uri="{BB962C8B-B14F-4D97-AF65-F5344CB8AC3E}">
        <p14:creationId xmlns:p14="http://schemas.microsoft.com/office/powerpoint/2010/main" xmlns="" val="3200799807"/>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 id="2147483811" r:id="rId12"/>
    <p:sldLayoutId id="2147483812" r:id="rId13"/>
  </p:sldLayoutIdLst>
  <p:timing>
    <p:tnLst>
      <p:par>
        <p:cTn id="1" dur="indefinite" restart="never" nodeType="tmRoot"/>
      </p:par>
    </p:tnLst>
  </p:timing>
  <p:hf hdr="0" ftr="0" dt="0"/>
  <p:txStyles>
    <p:titleStyle>
      <a:lvl1pPr algn="ctr" rtl="0" fontAlgn="base">
        <a:spcBef>
          <a:spcPct val="0"/>
        </a:spcBef>
        <a:spcAft>
          <a:spcPct val="0"/>
        </a:spcAft>
        <a:defRPr sz="3200" b="1">
          <a:solidFill>
            <a:srgbClr val="003399"/>
          </a:solidFill>
          <a:latin typeface="Arial" pitchFamily="34" charset="0"/>
          <a:ea typeface="+mj-ea"/>
          <a:cs typeface="Arial" pitchFamily="34" charset="0"/>
        </a:defRPr>
      </a:lvl1pPr>
      <a:lvl2pPr algn="l" rtl="0" fontAlgn="base">
        <a:spcBef>
          <a:spcPct val="0"/>
        </a:spcBef>
        <a:spcAft>
          <a:spcPct val="0"/>
        </a:spcAft>
        <a:defRPr sz="4400">
          <a:solidFill>
            <a:schemeClr val="tx2"/>
          </a:solidFill>
          <a:latin typeface="Arial" charset="0"/>
          <a:cs typeface="Arial" charset="0"/>
        </a:defRPr>
      </a:lvl2pPr>
      <a:lvl3pPr algn="l" rtl="0" fontAlgn="base">
        <a:spcBef>
          <a:spcPct val="0"/>
        </a:spcBef>
        <a:spcAft>
          <a:spcPct val="0"/>
        </a:spcAft>
        <a:defRPr sz="4400">
          <a:solidFill>
            <a:schemeClr val="tx2"/>
          </a:solidFill>
          <a:latin typeface="Arial" charset="0"/>
          <a:cs typeface="Arial" charset="0"/>
        </a:defRPr>
      </a:lvl3pPr>
      <a:lvl4pPr algn="l" rtl="0" fontAlgn="base">
        <a:spcBef>
          <a:spcPct val="0"/>
        </a:spcBef>
        <a:spcAft>
          <a:spcPct val="0"/>
        </a:spcAft>
        <a:defRPr sz="4400">
          <a:solidFill>
            <a:schemeClr val="tx2"/>
          </a:solidFill>
          <a:latin typeface="Arial" charset="0"/>
          <a:cs typeface="Arial" charset="0"/>
        </a:defRPr>
      </a:lvl4pPr>
      <a:lvl5pPr algn="l" rtl="0" fontAlgn="base">
        <a:spcBef>
          <a:spcPct val="0"/>
        </a:spcBef>
        <a:spcAft>
          <a:spcPct val="0"/>
        </a:spcAft>
        <a:defRPr sz="4400">
          <a:solidFill>
            <a:schemeClr val="tx2"/>
          </a:solidFill>
          <a:latin typeface="Arial" charset="0"/>
          <a:cs typeface="Arial" charset="0"/>
        </a:defRPr>
      </a:lvl5pPr>
      <a:lvl6pPr marL="457200" algn="l" rtl="0" fontAlgn="base">
        <a:spcBef>
          <a:spcPct val="0"/>
        </a:spcBef>
        <a:spcAft>
          <a:spcPct val="0"/>
        </a:spcAft>
        <a:defRPr sz="4400">
          <a:solidFill>
            <a:schemeClr val="tx2"/>
          </a:solidFill>
          <a:latin typeface="Arial" charset="0"/>
          <a:cs typeface="Arial" charset="0"/>
        </a:defRPr>
      </a:lvl6pPr>
      <a:lvl7pPr marL="914400" algn="l" rtl="0" fontAlgn="base">
        <a:spcBef>
          <a:spcPct val="0"/>
        </a:spcBef>
        <a:spcAft>
          <a:spcPct val="0"/>
        </a:spcAft>
        <a:defRPr sz="4400">
          <a:solidFill>
            <a:schemeClr val="tx2"/>
          </a:solidFill>
          <a:latin typeface="Arial" charset="0"/>
          <a:cs typeface="Arial" charset="0"/>
        </a:defRPr>
      </a:lvl7pPr>
      <a:lvl8pPr marL="1371600" algn="l" rtl="0" fontAlgn="base">
        <a:spcBef>
          <a:spcPct val="0"/>
        </a:spcBef>
        <a:spcAft>
          <a:spcPct val="0"/>
        </a:spcAft>
        <a:defRPr sz="4400">
          <a:solidFill>
            <a:schemeClr val="tx2"/>
          </a:solidFill>
          <a:latin typeface="Arial" charset="0"/>
          <a:cs typeface="Arial" charset="0"/>
        </a:defRPr>
      </a:lvl8pPr>
      <a:lvl9pPr marL="1828800" algn="l"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lr>
          <a:schemeClr val="bg2"/>
        </a:buClr>
        <a:buSzPct val="75000"/>
        <a:buFont typeface="Wingdings" pitchFamily="2" charset="2"/>
        <a:buChar char="p"/>
        <a:defRPr sz="2800">
          <a:solidFill>
            <a:schemeClr val="tx1"/>
          </a:solidFill>
          <a:latin typeface="Arial" pitchFamily="34" charset="0"/>
          <a:ea typeface="+mn-ea"/>
          <a:cs typeface="Arial" pitchFamily="34" charset="0"/>
        </a:defRPr>
      </a:lvl1pPr>
      <a:lvl2pPr marL="742950" indent="-285750" algn="l" rtl="0" fontAlgn="base">
        <a:spcBef>
          <a:spcPct val="20000"/>
        </a:spcBef>
        <a:spcAft>
          <a:spcPct val="0"/>
        </a:spcAft>
        <a:buClr>
          <a:schemeClr val="tx2"/>
        </a:buClr>
        <a:buSzPct val="75000"/>
        <a:buFont typeface="Wingdings" pitchFamily="2" charset="2"/>
        <a:buChar char="n"/>
        <a:defRPr sz="2400">
          <a:solidFill>
            <a:schemeClr val="tx1"/>
          </a:solidFill>
          <a:latin typeface="Arial" pitchFamily="34" charset="0"/>
          <a:cs typeface="Arial" pitchFamily="34" charset="0"/>
        </a:defRPr>
      </a:lvl2pPr>
      <a:lvl3pPr marL="1143000" indent="-228600" algn="l" rtl="0" fontAlgn="base">
        <a:spcBef>
          <a:spcPct val="20000"/>
        </a:spcBef>
        <a:spcAft>
          <a:spcPct val="0"/>
        </a:spcAft>
        <a:buClr>
          <a:schemeClr val="accent1"/>
        </a:buClr>
        <a:buSzPct val="65000"/>
        <a:buFont typeface="Wingdings" pitchFamily="2" charset="2"/>
        <a:buChar char="p"/>
        <a:defRPr sz="2000">
          <a:solidFill>
            <a:schemeClr val="tx1"/>
          </a:solidFill>
          <a:latin typeface="Arial" pitchFamily="34" charset="0"/>
          <a:cs typeface="Arial" pitchFamily="34" charset="0"/>
        </a:defRPr>
      </a:lvl3pPr>
      <a:lvl4pPr marL="1600200" indent="-228600" algn="l" rtl="0" fontAlgn="base">
        <a:spcBef>
          <a:spcPct val="20000"/>
        </a:spcBef>
        <a:spcAft>
          <a:spcPct val="0"/>
        </a:spcAft>
        <a:buClr>
          <a:schemeClr val="bg2"/>
        </a:buClr>
        <a:buFont typeface="Wingdings" pitchFamily="2" charset="2"/>
        <a:buChar char="§"/>
        <a:defRPr sz="2000">
          <a:solidFill>
            <a:schemeClr val="tx1"/>
          </a:solidFill>
          <a:latin typeface="Arial" pitchFamily="34" charset="0"/>
          <a:cs typeface="Arial" pitchFamily="34" charset="0"/>
        </a:defRPr>
      </a:lvl4pPr>
      <a:lvl5pPr marL="20574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Arial" pitchFamily="34" charset="0"/>
          <a:cs typeface="Arial" pitchFamily="34" charset="0"/>
        </a:defRPr>
      </a:lvl5pPr>
      <a:lvl6pPr marL="25146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3.bin"/><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oleObject" Target="../embeddings/oleObject4.bin"/></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vmlDrawing" Target="../drawings/vmlDrawing3.vml"/><Relationship Id="rId4" Type="http://schemas.openxmlformats.org/officeDocument/2006/relationships/oleObject" Target="../embeddings/oleObject5.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oleObject6.bin"/></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vmlDrawing" Target="../drawings/vmlDrawing6.vml"/><Relationship Id="rId4" Type="http://schemas.openxmlformats.org/officeDocument/2006/relationships/oleObject" Target="../embeddings/oleObject8.bin"/></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oleObject" Target="../embeddings/oleObject9.bin"/></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oleObject" Target="../embeddings/oleObject10.bin"/></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vmlDrawing" Target="../drawings/vmlDrawing9.vml"/><Relationship Id="rId4" Type="http://schemas.openxmlformats.org/officeDocument/2006/relationships/oleObject" Target="../embeddings/oleObject11.bin"/></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6.xml"/><Relationship Id="rId1" Type="http://schemas.openxmlformats.org/officeDocument/2006/relationships/vmlDrawing" Target="../drawings/vmlDrawing10.vml"/><Relationship Id="rId4" Type="http://schemas.openxmlformats.org/officeDocument/2006/relationships/oleObject" Target="../embeddings/oleObject12.bin"/></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ctrTitle"/>
          </p:nvPr>
        </p:nvSpPr>
        <p:spPr/>
        <p:txBody>
          <a:bodyPr/>
          <a:lstStyle/>
          <a:p>
            <a:r>
              <a:rPr lang="en-US" sz="4800"/>
              <a:t>Statistics and Data Analysis</a:t>
            </a:r>
          </a:p>
        </p:txBody>
      </p:sp>
      <p:sp>
        <p:nvSpPr>
          <p:cNvPr id="158723" name="Rectangle 3"/>
          <p:cNvSpPr>
            <a:spLocks noGrp="1" noChangeArrowheads="1"/>
          </p:cNvSpPr>
          <p:nvPr>
            <p:ph type="subTitle" idx="1"/>
          </p:nvPr>
        </p:nvSpPr>
        <p:spPr/>
        <p:txBody>
          <a:bodyPr/>
          <a:lstStyle/>
          <a:p>
            <a:r>
              <a:rPr lang="en-US" sz="2600"/>
              <a:t>Professor William Greene</a:t>
            </a:r>
          </a:p>
          <a:p>
            <a:r>
              <a:rPr lang="en-US" sz="2600"/>
              <a:t>Stern School of Business</a:t>
            </a:r>
          </a:p>
          <a:p>
            <a:r>
              <a:rPr lang="en-US" sz="2600"/>
              <a:t>IOMS Department</a:t>
            </a:r>
          </a:p>
          <a:p>
            <a:r>
              <a:rPr lang="en-US" sz="2600"/>
              <a:t>Department of Economics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ChangeArrowheads="1"/>
          </p:cNvSpPr>
          <p:nvPr>
            <p:ph type="ctrTitle"/>
          </p:nvPr>
        </p:nvSpPr>
        <p:spPr>
          <a:xfrm>
            <a:off x="533400" y="2133600"/>
            <a:ext cx="8153400" cy="838200"/>
          </a:xfrm>
        </p:spPr>
        <p:txBody>
          <a:bodyPr/>
          <a:lstStyle/>
          <a:p>
            <a:r>
              <a:rPr lang="en-US" sz="4000"/>
              <a:t>Statistics and Data Analysis</a:t>
            </a:r>
          </a:p>
        </p:txBody>
      </p:sp>
      <p:sp>
        <p:nvSpPr>
          <p:cNvPr id="198659" name="Rectangle 3"/>
          <p:cNvSpPr>
            <a:spLocks noChangeArrowheads="1"/>
          </p:cNvSpPr>
          <p:nvPr/>
        </p:nvSpPr>
        <p:spPr bwMode="auto">
          <a:xfrm>
            <a:off x="1638300" y="3048000"/>
            <a:ext cx="6096000" cy="2209800"/>
          </a:xfrm>
          <a:prstGeom prst="rect">
            <a:avLst/>
          </a:prstGeom>
          <a:solidFill>
            <a:srgbClr val="C0C0C0"/>
          </a:solidFill>
          <a:ln w="9525">
            <a:solidFill>
              <a:schemeClr val="tx1"/>
            </a:solidFill>
            <a:miter lim="800000"/>
            <a:headEnd/>
            <a:tailEnd/>
          </a:ln>
          <a:effectLst/>
        </p:spPr>
        <p:txBody>
          <a:bodyPr wrap="none" anchor="ctr"/>
          <a:lstStyle/>
          <a:p>
            <a:endParaRPr lang="en-US"/>
          </a:p>
        </p:txBody>
      </p:sp>
      <p:sp>
        <p:nvSpPr>
          <p:cNvPr id="198660" name="Text Box 4"/>
          <p:cNvSpPr txBox="1">
            <a:spLocks noChangeArrowheads="1"/>
          </p:cNvSpPr>
          <p:nvPr/>
        </p:nvSpPr>
        <p:spPr bwMode="auto">
          <a:xfrm>
            <a:off x="2209800" y="3506624"/>
            <a:ext cx="4953000" cy="1066800"/>
          </a:xfrm>
          <a:prstGeom prst="rect">
            <a:avLst/>
          </a:prstGeom>
          <a:noFill/>
          <a:ln w="9525">
            <a:noFill/>
            <a:miter lim="800000"/>
            <a:headEnd/>
            <a:tailEnd/>
          </a:ln>
          <a:effectLst/>
        </p:spPr>
        <p:txBody>
          <a:bodyPr>
            <a:spAutoFit/>
          </a:bodyPr>
          <a:lstStyle/>
          <a:p>
            <a:pPr>
              <a:spcBef>
                <a:spcPct val="50000"/>
              </a:spcBef>
            </a:pPr>
            <a:r>
              <a:rPr lang="en-US" sz="3200" b="1"/>
              <a:t>Part </a:t>
            </a:r>
            <a:r>
              <a:rPr lang="en-US" sz="3200" b="1" smtClean="0"/>
              <a:t>14 </a:t>
            </a:r>
            <a:r>
              <a:rPr lang="en-US" sz="3200" b="1"/>
              <a:t>– Statistical</a:t>
            </a:r>
            <a:br>
              <a:rPr lang="en-US" sz="3200" b="1"/>
            </a:br>
            <a:r>
              <a:rPr lang="en-US" sz="3200" b="1"/>
              <a:t>                Tests: 2</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a:xfrm>
            <a:off x="1219200" y="533400"/>
            <a:ext cx="7391400" cy="1527175"/>
          </a:xfrm>
        </p:spPr>
        <p:txBody>
          <a:bodyPr/>
          <a:lstStyle/>
          <a:p>
            <a:r>
              <a:rPr lang="en-US" sz="3600"/>
              <a:t>Statistical Testing Applications</a:t>
            </a:r>
          </a:p>
        </p:txBody>
      </p:sp>
      <p:sp>
        <p:nvSpPr>
          <p:cNvPr id="174083" name="Rectangle 3"/>
          <p:cNvSpPr>
            <a:spLocks noGrp="1" noChangeArrowheads="1"/>
          </p:cNvSpPr>
          <p:nvPr>
            <p:ph idx="1"/>
          </p:nvPr>
        </p:nvSpPr>
        <p:spPr>
          <a:xfrm>
            <a:off x="2209800" y="2590800"/>
            <a:ext cx="5029200" cy="1752600"/>
          </a:xfrm>
        </p:spPr>
        <p:txBody>
          <a:bodyPr/>
          <a:lstStyle/>
          <a:p>
            <a:r>
              <a:rPr lang="en-US" dirty="0" smtClean="0"/>
              <a:t>Methodology</a:t>
            </a:r>
          </a:p>
          <a:p>
            <a:r>
              <a:rPr lang="en-US" dirty="0" smtClean="0"/>
              <a:t>Analyzing </a:t>
            </a:r>
            <a:r>
              <a:rPr lang="en-US" dirty="0"/>
              <a:t>Means</a:t>
            </a:r>
          </a:p>
          <a:p>
            <a:r>
              <a:rPr lang="en-US" dirty="0" smtClean="0"/>
              <a:t>Analyzing </a:t>
            </a:r>
            <a:r>
              <a:rPr lang="en-US" dirty="0"/>
              <a:t>Proportions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ChangeArrowheads="1"/>
          </p:cNvSpPr>
          <p:nvPr>
            <p:ph type="title"/>
          </p:nvPr>
        </p:nvSpPr>
        <p:spPr/>
        <p:txBody>
          <a:bodyPr/>
          <a:lstStyle/>
          <a:p>
            <a:r>
              <a:rPr lang="en-US"/>
              <a:t>Classical Testing Methodology</a:t>
            </a:r>
          </a:p>
        </p:txBody>
      </p:sp>
      <p:sp>
        <p:nvSpPr>
          <p:cNvPr id="250883" name="Rectangle 3"/>
          <p:cNvSpPr>
            <a:spLocks noGrp="1" noChangeArrowheads="1"/>
          </p:cNvSpPr>
          <p:nvPr>
            <p:ph idx="1"/>
          </p:nvPr>
        </p:nvSpPr>
        <p:spPr>
          <a:xfrm>
            <a:off x="1676400" y="1828800"/>
            <a:ext cx="7010400" cy="4114800"/>
          </a:xfrm>
        </p:spPr>
        <p:txBody>
          <a:bodyPr/>
          <a:lstStyle/>
          <a:p>
            <a:r>
              <a:rPr lang="en-US" sz="2400"/>
              <a:t>Formulate the hypothesis.</a:t>
            </a:r>
          </a:p>
          <a:p>
            <a:r>
              <a:rPr lang="en-US" sz="2400">
                <a:cs typeface="Arial" charset="0"/>
              </a:rPr>
              <a:t>Determine the appropriate test </a:t>
            </a:r>
          </a:p>
          <a:p>
            <a:r>
              <a:rPr lang="en-US" sz="2400"/>
              <a:t>Decide upon the </a:t>
            </a:r>
            <a:r>
              <a:rPr lang="el-GR" sz="2400">
                <a:cs typeface="Arial" charset="0"/>
              </a:rPr>
              <a:t>α</a:t>
            </a:r>
            <a:r>
              <a:rPr lang="en-US" sz="2400">
                <a:cs typeface="Arial" charset="0"/>
              </a:rPr>
              <a:t> level. (How confident do we want to be in the results?)  The worldwide standard is 0.05. </a:t>
            </a:r>
          </a:p>
          <a:p>
            <a:r>
              <a:rPr lang="en-US" sz="2400">
                <a:cs typeface="Arial" charset="0"/>
              </a:rPr>
              <a:t>Formulate the decision rule (reject vs. not reject) – define the rejection region</a:t>
            </a:r>
          </a:p>
          <a:p>
            <a:r>
              <a:rPr lang="en-US" sz="2400">
                <a:cs typeface="Arial" charset="0"/>
              </a:rPr>
              <a:t>Obtain the data</a:t>
            </a:r>
          </a:p>
          <a:p>
            <a:r>
              <a:rPr lang="en-US" sz="2400">
                <a:cs typeface="Arial" charset="0"/>
              </a:rPr>
              <a:t>Apply the test and make the decision.</a:t>
            </a:r>
            <a:endParaRPr lang="el-GR" sz="2400">
              <a:cs typeface="Arial"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8" name="Rectangle 2"/>
          <p:cNvSpPr>
            <a:spLocks noGrp="1" noChangeArrowheads="1"/>
          </p:cNvSpPr>
          <p:nvPr>
            <p:ph type="title"/>
          </p:nvPr>
        </p:nvSpPr>
        <p:spPr>
          <a:xfrm>
            <a:off x="457200" y="609600"/>
            <a:ext cx="8229600" cy="1139825"/>
          </a:xfrm>
        </p:spPr>
        <p:txBody>
          <a:bodyPr/>
          <a:lstStyle/>
          <a:p>
            <a:r>
              <a:rPr lang="en-US"/>
              <a:t>Comparing Two Populations</a:t>
            </a:r>
          </a:p>
        </p:txBody>
      </p:sp>
      <p:sp>
        <p:nvSpPr>
          <p:cNvPr id="357380" name="Text Box 4"/>
          <p:cNvSpPr txBox="1">
            <a:spLocks noChangeArrowheads="1"/>
          </p:cNvSpPr>
          <p:nvPr/>
        </p:nvSpPr>
        <p:spPr bwMode="auto">
          <a:xfrm>
            <a:off x="838200" y="1981200"/>
            <a:ext cx="8077200" cy="3662363"/>
          </a:xfrm>
          <a:prstGeom prst="rect">
            <a:avLst/>
          </a:prstGeom>
          <a:noFill/>
          <a:ln w="9525">
            <a:noFill/>
            <a:miter lim="800000"/>
            <a:headEnd/>
            <a:tailEnd/>
          </a:ln>
          <a:effectLst/>
        </p:spPr>
        <p:txBody>
          <a:bodyPr>
            <a:spAutoFit/>
          </a:bodyPr>
          <a:lstStyle/>
          <a:p>
            <a:r>
              <a:rPr lang="en-US" b="1" dirty="0">
                <a:solidFill>
                  <a:srgbClr val="0000FF"/>
                </a:solidFill>
              </a:rPr>
              <a:t>These are data on the number of calls cleared by the operators at two call centers on the same day.  Call center 1 employs a </a:t>
            </a:r>
            <a:r>
              <a:rPr lang="en-US" b="1" dirty="0" smtClean="0">
                <a:solidFill>
                  <a:srgbClr val="0000FF"/>
                </a:solidFill>
              </a:rPr>
              <a:t>different </a:t>
            </a:r>
            <a:r>
              <a:rPr lang="en-US" b="1" dirty="0">
                <a:solidFill>
                  <a:srgbClr val="0000FF"/>
                </a:solidFill>
              </a:rPr>
              <a:t>set of procedures for directing calls to operators than call center 2.  </a:t>
            </a:r>
          </a:p>
          <a:p>
            <a:endParaRPr lang="en-US" b="1" dirty="0">
              <a:solidFill>
                <a:srgbClr val="0000FF"/>
              </a:solidFill>
            </a:endParaRPr>
          </a:p>
          <a:p>
            <a:r>
              <a:rPr lang="en-US" b="1" dirty="0">
                <a:solidFill>
                  <a:srgbClr val="FF0000"/>
                </a:solidFill>
              </a:rPr>
              <a:t>Do the data suggest that the populations are different?</a:t>
            </a:r>
          </a:p>
          <a:p>
            <a:endParaRPr lang="en-US" b="1" dirty="0">
              <a:solidFill>
                <a:srgbClr val="0000FF"/>
              </a:solidFill>
            </a:endParaRPr>
          </a:p>
          <a:p>
            <a:r>
              <a:rPr lang="en-US" b="1" dirty="0">
                <a:solidFill>
                  <a:srgbClr val="0000FF"/>
                </a:solidFill>
              </a:rPr>
              <a:t>Call Center 1 (28 observations)</a:t>
            </a:r>
          </a:p>
          <a:p>
            <a:r>
              <a:rPr lang="en-US" b="1" dirty="0">
                <a:solidFill>
                  <a:srgbClr val="0000FF"/>
                </a:solidFill>
              </a:rPr>
              <a:t>797 794 817 813 817 793 762 719 804 811 747 804 790 796 807 801 805 811 835 787 800 771 794 805 797 724 820 701</a:t>
            </a:r>
          </a:p>
          <a:p>
            <a:endParaRPr lang="en-US" b="1" dirty="0">
              <a:solidFill>
                <a:srgbClr val="0000FF"/>
              </a:solidFill>
            </a:endParaRPr>
          </a:p>
          <a:p>
            <a:r>
              <a:rPr lang="en-US" b="1" dirty="0"/>
              <a:t>Call Center 2 (32 observations)</a:t>
            </a:r>
          </a:p>
          <a:p>
            <a:r>
              <a:rPr lang="en-US" b="1" dirty="0"/>
              <a:t>817 801 798 797 788 802 821 779 803 807 789 799 794 792 826 808 808 844 790 814 784 839 805 817 804 807 800 785 796 789 842 829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2"/>
          <p:cNvSpPr>
            <a:spLocks noGrp="1" noChangeArrowheads="1"/>
          </p:cNvSpPr>
          <p:nvPr>
            <p:ph type="title"/>
          </p:nvPr>
        </p:nvSpPr>
        <p:spPr/>
        <p:txBody>
          <a:bodyPr/>
          <a:lstStyle/>
          <a:p>
            <a:r>
              <a:rPr lang="en-US" dirty="0" smtClean="0"/>
              <a:t>Application 1: </a:t>
            </a:r>
            <a:r>
              <a:rPr lang="en-US" dirty="0"/>
              <a:t>Equal Means</a:t>
            </a:r>
          </a:p>
        </p:txBody>
      </p:sp>
      <p:sp>
        <p:nvSpPr>
          <p:cNvPr id="240643" name="Rectangle 3"/>
          <p:cNvSpPr>
            <a:spLocks noGrp="1" noChangeArrowheads="1"/>
          </p:cNvSpPr>
          <p:nvPr>
            <p:ph idx="1"/>
          </p:nvPr>
        </p:nvSpPr>
        <p:spPr>
          <a:xfrm>
            <a:off x="1676400" y="1905000"/>
            <a:ext cx="7010400" cy="4114800"/>
          </a:xfrm>
        </p:spPr>
        <p:txBody>
          <a:bodyPr/>
          <a:lstStyle/>
          <a:p>
            <a:r>
              <a:rPr lang="en-US" dirty="0"/>
              <a:t>Application:  Mean calls cleared at the two call centers are the same</a:t>
            </a:r>
          </a:p>
          <a:p>
            <a:r>
              <a:rPr lang="en-US" b="1" dirty="0">
                <a:solidFill>
                  <a:srgbClr val="FF0000"/>
                </a:solidFill>
              </a:rPr>
              <a:t>H</a:t>
            </a:r>
            <a:r>
              <a:rPr lang="en-US" b="1" baseline="-25000" dirty="0">
                <a:solidFill>
                  <a:srgbClr val="FF0000"/>
                </a:solidFill>
              </a:rPr>
              <a:t>0</a:t>
            </a:r>
            <a:r>
              <a:rPr lang="en-US" b="1" dirty="0">
                <a:solidFill>
                  <a:srgbClr val="FF0000"/>
                </a:solidFill>
              </a:rPr>
              <a:t>: </a:t>
            </a:r>
            <a:r>
              <a:rPr lang="el-GR" b="1" dirty="0">
                <a:solidFill>
                  <a:srgbClr val="FF0000"/>
                </a:solidFill>
                <a:cs typeface="Arial" charset="0"/>
              </a:rPr>
              <a:t>μ</a:t>
            </a:r>
            <a:r>
              <a:rPr lang="en-US" b="1" baseline="-25000" dirty="0">
                <a:solidFill>
                  <a:srgbClr val="FF0000"/>
                </a:solidFill>
                <a:cs typeface="Arial" charset="0"/>
              </a:rPr>
              <a:t>1</a:t>
            </a:r>
            <a:r>
              <a:rPr lang="en-US" b="1" dirty="0">
                <a:solidFill>
                  <a:srgbClr val="FF0000"/>
                </a:solidFill>
                <a:cs typeface="Arial" charset="0"/>
              </a:rPr>
              <a:t> = </a:t>
            </a:r>
            <a:r>
              <a:rPr lang="el-GR" b="1" dirty="0">
                <a:solidFill>
                  <a:srgbClr val="FF0000"/>
                </a:solidFill>
                <a:cs typeface="Arial" charset="0"/>
              </a:rPr>
              <a:t>μ</a:t>
            </a:r>
            <a:r>
              <a:rPr lang="en-US" b="1" baseline="-25000" dirty="0">
                <a:solidFill>
                  <a:srgbClr val="FF0000"/>
                </a:solidFill>
                <a:cs typeface="Arial" charset="0"/>
              </a:rPr>
              <a:t>2</a:t>
            </a:r>
            <a:r>
              <a:rPr lang="en-US" b="1" dirty="0">
                <a:solidFill>
                  <a:srgbClr val="FF0000"/>
                </a:solidFill>
                <a:cs typeface="Arial" charset="0"/>
              </a:rPr>
              <a:t/>
            </a:r>
            <a:br>
              <a:rPr lang="en-US" b="1" dirty="0">
                <a:solidFill>
                  <a:srgbClr val="FF0000"/>
                </a:solidFill>
                <a:cs typeface="Arial" charset="0"/>
              </a:rPr>
            </a:br>
            <a:r>
              <a:rPr lang="en-US" b="1" dirty="0">
                <a:solidFill>
                  <a:srgbClr val="FF0000"/>
                </a:solidFill>
                <a:cs typeface="Arial" charset="0"/>
              </a:rPr>
              <a:t>H</a:t>
            </a:r>
            <a:r>
              <a:rPr lang="en-US" b="1" baseline="-25000" dirty="0">
                <a:solidFill>
                  <a:srgbClr val="FF0000"/>
                </a:solidFill>
                <a:cs typeface="Arial" charset="0"/>
              </a:rPr>
              <a:t>1</a:t>
            </a:r>
            <a:r>
              <a:rPr lang="en-US" b="1" dirty="0">
                <a:solidFill>
                  <a:srgbClr val="FF0000"/>
                </a:solidFill>
                <a:cs typeface="Arial" charset="0"/>
              </a:rPr>
              <a:t>: </a:t>
            </a:r>
            <a:r>
              <a:rPr lang="el-GR" b="1" dirty="0">
                <a:solidFill>
                  <a:srgbClr val="FF0000"/>
                </a:solidFill>
                <a:cs typeface="Arial" charset="0"/>
              </a:rPr>
              <a:t>μ</a:t>
            </a:r>
            <a:r>
              <a:rPr lang="en-US" b="1" baseline="-25000" dirty="0">
                <a:solidFill>
                  <a:srgbClr val="FF0000"/>
                </a:solidFill>
                <a:cs typeface="Arial" charset="0"/>
              </a:rPr>
              <a:t>1</a:t>
            </a:r>
            <a:r>
              <a:rPr lang="en-US" b="1" dirty="0">
                <a:solidFill>
                  <a:srgbClr val="FF0000"/>
                </a:solidFill>
                <a:cs typeface="Arial" charset="0"/>
              </a:rPr>
              <a:t> ≠ </a:t>
            </a:r>
            <a:r>
              <a:rPr lang="el-GR" b="1" dirty="0">
                <a:solidFill>
                  <a:srgbClr val="FF0000"/>
                </a:solidFill>
                <a:cs typeface="Arial" charset="0"/>
              </a:rPr>
              <a:t>μ</a:t>
            </a:r>
            <a:r>
              <a:rPr lang="en-US" b="1" baseline="-25000" dirty="0">
                <a:solidFill>
                  <a:srgbClr val="FF0000"/>
                </a:solidFill>
                <a:cs typeface="Arial" charset="0"/>
              </a:rPr>
              <a:t>2</a:t>
            </a:r>
            <a:endParaRPr lang="en-US" b="1" dirty="0">
              <a:solidFill>
                <a:srgbClr val="FF0000"/>
              </a:solidFill>
              <a:cs typeface="Arial" charset="0"/>
            </a:endParaRPr>
          </a:p>
          <a:p>
            <a:r>
              <a:rPr lang="en-US" dirty="0">
                <a:cs typeface="Arial" charset="0"/>
              </a:rPr>
              <a:t>Rejection region: Sample means from centers 1 and 2 are very different.</a:t>
            </a:r>
          </a:p>
          <a:p>
            <a:r>
              <a:rPr lang="en-US" dirty="0">
                <a:cs typeface="Arial" charset="0"/>
              </a:rPr>
              <a:t>Complication: What to use for the variance(s</a:t>
            </a:r>
            <a:r>
              <a:rPr lang="en-US" dirty="0" smtClean="0">
                <a:cs typeface="Arial" charset="0"/>
              </a:rPr>
              <a:t>) for the difference?</a:t>
            </a:r>
            <a:endParaRPr lang="el-GR" dirty="0">
              <a:cs typeface="Arial"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a:xfrm>
            <a:off x="762000" y="1371600"/>
            <a:ext cx="8229600" cy="530225"/>
          </a:xfrm>
        </p:spPr>
        <p:txBody>
          <a:bodyPr/>
          <a:lstStyle/>
          <a:p>
            <a:r>
              <a:rPr lang="en-US"/>
              <a:t>Standard Approach</a:t>
            </a:r>
          </a:p>
        </p:txBody>
      </p:sp>
      <p:sp>
        <p:nvSpPr>
          <p:cNvPr id="260099" name="Rectangle 3"/>
          <p:cNvSpPr>
            <a:spLocks noGrp="1" noChangeArrowheads="1"/>
          </p:cNvSpPr>
          <p:nvPr>
            <p:ph idx="1"/>
          </p:nvPr>
        </p:nvSpPr>
        <p:spPr>
          <a:xfrm>
            <a:off x="1371600" y="2209800"/>
            <a:ext cx="7391400" cy="3429000"/>
          </a:xfrm>
        </p:spPr>
        <p:txBody>
          <a:bodyPr/>
          <a:lstStyle/>
          <a:p>
            <a:pPr>
              <a:lnSpc>
                <a:spcPct val="90000"/>
              </a:lnSpc>
            </a:pPr>
            <a:r>
              <a:rPr lang="en-US" b="1">
                <a:solidFill>
                  <a:srgbClr val="FF0000"/>
                </a:solidFill>
              </a:rPr>
              <a:t>H</a:t>
            </a:r>
            <a:r>
              <a:rPr lang="en-US" b="1" baseline="-25000">
                <a:solidFill>
                  <a:srgbClr val="FF0000"/>
                </a:solidFill>
              </a:rPr>
              <a:t>0</a:t>
            </a:r>
            <a:r>
              <a:rPr lang="en-US" b="1">
                <a:solidFill>
                  <a:srgbClr val="FF0000"/>
                </a:solidFill>
              </a:rPr>
              <a:t>: </a:t>
            </a:r>
            <a:r>
              <a:rPr lang="el-GR" b="1">
                <a:solidFill>
                  <a:srgbClr val="FF0000"/>
                </a:solidFill>
                <a:cs typeface="Arial" charset="0"/>
              </a:rPr>
              <a:t>μ</a:t>
            </a:r>
            <a:r>
              <a:rPr lang="en-US" b="1" baseline="-25000">
                <a:solidFill>
                  <a:srgbClr val="FF0000"/>
                </a:solidFill>
                <a:cs typeface="Arial" charset="0"/>
              </a:rPr>
              <a:t>1</a:t>
            </a:r>
            <a:r>
              <a:rPr lang="en-US" b="1">
                <a:solidFill>
                  <a:srgbClr val="FF0000"/>
                </a:solidFill>
                <a:cs typeface="Arial" charset="0"/>
              </a:rPr>
              <a:t> = </a:t>
            </a:r>
            <a:r>
              <a:rPr lang="el-GR" b="1">
                <a:solidFill>
                  <a:srgbClr val="FF0000"/>
                </a:solidFill>
                <a:cs typeface="Arial" charset="0"/>
              </a:rPr>
              <a:t>μ</a:t>
            </a:r>
            <a:r>
              <a:rPr lang="en-US" b="1" baseline="-25000">
                <a:solidFill>
                  <a:srgbClr val="FF0000"/>
                </a:solidFill>
                <a:cs typeface="Arial" charset="0"/>
              </a:rPr>
              <a:t>2</a:t>
            </a:r>
            <a:r>
              <a:rPr lang="en-US" b="1">
                <a:solidFill>
                  <a:srgbClr val="FF0000"/>
                </a:solidFill>
                <a:cs typeface="Arial" charset="0"/>
              </a:rPr>
              <a:t/>
            </a:r>
            <a:br>
              <a:rPr lang="en-US" b="1">
                <a:solidFill>
                  <a:srgbClr val="FF0000"/>
                </a:solidFill>
                <a:cs typeface="Arial" charset="0"/>
              </a:rPr>
            </a:br>
            <a:r>
              <a:rPr lang="en-US" b="1">
                <a:solidFill>
                  <a:srgbClr val="FF0000"/>
                </a:solidFill>
                <a:cs typeface="Arial" charset="0"/>
              </a:rPr>
              <a:t>H</a:t>
            </a:r>
            <a:r>
              <a:rPr lang="en-US" b="1" baseline="-25000">
                <a:solidFill>
                  <a:srgbClr val="FF0000"/>
                </a:solidFill>
                <a:cs typeface="Arial" charset="0"/>
              </a:rPr>
              <a:t>1</a:t>
            </a:r>
            <a:r>
              <a:rPr lang="en-US" b="1">
                <a:solidFill>
                  <a:srgbClr val="FF0000"/>
                </a:solidFill>
                <a:cs typeface="Arial" charset="0"/>
              </a:rPr>
              <a:t>: </a:t>
            </a:r>
            <a:r>
              <a:rPr lang="el-GR" b="1">
                <a:solidFill>
                  <a:srgbClr val="FF0000"/>
                </a:solidFill>
                <a:cs typeface="Arial" charset="0"/>
              </a:rPr>
              <a:t>μ</a:t>
            </a:r>
            <a:r>
              <a:rPr lang="en-US" b="1" baseline="-25000">
                <a:solidFill>
                  <a:srgbClr val="FF0000"/>
                </a:solidFill>
                <a:cs typeface="Arial" charset="0"/>
              </a:rPr>
              <a:t>1</a:t>
            </a:r>
            <a:r>
              <a:rPr lang="en-US" b="1">
                <a:solidFill>
                  <a:srgbClr val="FF0000"/>
                </a:solidFill>
                <a:cs typeface="Arial" charset="0"/>
              </a:rPr>
              <a:t> ≠ </a:t>
            </a:r>
            <a:r>
              <a:rPr lang="el-GR" b="1">
                <a:solidFill>
                  <a:srgbClr val="FF0000"/>
                </a:solidFill>
                <a:cs typeface="Arial" charset="0"/>
              </a:rPr>
              <a:t>μ</a:t>
            </a:r>
            <a:r>
              <a:rPr lang="en-US" b="1" baseline="-25000">
                <a:solidFill>
                  <a:srgbClr val="FF0000"/>
                </a:solidFill>
                <a:cs typeface="Arial" charset="0"/>
              </a:rPr>
              <a:t>2</a:t>
            </a:r>
            <a:endParaRPr lang="en-US" b="1">
              <a:solidFill>
                <a:srgbClr val="FF0000"/>
              </a:solidFill>
              <a:cs typeface="Arial" charset="0"/>
            </a:endParaRPr>
          </a:p>
          <a:p>
            <a:pPr>
              <a:lnSpc>
                <a:spcPct val="90000"/>
              </a:lnSpc>
            </a:pPr>
            <a:r>
              <a:rPr lang="en-US"/>
              <a:t>Equivalent:  </a:t>
            </a:r>
            <a:r>
              <a:rPr lang="en-US" b="1">
                <a:solidFill>
                  <a:srgbClr val="FF0000"/>
                </a:solidFill>
              </a:rPr>
              <a:t>H</a:t>
            </a:r>
            <a:r>
              <a:rPr lang="en-US" b="1" baseline="-25000">
                <a:solidFill>
                  <a:srgbClr val="FF0000"/>
                </a:solidFill>
              </a:rPr>
              <a:t>0</a:t>
            </a:r>
            <a:r>
              <a:rPr lang="en-US" b="1">
                <a:solidFill>
                  <a:srgbClr val="FF0000"/>
                </a:solidFill>
              </a:rPr>
              <a:t>: </a:t>
            </a:r>
            <a:r>
              <a:rPr lang="el-GR" b="1">
                <a:solidFill>
                  <a:srgbClr val="FF0000"/>
                </a:solidFill>
                <a:cs typeface="Arial" charset="0"/>
              </a:rPr>
              <a:t>μ</a:t>
            </a:r>
            <a:r>
              <a:rPr lang="en-US" b="1" baseline="-25000">
                <a:solidFill>
                  <a:srgbClr val="FF0000"/>
                </a:solidFill>
                <a:cs typeface="Arial" charset="0"/>
              </a:rPr>
              <a:t>1</a:t>
            </a:r>
            <a:r>
              <a:rPr lang="en-US" b="1">
                <a:solidFill>
                  <a:srgbClr val="FF0000"/>
                </a:solidFill>
                <a:cs typeface="Arial" charset="0"/>
              </a:rPr>
              <a:t> – </a:t>
            </a:r>
            <a:r>
              <a:rPr lang="el-GR" b="1">
                <a:solidFill>
                  <a:srgbClr val="FF0000"/>
                </a:solidFill>
                <a:cs typeface="Arial" charset="0"/>
              </a:rPr>
              <a:t>μ</a:t>
            </a:r>
            <a:r>
              <a:rPr lang="en-US" b="1" baseline="-25000">
                <a:solidFill>
                  <a:srgbClr val="FF0000"/>
                </a:solidFill>
                <a:cs typeface="Arial" charset="0"/>
              </a:rPr>
              <a:t>2</a:t>
            </a:r>
            <a:r>
              <a:rPr lang="en-US" b="1">
                <a:solidFill>
                  <a:srgbClr val="FF0000"/>
                </a:solidFill>
                <a:cs typeface="Arial" charset="0"/>
              </a:rPr>
              <a:t> = 0</a:t>
            </a:r>
            <a:endParaRPr lang="en-US"/>
          </a:p>
          <a:p>
            <a:pPr>
              <a:lnSpc>
                <a:spcPct val="90000"/>
              </a:lnSpc>
            </a:pPr>
            <a:r>
              <a:rPr lang="en-US"/>
              <a:t>Test is based on the two means:</a:t>
            </a:r>
          </a:p>
          <a:p>
            <a:pPr lvl="1">
              <a:lnSpc>
                <a:spcPct val="90000"/>
              </a:lnSpc>
            </a:pPr>
            <a:r>
              <a:rPr lang="en-US"/>
              <a:t>Reject the null hypothesis if </a:t>
            </a:r>
            <a:br>
              <a:rPr lang="en-US"/>
            </a:br>
            <a:r>
              <a:rPr lang="en-US"/>
              <a:t>is very different from zero (in either direction.</a:t>
            </a:r>
          </a:p>
          <a:p>
            <a:pPr lvl="1">
              <a:lnSpc>
                <a:spcPct val="90000"/>
              </a:lnSpc>
            </a:pPr>
            <a:r>
              <a:rPr lang="en-US"/>
              <a:t>Rejection region is large positive or negative values of  </a:t>
            </a:r>
          </a:p>
        </p:txBody>
      </p:sp>
      <p:graphicFrame>
        <p:nvGraphicFramePr>
          <p:cNvPr id="260100" name="Object 4"/>
          <p:cNvGraphicFramePr>
            <a:graphicFrameLocks noChangeAspect="1"/>
          </p:cNvGraphicFramePr>
          <p:nvPr>
            <p:extLst>
              <p:ext uri="{D42A27DB-BD31-4B8C-83A1-F6EECF244321}">
                <p14:modId xmlns:p14="http://schemas.microsoft.com/office/powerpoint/2010/main" xmlns="" val="1020929429"/>
              </p:ext>
            </p:extLst>
          </p:nvPr>
        </p:nvGraphicFramePr>
        <p:xfrm>
          <a:off x="7010400" y="3505200"/>
          <a:ext cx="1125537" cy="563562"/>
        </p:xfrm>
        <a:graphic>
          <a:graphicData uri="http://schemas.openxmlformats.org/presentationml/2006/ole">
            <p:oleObj spid="_x0000_s260133" name="Equation" r:id="rId4" imgW="457200" imgH="228600" progId="Equation.DSMT4">
              <p:embed/>
            </p:oleObj>
          </a:graphicData>
        </a:graphic>
      </p:graphicFrame>
      <p:graphicFrame>
        <p:nvGraphicFramePr>
          <p:cNvPr id="260101" name="Object 5"/>
          <p:cNvGraphicFramePr>
            <a:graphicFrameLocks noChangeAspect="1"/>
          </p:cNvGraphicFramePr>
          <p:nvPr>
            <p:extLst>
              <p:ext uri="{D42A27DB-BD31-4B8C-83A1-F6EECF244321}">
                <p14:modId xmlns:p14="http://schemas.microsoft.com/office/powerpoint/2010/main" xmlns="" val="4086086723"/>
              </p:ext>
            </p:extLst>
          </p:nvPr>
        </p:nvGraphicFramePr>
        <p:xfrm>
          <a:off x="6019800" y="3962400"/>
          <a:ext cx="1055687" cy="527050"/>
        </p:xfrm>
        <a:graphic>
          <a:graphicData uri="http://schemas.openxmlformats.org/presentationml/2006/ole">
            <p:oleObj spid="_x0000_s260134" name="Equation" r:id="rId5" imgW="457200" imgH="228600" progId="Equation.DSMT4">
              <p:embed/>
            </p:oleObj>
          </a:graphicData>
        </a:graphic>
      </p:graphicFrame>
      <p:graphicFrame>
        <p:nvGraphicFramePr>
          <p:cNvPr id="260102" name="Object 6"/>
          <p:cNvGraphicFramePr>
            <a:graphicFrameLocks noChangeAspect="1"/>
          </p:cNvGraphicFramePr>
          <p:nvPr>
            <p:extLst>
              <p:ext uri="{D42A27DB-BD31-4B8C-83A1-F6EECF244321}">
                <p14:modId xmlns:p14="http://schemas.microsoft.com/office/powerpoint/2010/main" xmlns="" val="1069565644"/>
              </p:ext>
            </p:extLst>
          </p:nvPr>
        </p:nvGraphicFramePr>
        <p:xfrm>
          <a:off x="3505200" y="5029200"/>
          <a:ext cx="984250" cy="492125"/>
        </p:xfrm>
        <a:graphic>
          <a:graphicData uri="http://schemas.openxmlformats.org/presentationml/2006/ole">
            <p:oleObj spid="_x0000_s260135" name="Equation" r:id="rId6" imgW="457200" imgH="228600" progId="Equation.DSMT4">
              <p:embed/>
            </p:oleObj>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2"/>
          <p:cNvSpPr>
            <a:spLocks noGrp="1" noChangeArrowheads="1"/>
          </p:cNvSpPr>
          <p:nvPr>
            <p:ph type="title"/>
          </p:nvPr>
        </p:nvSpPr>
        <p:spPr>
          <a:xfrm>
            <a:off x="457200" y="838200"/>
            <a:ext cx="8229600" cy="1139825"/>
          </a:xfrm>
        </p:spPr>
        <p:txBody>
          <a:bodyPr/>
          <a:lstStyle/>
          <a:p>
            <a:r>
              <a:rPr lang="en-US" dirty="0"/>
              <a:t>Rejection Region for Two Means</a:t>
            </a:r>
          </a:p>
        </p:txBody>
      </p:sp>
      <p:graphicFrame>
        <p:nvGraphicFramePr>
          <p:cNvPr id="262148" name="Object 4"/>
          <p:cNvGraphicFramePr>
            <a:graphicFrameLocks noChangeAspect="1"/>
          </p:cNvGraphicFramePr>
          <p:nvPr>
            <p:extLst>
              <p:ext uri="{D42A27DB-BD31-4B8C-83A1-F6EECF244321}">
                <p14:modId xmlns:p14="http://schemas.microsoft.com/office/powerpoint/2010/main" xmlns="" val="1812938894"/>
              </p:ext>
            </p:extLst>
          </p:nvPr>
        </p:nvGraphicFramePr>
        <p:xfrm>
          <a:off x="1135063" y="2311400"/>
          <a:ext cx="7339012" cy="3348038"/>
        </p:xfrm>
        <a:graphic>
          <a:graphicData uri="http://schemas.openxmlformats.org/presentationml/2006/ole">
            <p:oleObj spid="_x0000_s262159" name="Equation" r:id="rId4" imgW="3479760" imgH="1587240" progId="Equation.DSMT4">
              <p:embed/>
            </p:oleObj>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Rectangle 2"/>
          <p:cNvSpPr>
            <a:spLocks noGrp="1" noChangeArrowheads="1"/>
          </p:cNvSpPr>
          <p:nvPr>
            <p:ph type="title"/>
          </p:nvPr>
        </p:nvSpPr>
        <p:spPr>
          <a:xfrm>
            <a:off x="838200" y="533400"/>
            <a:ext cx="7391400" cy="1527175"/>
          </a:xfrm>
        </p:spPr>
        <p:txBody>
          <a:bodyPr/>
          <a:lstStyle/>
          <a:p>
            <a:r>
              <a:rPr lang="en-US" dirty="0"/>
              <a:t>Easiest Approach: Large Samples</a:t>
            </a:r>
          </a:p>
        </p:txBody>
      </p:sp>
      <p:sp>
        <p:nvSpPr>
          <p:cNvPr id="362499" name="Rectangle 3"/>
          <p:cNvSpPr>
            <a:spLocks noGrp="1" noChangeArrowheads="1"/>
          </p:cNvSpPr>
          <p:nvPr>
            <p:ph idx="1"/>
          </p:nvPr>
        </p:nvSpPr>
        <p:spPr>
          <a:xfrm>
            <a:off x="1295400" y="2438400"/>
            <a:ext cx="7010400" cy="2971800"/>
          </a:xfrm>
        </p:spPr>
        <p:txBody>
          <a:bodyPr/>
          <a:lstStyle/>
          <a:p>
            <a:r>
              <a:rPr lang="en-US" dirty="0"/>
              <a:t>Assume relatively large samples, so we can use the central limit theorem.</a:t>
            </a:r>
          </a:p>
          <a:p>
            <a:endParaRPr lang="en-US" dirty="0"/>
          </a:p>
          <a:p>
            <a:r>
              <a:rPr lang="en-US" dirty="0"/>
              <a:t>It won’t make much difference whether the variances are assumed (actually are) the same or not.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p:cNvSpPr>
            <a:spLocks noGrp="1" noChangeArrowheads="1"/>
          </p:cNvSpPr>
          <p:nvPr>
            <p:ph type="title"/>
          </p:nvPr>
        </p:nvSpPr>
        <p:spPr>
          <a:xfrm>
            <a:off x="457200" y="914400"/>
            <a:ext cx="8229600" cy="1139825"/>
          </a:xfrm>
        </p:spPr>
        <p:txBody>
          <a:bodyPr/>
          <a:lstStyle/>
          <a:p>
            <a:r>
              <a:rPr lang="en-US"/>
              <a:t>Variance Estimator</a:t>
            </a:r>
          </a:p>
        </p:txBody>
      </p:sp>
      <p:graphicFrame>
        <p:nvGraphicFramePr>
          <p:cNvPr id="264196" name="Object 4"/>
          <p:cNvGraphicFramePr>
            <a:graphicFrameLocks noChangeAspect="1"/>
          </p:cNvGraphicFramePr>
          <p:nvPr>
            <p:extLst>
              <p:ext uri="{D42A27DB-BD31-4B8C-83A1-F6EECF244321}">
                <p14:modId xmlns:p14="http://schemas.microsoft.com/office/powerpoint/2010/main" xmlns="" val="2764716399"/>
              </p:ext>
            </p:extLst>
          </p:nvPr>
        </p:nvGraphicFramePr>
        <p:xfrm>
          <a:off x="838200" y="2362200"/>
          <a:ext cx="7612063" cy="2755900"/>
        </p:xfrm>
        <a:graphic>
          <a:graphicData uri="http://schemas.openxmlformats.org/presentationml/2006/ole">
            <p:oleObj spid="_x0000_s264207" name="Equation" r:id="rId4" imgW="3225800" imgH="1168400" progId="Equation.DSMT4">
              <p:embed/>
            </p:oleObj>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2"/>
          <p:cNvSpPr>
            <a:spLocks noGrp="1" noChangeArrowheads="1"/>
          </p:cNvSpPr>
          <p:nvPr>
            <p:ph type="title"/>
          </p:nvPr>
        </p:nvSpPr>
        <p:spPr>
          <a:xfrm>
            <a:off x="685800" y="838200"/>
            <a:ext cx="8229600" cy="530225"/>
          </a:xfrm>
        </p:spPr>
        <p:txBody>
          <a:bodyPr/>
          <a:lstStyle/>
          <a:p>
            <a:r>
              <a:rPr lang="en-US" dirty="0"/>
              <a:t>Test of Means</a:t>
            </a:r>
          </a:p>
        </p:txBody>
      </p:sp>
      <p:sp>
        <p:nvSpPr>
          <p:cNvPr id="272388" name="Rectangle 4"/>
          <p:cNvSpPr>
            <a:spLocks noGrp="1" noChangeArrowheads="1"/>
          </p:cNvSpPr>
          <p:nvPr>
            <p:ph idx="1"/>
          </p:nvPr>
        </p:nvSpPr>
        <p:spPr>
          <a:xfrm>
            <a:off x="1828800" y="1447800"/>
            <a:ext cx="6019800" cy="2168525"/>
          </a:xfrm>
        </p:spPr>
        <p:txBody>
          <a:bodyPr/>
          <a:lstStyle/>
          <a:p>
            <a:r>
              <a:rPr lang="en-US" dirty="0"/>
              <a:t>H</a:t>
            </a:r>
            <a:r>
              <a:rPr lang="en-US" baseline="-25000" dirty="0"/>
              <a:t>0</a:t>
            </a:r>
            <a:r>
              <a:rPr lang="en-US" dirty="0"/>
              <a:t>: </a:t>
            </a:r>
            <a:r>
              <a:rPr lang="el-GR" dirty="0">
                <a:cs typeface="Arial" charset="0"/>
              </a:rPr>
              <a:t>μ</a:t>
            </a:r>
            <a:r>
              <a:rPr lang="en-US" baseline="-25000" dirty="0">
                <a:cs typeface="Arial" charset="0"/>
              </a:rPr>
              <a:t>Call Center 1</a:t>
            </a:r>
            <a:r>
              <a:rPr lang="en-US" dirty="0">
                <a:cs typeface="Arial" charset="0"/>
              </a:rPr>
              <a:t> – </a:t>
            </a:r>
            <a:r>
              <a:rPr lang="el-GR" dirty="0">
                <a:cs typeface="Arial" charset="0"/>
              </a:rPr>
              <a:t>μ</a:t>
            </a:r>
            <a:r>
              <a:rPr lang="en-US" baseline="-25000" dirty="0">
                <a:cs typeface="Arial" charset="0"/>
              </a:rPr>
              <a:t>Call Center 2</a:t>
            </a:r>
            <a:r>
              <a:rPr lang="en-US" dirty="0">
                <a:cs typeface="Arial" charset="0"/>
              </a:rPr>
              <a:t> =  0</a:t>
            </a:r>
            <a:br>
              <a:rPr lang="en-US" dirty="0">
                <a:cs typeface="Arial" charset="0"/>
              </a:rPr>
            </a:br>
            <a:r>
              <a:rPr lang="en-US" dirty="0">
                <a:cs typeface="Arial" charset="0"/>
              </a:rPr>
              <a:t>H</a:t>
            </a:r>
            <a:r>
              <a:rPr lang="en-US" baseline="-25000" dirty="0">
                <a:cs typeface="Arial" charset="0"/>
              </a:rPr>
              <a:t>1</a:t>
            </a:r>
            <a:r>
              <a:rPr lang="en-US" dirty="0">
                <a:cs typeface="Arial" charset="0"/>
              </a:rPr>
              <a:t>: </a:t>
            </a:r>
            <a:r>
              <a:rPr lang="el-GR" dirty="0">
                <a:cs typeface="Arial" charset="0"/>
              </a:rPr>
              <a:t>μ</a:t>
            </a:r>
            <a:r>
              <a:rPr lang="en-US" baseline="-25000" dirty="0">
                <a:cs typeface="Arial" charset="0"/>
              </a:rPr>
              <a:t>Call Center 1</a:t>
            </a:r>
            <a:r>
              <a:rPr lang="en-US" dirty="0">
                <a:cs typeface="Arial" charset="0"/>
              </a:rPr>
              <a:t> – </a:t>
            </a:r>
            <a:r>
              <a:rPr lang="el-GR" dirty="0">
                <a:cs typeface="Arial" charset="0"/>
              </a:rPr>
              <a:t>μ</a:t>
            </a:r>
            <a:r>
              <a:rPr lang="en-US" baseline="-25000" dirty="0">
                <a:cs typeface="Arial" charset="0"/>
              </a:rPr>
              <a:t>Call Center 2</a:t>
            </a:r>
            <a:r>
              <a:rPr lang="en-US" dirty="0">
                <a:cs typeface="Arial" charset="0"/>
              </a:rPr>
              <a:t> ≠  </a:t>
            </a:r>
            <a:r>
              <a:rPr lang="en-US" dirty="0" smtClean="0">
                <a:cs typeface="Arial" charset="0"/>
              </a:rPr>
              <a:t>0</a:t>
            </a:r>
          </a:p>
          <a:p>
            <a:pPr marL="0" indent="0">
              <a:buNone/>
            </a:pPr>
            <a:endParaRPr lang="en-US" dirty="0">
              <a:cs typeface="Arial" charset="0"/>
            </a:endParaRPr>
          </a:p>
          <a:p>
            <a:r>
              <a:rPr lang="en-US" dirty="0">
                <a:cs typeface="Arial" charset="0"/>
              </a:rPr>
              <a:t>Use </a:t>
            </a:r>
            <a:r>
              <a:rPr lang="el-GR" dirty="0">
                <a:cs typeface="Arial" charset="0"/>
              </a:rPr>
              <a:t>α</a:t>
            </a:r>
            <a:r>
              <a:rPr lang="en-US" dirty="0">
                <a:cs typeface="Arial" charset="0"/>
              </a:rPr>
              <a:t> = </a:t>
            </a:r>
            <a:r>
              <a:rPr lang="en-US" dirty="0" smtClean="0">
                <a:cs typeface="Arial" charset="0"/>
              </a:rPr>
              <a:t>0.05</a:t>
            </a:r>
          </a:p>
          <a:p>
            <a:endParaRPr lang="en-US" dirty="0">
              <a:cs typeface="Arial" charset="0"/>
            </a:endParaRPr>
          </a:p>
          <a:p>
            <a:r>
              <a:rPr lang="en-US" dirty="0">
                <a:cs typeface="Arial" charset="0"/>
              </a:rPr>
              <a:t>Rejection region: </a:t>
            </a:r>
          </a:p>
          <a:p>
            <a:endParaRPr lang="el-GR" dirty="0">
              <a:cs typeface="Arial" charset="0"/>
            </a:endParaRPr>
          </a:p>
        </p:txBody>
      </p:sp>
      <p:graphicFrame>
        <p:nvGraphicFramePr>
          <p:cNvPr id="272389" name="Object 5"/>
          <p:cNvGraphicFramePr>
            <a:graphicFrameLocks noChangeAspect="1"/>
          </p:cNvGraphicFramePr>
          <p:nvPr>
            <p:extLst>
              <p:ext uri="{D42A27DB-BD31-4B8C-83A1-F6EECF244321}">
                <p14:modId xmlns:p14="http://schemas.microsoft.com/office/powerpoint/2010/main" xmlns="" val="4138005451"/>
              </p:ext>
            </p:extLst>
          </p:nvPr>
        </p:nvGraphicFramePr>
        <p:xfrm>
          <a:off x="2139950" y="4606925"/>
          <a:ext cx="6013450" cy="1260475"/>
        </p:xfrm>
        <a:graphic>
          <a:graphicData uri="http://schemas.openxmlformats.org/presentationml/2006/ole">
            <p:oleObj spid="_x0000_s272400" name="Equation" r:id="rId4" imgW="2667000" imgH="558800" progId="Equation.DSMT4">
              <p:embed/>
            </p:oleObj>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2"/>
          <p:cNvSpPr>
            <a:spLocks noGrp="1" noChangeArrowheads="1"/>
          </p:cNvSpPr>
          <p:nvPr>
            <p:ph type="title"/>
          </p:nvPr>
        </p:nvSpPr>
        <p:spPr/>
        <p:txBody>
          <a:bodyPr/>
          <a:lstStyle/>
          <a:p>
            <a:r>
              <a:rPr lang="en-US"/>
              <a:t>Basic Comparisons</a:t>
            </a:r>
          </a:p>
        </p:txBody>
      </p:sp>
      <p:graphicFrame>
        <p:nvGraphicFramePr>
          <p:cNvPr id="359428" name="Object 4"/>
          <p:cNvGraphicFramePr>
            <a:graphicFrameLocks noGrp="1" noChangeAspect="1"/>
          </p:cNvGraphicFramePr>
          <p:nvPr>
            <p:ph idx="1"/>
          </p:nvPr>
        </p:nvGraphicFramePr>
        <p:xfrm>
          <a:off x="1333500" y="3429000"/>
          <a:ext cx="3581400" cy="2387600"/>
        </p:xfrm>
        <a:graphic>
          <a:graphicData uri="http://schemas.openxmlformats.org/presentationml/2006/ole">
            <p:oleObj spid="_x0000_s359439" name="Graph" r:id="rId3" imgW="5486400" imgH="3657600" progId="MtbGraph.Document">
              <p:embed/>
            </p:oleObj>
          </a:graphicData>
        </a:graphic>
      </p:graphicFrame>
      <p:sp>
        <p:nvSpPr>
          <p:cNvPr id="359431" name="Text Box 7"/>
          <p:cNvSpPr txBox="1">
            <a:spLocks noChangeArrowheads="1"/>
          </p:cNvSpPr>
          <p:nvPr/>
        </p:nvSpPr>
        <p:spPr bwMode="auto">
          <a:xfrm>
            <a:off x="1066800" y="1905000"/>
            <a:ext cx="7620000" cy="1339850"/>
          </a:xfrm>
          <a:prstGeom prst="rect">
            <a:avLst/>
          </a:prstGeom>
          <a:noFill/>
          <a:ln w="28575">
            <a:solidFill>
              <a:schemeClr val="tx1"/>
            </a:solidFill>
            <a:miter lim="800000"/>
            <a:headEnd/>
            <a:tailEnd/>
          </a:ln>
          <a:effectLst/>
        </p:spPr>
        <p:txBody>
          <a:bodyPr wrap="square">
            <a:spAutoFit/>
          </a:bodyPr>
          <a:lstStyle/>
          <a:p>
            <a:r>
              <a:rPr lang="en-US" sz="2000" b="1"/>
              <a:t>Descriptive Statistics: Center1, Center2 </a:t>
            </a:r>
          </a:p>
          <a:p>
            <a:r>
              <a:rPr lang="en-US" sz="2000" b="1"/>
              <a:t>Variable   N    Mean  </a:t>
            </a:r>
            <a:r>
              <a:rPr lang="en-US" sz="2000" b="1" smtClean="0"/>
              <a:t> SE </a:t>
            </a:r>
            <a:r>
              <a:rPr lang="en-US" sz="2000" b="1"/>
              <a:t>Mean  StDev   Min.       Med.      Max.</a:t>
            </a:r>
          </a:p>
          <a:p>
            <a:r>
              <a:rPr lang="en-US" sz="2000" b="1"/>
              <a:t>Center1   28   790.07    </a:t>
            </a:r>
            <a:r>
              <a:rPr lang="en-US" sz="2000" b="1" smtClean="0"/>
              <a:t>  </a:t>
            </a:r>
            <a:r>
              <a:rPr lang="en-US" sz="2000" b="1"/>
              <a:t>6.05     32.00   701.00   798.50   835.00</a:t>
            </a:r>
          </a:p>
          <a:p>
            <a:r>
              <a:rPr lang="en-US" sz="2000" b="1"/>
              <a:t>Center2   32   805.44    </a:t>
            </a:r>
            <a:r>
              <a:rPr lang="en-US" sz="2000" b="1" smtClean="0"/>
              <a:t>  </a:t>
            </a:r>
            <a:r>
              <a:rPr lang="en-US" sz="2000" b="1"/>
              <a:t>2.98     16.87   779.00   802.50   844.00</a:t>
            </a:r>
          </a:p>
        </p:txBody>
      </p:sp>
      <p:sp>
        <p:nvSpPr>
          <p:cNvPr id="359432" name="Text Box 8"/>
          <p:cNvSpPr txBox="1">
            <a:spLocks noChangeArrowheads="1"/>
          </p:cNvSpPr>
          <p:nvPr/>
        </p:nvSpPr>
        <p:spPr bwMode="auto">
          <a:xfrm>
            <a:off x="5791200" y="3962400"/>
            <a:ext cx="2743200" cy="1341438"/>
          </a:xfrm>
          <a:prstGeom prst="rect">
            <a:avLst/>
          </a:prstGeom>
          <a:noFill/>
          <a:ln w="12700">
            <a:solidFill>
              <a:schemeClr val="tx1"/>
            </a:solidFill>
            <a:miter lim="800000"/>
            <a:headEnd/>
            <a:tailEnd/>
          </a:ln>
          <a:effectLst/>
        </p:spPr>
        <p:txBody>
          <a:bodyPr>
            <a:spAutoFit/>
          </a:bodyPr>
          <a:lstStyle/>
          <a:p>
            <a:pPr>
              <a:spcBef>
                <a:spcPct val="50000"/>
              </a:spcBef>
            </a:pPr>
            <a:r>
              <a:rPr lang="en-US" b="1"/>
              <a:t>Means look different</a:t>
            </a:r>
          </a:p>
          <a:p>
            <a:pPr>
              <a:spcBef>
                <a:spcPct val="50000"/>
              </a:spcBef>
            </a:pPr>
            <a:r>
              <a:rPr lang="en-US" b="1"/>
              <a:t>Standard deviations (variances) look quite different.</a:t>
            </a:r>
          </a:p>
        </p:txBody>
      </p:sp>
      <p:sp>
        <p:nvSpPr>
          <p:cNvPr id="2" name="Rectangle 1"/>
          <p:cNvSpPr/>
          <p:nvPr/>
        </p:nvSpPr>
        <p:spPr bwMode="auto">
          <a:xfrm>
            <a:off x="2743200" y="2286000"/>
            <a:ext cx="863838" cy="838200"/>
          </a:xfrm>
          <a:prstGeom prst="rect">
            <a:avLst/>
          </a:prstGeom>
          <a:solidFill>
            <a:srgbClr val="99CC00">
              <a:alpha val="18824"/>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9" name="Rectangle 8"/>
          <p:cNvSpPr/>
          <p:nvPr/>
        </p:nvSpPr>
        <p:spPr bwMode="auto">
          <a:xfrm>
            <a:off x="4774962" y="2286000"/>
            <a:ext cx="863838" cy="838200"/>
          </a:xfrm>
          <a:prstGeom prst="rect">
            <a:avLst/>
          </a:prstGeom>
          <a:solidFill>
            <a:srgbClr val="FF0000">
              <a:alpha val="18824"/>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2"/>
          <p:cNvSpPr>
            <a:spLocks noGrp="1" noChangeArrowheads="1"/>
          </p:cNvSpPr>
          <p:nvPr>
            <p:ph type="title"/>
          </p:nvPr>
        </p:nvSpPr>
        <p:spPr>
          <a:xfrm>
            <a:off x="304800" y="533400"/>
            <a:ext cx="4876800" cy="685800"/>
          </a:xfrm>
        </p:spPr>
        <p:txBody>
          <a:bodyPr/>
          <a:lstStyle/>
          <a:p>
            <a:r>
              <a:rPr lang="en-US"/>
              <a:t>Test for the Difference</a:t>
            </a:r>
          </a:p>
        </p:txBody>
      </p:sp>
      <p:graphicFrame>
        <p:nvGraphicFramePr>
          <p:cNvPr id="270340" name="Object 4"/>
          <p:cNvGraphicFramePr>
            <a:graphicFrameLocks noChangeAspect="1"/>
          </p:cNvGraphicFramePr>
          <p:nvPr>
            <p:extLst>
              <p:ext uri="{D42A27DB-BD31-4B8C-83A1-F6EECF244321}">
                <p14:modId xmlns:p14="http://schemas.microsoft.com/office/powerpoint/2010/main" xmlns="" val="641776742"/>
              </p:ext>
            </p:extLst>
          </p:nvPr>
        </p:nvGraphicFramePr>
        <p:xfrm>
          <a:off x="609600" y="1676400"/>
          <a:ext cx="5638800" cy="3644777"/>
        </p:xfrm>
        <a:graphic>
          <a:graphicData uri="http://schemas.openxmlformats.org/presentationml/2006/ole">
            <p:oleObj spid="_x0000_s270351" name="Equation" r:id="rId4" imgW="4165600" imgH="2692400" progId="Equation.DSMT4">
              <p:embed/>
            </p:oleObj>
          </a:graphicData>
        </a:graphic>
      </p:graphicFrame>
      <p:sp>
        <p:nvSpPr>
          <p:cNvPr id="270343" name="Text Box 7"/>
          <p:cNvSpPr txBox="1">
            <a:spLocks noChangeArrowheads="1"/>
          </p:cNvSpPr>
          <p:nvPr/>
        </p:nvSpPr>
        <p:spPr bwMode="auto">
          <a:xfrm>
            <a:off x="554052" y="5715000"/>
            <a:ext cx="8153400" cy="530225"/>
          </a:xfrm>
          <a:prstGeom prst="rect">
            <a:avLst/>
          </a:prstGeom>
          <a:noFill/>
          <a:ln w="12700">
            <a:solidFill>
              <a:schemeClr val="tx1"/>
            </a:solidFill>
            <a:miter lim="800000"/>
            <a:headEnd/>
            <a:tailEnd/>
          </a:ln>
          <a:effectLst/>
        </p:spPr>
        <p:txBody>
          <a:bodyPr>
            <a:spAutoFit/>
          </a:bodyPr>
          <a:lstStyle/>
          <a:p>
            <a:pPr>
              <a:spcBef>
                <a:spcPct val="50000"/>
              </a:spcBef>
            </a:pPr>
            <a:r>
              <a:rPr lang="en-US" sz="1400" b="1"/>
              <a:t>Stat </a:t>
            </a:r>
            <a:r>
              <a:rPr lang="en-US" sz="1400" b="1">
                <a:sym typeface="Wingdings" pitchFamily="2" charset="2"/>
              </a:rPr>
              <a:t> Basic Statistics  2 sample t (do not check equal variances box)</a:t>
            </a:r>
            <a:br>
              <a:rPr lang="en-US" sz="1400" b="1">
                <a:sym typeface="Wingdings" pitchFamily="2" charset="2"/>
              </a:rPr>
            </a:br>
            <a:r>
              <a:rPr lang="en-US" sz="1400" b="1">
                <a:sym typeface="Wingdings" pitchFamily="2" charset="2"/>
              </a:rPr>
              <a:t>This can also be done by providing just the sample sizes, means and standard deviations.</a:t>
            </a:r>
            <a:endParaRPr lang="en-US" sz="1400" b="1"/>
          </a:p>
        </p:txBody>
      </p:sp>
      <p:sp>
        <p:nvSpPr>
          <p:cNvPr id="5" name="TextBox 4"/>
          <p:cNvSpPr txBox="1"/>
          <p:nvPr/>
        </p:nvSpPr>
        <p:spPr>
          <a:xfrm>
            <a:off x="5181600" y="1143000"/>
            <a:ext cx="3352800" cy="1815882"/>
          </a:xfrm>
          <a:prstGeom prst="rect">
            <a:avLst/>
          </a:prstGeom>
          <a:noFill/>
        </p:spPr>
        <p:txBody>
          <a:bodyPr wrap="square" rtlCol="0">
            <a:spAutoFit/>
          </a:bodyPr>
          <a:lstStyle/>
          <a:p>
            <a:r>
              <a:rPr lang="en-US" sz="1600" smtClean="0"/>
              <a:t>Note minus 0 because that is the hypothesized value. It could have been some other value. For example, suppose we were investigating a claim that a test prep course would raise scores by 50 points.</a:t>
            </a:r>
            <a:endParaRPr lang="en-US" sz="1600"/>
          </a:p>
        </p:txBody>
      </p:sp>
      <p:cxnSp>
        <p:nvCxnSpPr>
          <p:cNvPr id="7" name="Straight Arrow Connector 6"/>
          <p:cNvCxnSpPr/>
          <p:nvPr/>
        </p:nvCxnSpPr>
        <p:spPr bwMode="auto">
          <a:xfrm rot="10800000" flipV="1">
            <a:off x="2286000" y="1295400"/>
            <a:ext cx="2895600" cy="457200"/>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a:xfrm>
            <a:off x="685800" y="1069975"/>
            <a:ext cx="7010400" cy="530225"/>
          </a:xfrm>
        </p:spPr>
        <p:txBody>
          <a:bodyPr/>
          <a:lstStyle/>
          <a:p>
            <a:r>
              <a:rPr lang="en-US" dirty="0"/>
              <a:t>Application: Paired Samples</a:t>
            </a:r>
          </a:p>
        </p:txBody>
      </p:sp>
      <p:sp>
        <p:nvSpPr>
          <p:cNvPr id="241667" name="Rectangle 3"/>
          <p:cNvSpPr>
            <a:spLocks noGrp="1" noChangeArrowheads="1"/>
          </p:cNvSpPr>
          <p:nvPr>
            <p:ph idx="1"/>
          </p:nvPr>
        </p:nvSpPr>
        <p:spPr>
          <a:xfrm>
            <a:off x="1295400" y="1676400"/>
            <a:ext cx="7010400" cy="3886200"/>
          </a:xfrm>
        </p:spPr>
        <p:txBody>
          <a:bodyPr/>
          <a:lstStyle/>
          <a:p>
            <a:pPr>
              <a:lnSpc>
                <a:spcPct val="90000"/>
              </a:lnSpc>
            </a:pPr>
            <a:r>
              <a:rPr lang="en-US" sz="2100" dirty="0"/>
              <a:t>Example: Do-overs on SAT tests</a:t>
            </a:r>
          </a:p>
          <a:p>
            <a:pPr lvl="1">
              <a:lnSpc>
                <a:spcPct val="90000"/>
              </a:lnSpc>
            </a:pPr>
            <a:r>
              <a:rPr lang="en-US" sz="2000" dirty="0"/>
              <a:t>Hypothesis: Scores on the second test are no better than scores on the first.</a:t>
            </a:r>
          </a:p>
          <a:p>
            <a:pPr lvl="1">
              <a:lnSpc>
                <a:spcPct val="90000"/>
              </a:lnSpc>
            </a:pPr>
            <a:r>
              <a:rPr lang="en-US" sz="2000" dirty="0"/>
              <a:t>(Hmmm… one sided test…)</a:t>
            </a:r>
          </a:p>
          <a:p>
            <a:pPr lvl="1">
              <a:lnSpc>
                <a:spcPct val="90000"/>
              </a:lnSpc>
            </a:pPr>
            <a:r>
              <a:rPr lang="en-US" sz="2000" dirty="0"/>
              <a:t>Hypothesis: Scores on the second test are the same as on the first.</a:t>
            </a:r>
          </a:p>
          <a:p>
            <a:pPr lvl="1">
              <a:lnSpc>
                <a:spcPct val="90000"/>
              </a:lnSpc>
            </a:pPr>
            <a:r>
              <a:rPr lang="en-US" sz="2000" dirty="0"/>
              <a:t>Rejection region: Mean of a sample of second scores is very different from the mean of a sample of first scores.</a:t>
            </a:r>
          </a:p>
          <a:p>
            <a:pPr>
              <a:lnSpc>
                <a:spcPct val="90000"/>
              </a:lnSpc>
            </a:pPr>
            <a:r>
              <a:rPr lang="en-US" sz="2100" dirty="0"/>
              <a:t>Subsidiary question:  Is the observed difference (to the extent there is one) explained by </a:t>
            </a:r>
            <a:r>
              <a:rPr lang="en-US" sz="2100" dirty="0" smtClean="0"/>
              <a:t>the test </a:t>
            </a:r>
            <a:r>
              <a:rPr lang="en-US" sz="2100" dirty="0"/>
              <a:t>prep courses?  </a:t>
            </a:r>
            <a:r>
              <a:rPr lang="en-US" sz="2100" b="1" dirty="0">
                <a:solidFill>
                  <a:srgbClr val="FF0000"/>
                </a:solidFill>
              </a:rPr>
              <a:t>How would we test this</a:t>
            </a:r>
            <a:r>
              <a:rPr lang="en-US" sz="2100" b="1" dirty="0" smtClean="0">
                <a:solidFill>
                  <a:srgbClr val="FF0000"/>
                </a:solidFill>
              </a:rPr>
              <a:t>?</a:t>
            </a:r>
          </a:p>
          <a:p>
            <a:pPr>
              <a:lnSpc>
                <a:spcPct val="90000"/>
              </a:lnSpc>
            </a:pPr>
            <a:r>
              <a:rPr lang="en-US" sz="2100" b="1" dirty="0" smtClean="0">
                <a:solidFill>
                  <a:srgbClr val="FF0000"/>
                </a:solidFill>
              </a:rPr>
              <a:t>Interesting question: Suppose the samples were not paired – just two samples.</a:t>
            </a:r>
            <a:endParaRPr lang="en-US" sz="2100" b="1" dirty="0">
              <a:solidFill>
                <a:srgbClr val="FF0000"/>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2"/>
          <p:cNvSpPr>
            <a:spLocks noGrp="1" noChangeArrowheads="1"/>
          </p:cNvSpPr>
          <p:nvPr>
            <p:ph type="title"/>
          </p:nvPr>
        </p:nvSpPr>
        <p:spPr>
          <a:xfrm>
            <a:off x="762000" y="1600200"/>
            <a:ext cx="8229600" cy="530225"/>
          </a:xfrm>
        </p:spPr>
        <p:txBody>
          <a:bodyPr/>
          <a:lstStyle/>
          <a:p>
            <a:r>
              <a:rPr lang="en-US"/>
              <a:t>Paired Samples</a:t>
            </a:r>
          </a:p>
        </p:txBody>
      </p:sp>
      <p:sp>
        <p:nvSpPr>
          <p:cNvPr id="275459" name="Rectangle 3"/>
          <p:cNvSpPr>
            <a:spLocks noGrp="1" noChangeArrowheads="1"/>
          </p:cNvSpPr>
          <p:nvPr>
            <p:ph idx="1"/>
          </p:nvPr>
        </p:nvSpPr>
        <p:spPr>
          <a:xfrm>
            <a:off x="1143000" y="2438400"/>
            <a:ext cx="7467600" cy="2895600"/>
          </a:xfrm>
        </p:spPr>
        <p:txBody>
          <a:bodyPr/>
          <a:lstStyle/>
          <a:p>
            <a:r>
              <a:rPr lang="en-US"/>
              <a:t>No new theory is needed</a:t>
            </a:r>
          </a:p>
          <a:p>
            <a:r>
              <a:rPr lang="en-US"/>
              <a:t>Compute differences for each observation</a:t>
            </a:r>
          </a:p>
          <a:p>
            <a:r>
              <a:rPr lang="en-US"/>
              <a:t>Treat the differences as a single sample from a population with a hypothesized mean of zero.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noChangeArrowheads="1"/>
          </p:cNvSpPr>
          <p:nvPr>
            <p:ph type="title"/>
          </p:nvPr>
        </p:nvSpPr>
        <p:spPr>
          <a:xfrm>
            <a:off x="457200" y="1219200"/>
            <a:ext cx="8229600" cy="530225"/>
          </a:xfrm>
        </p:spPr>
        <p:txBody>
          <a:bodyPr/>
          <a:lstStyle/>
          <a:p>
            <a:r>
              <a:rPr lang="en-US" dirty="0" smtClean="0"/>
              <a:t>Testing Application 2: </a:t>
            </a:r>
            <a:r>
              <a:rPr lang="en-US" dirty="0"/>
              <a:t>Proportion</a:t>
            </a:r>
          </a:p>
        </p:txBody>
      </p:sp>
      <p:sp>
        <p:nvSpPr>
          <p:cNvPr id="223235" name="Rectangle 3"/>
          <p:cNvSpPr>
            <a:spLocks noGrp="1" noChangeArrowheads="1"/>
          </p:cNvSpPr>
          <p:nvPr>
            <p:ph idx="1"/>
          </p:nvPr>
        </p:nvSpPr>
        <p:spPr>
          <a:xfrm>
            <a:off x="1295400" y="1905000"/>
            <a:ext cx="7315200" cy="4114800"/>
          </a:xfrm>
        </p:spPr>
        <p:txBody>
          <a:bodyPr/>
          <a:lstStyle/>
          <a:p>
            <a:r>
              <a:rPr lang="en-US"/>
              <a:t>Investigate: Proportion = a value</a:t>
            </a:r>
          </a:p>
          <a:p>
            <a:r>
              <a:rPr lang="en-US"/>
              <a:t>Quality control:  The rate of defectives produced by a machine has changed.</a:t>
            </a:r>
          </a:p>
          <a:p>
            <a:r>
              <a:rPr lang="en-US">
                <a:solidFill>
                  <a:srgbClr val="FF0000"/>
                </a:solidFill>
              </a:rPr>
              <a:t>H</a:t>
            </a:r>
            <a:r>
              <a:rPr lang="en-US" baseline="-25000">
                <a:solidFill>
                  <a:srgbClr val="FF0000"/>
                </a:solidFill>
              </a:rPr>
              <a:t>0</a:t>
            </a:r>
            <a:r>
              <a:rPr lang="en-US">
                <a:solidFill>
                  <a:srgbClr val="FF0000"/>
                </a:solidFill>
              </a:rPr>
              <a:t>: </a:t>
            </a:r>
            <a:r>
              <a:rPr lang="el-GR">
                <a:solidFill>
                  <a:srgbClr val="FF0000"/>
                </a:solidFill>
                <a:cs typeface="Arial" charset="0"/>
              </a:rPr>
              <a:t>θ</a:t>
            </a:r>
            <a:r>
              <a:rPr lang="en-US">
                <a:solidFill>
                  <a:srgbClr val="FF0000"/>
                </a:solidFill>
                <a:cs typeface="Arial" charset="0"/>
              </a:rPr>
              <a:t> = </a:t>
            </a:r>
            <a:r>
              <a:rPr lang="el-GR">
                <a:solidFill>
                  <a:srgbClr val="FF0000"/>
                </a:solidFill>
                <a:cs typeface="Arial" charset="0"/>
              </a:rPr>
              <a:t>θ </a:t>
            </a:r>
            <a:r>
              <a:rPr lang="en-US" baseline="30000">
                <a:solidFill>
                  <a:srgbClr val="FF0000"/>
                </a:solidFill>
                <a:cs typeface="Arial" charset="0"/>
              </a:rPr>
              <a:t>0</a:t>
            </a:r>
            <a:r>
              <a:rPr lang="en-US">
                <a:solidFill>
                  <a:srgbClr val="FF0000"/>
                </a:solidFill>
                <a:cs typeface="Arial" charset="0"/>
              </a:rPr>
              <a:t> </a:t>
            </a:r>
            <a:br>
              <a:rPr lang="en-US">
                <a:solidFill>
                  <a:srgbClr val="FF0000"/>
                </a:solidFill>
                <a:cs typeface="Arial" charset="0"/>
              </a:rPr>
            </a:br>
            <a:r>
              <a:rPr lang="en-US">
                <a:solidFill>
                  <a:srgbClr val="FF0000"/>
                </a:solidFill>
                <a:cs typeface="Arial" charset="0"/>
              </a:rPr>
              <a:t>        (</a:t>
            </a:r>
            <a:r>
              <a:rPr lang="el-GR">
                <a:solidFill>
                  <a:srgbClr val="FF0000"/>
                </a:solidFill>
                <a:cs typeface="Arial" charset="0"/>
              </a:rPr>
              <a:t>θ </a:t>
            </a:r>
            <a:r>
              <a:rPr lang="en-US" baseline="30000">
                <a:solidFill>
                  <a:srgbClr val="FF0000"/>
                </a:solidFill>
                <a:cs typeface="Arial" charset="0"/>
              </a:rPr>
              <a:t>0</a:t>
            </a:r>
            <a:r>
              <a:rPr lang="en-US">
                <a:solidFill>
                  <a:srgbClr val="FF0000"/>
                </a:solidFill>
                <a:cs typeface="Arial" charset="0"/>
              </a:rPr>
              <a:t> = the value we thought it was)</a:t>
            </a:r>
            <a:br>
              <a:rPr lang="en-US">
                <a:solidFill>
                  <a:srgbClr val="FF0000"/>
                </a:solidFill>
                <a:cs typeface="Arial" charset="0"/>
              </a:rPr>
            </a:br>
            <a:r>
              <a:rPr lang="en-US">
                <a:solidFill>
                  <a:srgbClr val="FF0000"/>
                </a:solidFill>
              </a:rPr>
              <a:t>H</a:t>
            </a:r>
            <a:r>
              <a:rPr lang="en-US" baseline="-25000">
                <a:solidFill>
                  <a:srgbClr val="FF0000"/>
                </a:solidFill>
              </a:rPr>
              <a:t>1</a:t>
            </a:r>
            <a:r>
              <a:rPr lang="en-US">
                <a:solidFill>
                  <a:srgbClr val="FF0000"/>
                </a:solidFill>
              </a:rPr>
              <a:t>: </a:t>
            </a:r>
            <a:r>
              <a:rPr lang="el-GR">
                <a:solidFill>
                  <a:srgbClr val="FF0000"/>
                </a:solidFill>
                <a:cs typeface="Arial" charset="0"/>
              </a:rPr>
              <a:t>θ</a:t>
            </a:r>
            <a:r>
              <a:rPr lang="en-US">
                <a:solidFill>
                  <a:srgbClr val="FF0000"/>
                </a:solidFill>
                <a:cs typeface="Arial" charset="0"/>
              </a:rPr>
              <a:t> ≠ </a:t>
            </a:r>
            <a:r>
              <a:rPr lang="el-GR">
                <a:solidFill>
                  <a:srgbClr val="FF0000"/>
                </a:solidFill>
                <a:cs typeface="Arial" charset="0"/>
              </a:rPr>
              <a:t>θ </a:t>
            </a:r>
            <a:r>
              <a:rPr lang="en-US" baseline="30000">
                <a:solidFill>
                  <a:srgbClr val="FF0000"/>
                </a:solidFill>
                <a:cs typeface="Arial" charset="0"/>
              </a:rPr>
              <a:t>0</a:t>
            </a:r>
            <a:r>
              <a:rPr lang="en-US">
                <a:solidFill>
                  <a:srgbClr val="FF0000"/>
                </a:solidFill>
                <a:cs typeface="Arial" charset="0"/>
              </a:rPr>
              <a:t> </a:t>
            </a:r>
          </a:p>
          <a:p>
            <a:r>
              <a:rPr lang="en-US">
                <a:cs typeface="Arial" charset="0"/>
              </a:rPr>
              <a:t>Rejection region: A sample of rates produces a proportion that is far from </a:t>
            </a:r>
            <a:r>
              <a:rPr lang="el-GR">
                <a:solidFill>
                  <a:srgbClr val="000000"/>
                </a:solidFill>
                <a:cs typeface="Arial" charset="0"/>
              </a:rPr>
              <a:t>θ</a:t>
            </a:r>
            <a:r>
              <a:rPr lang="en-US" baseline="30000">
                <a:cs typeface="Arial" charset="0"/>
              </a:rPr>
              <a:t>0</a:t>
            </a:r>
            <a:r>
              <a:rPr lang="en-US">
                <a:cs typeface="Arial" charset="0"/>
              </a:rPr>
              <a:t> </a:t>
            </a:r>
            <a:endParaRPr lang="el-GR">
              <a:cs typeface="Arial"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2"/>
          <p:cNvSpPr>
            <a:spLocks noGrp="1" noChangeArrowheads="1"/>
          </p:cNvSpPr>
          <p:nvPr>
            <p:ph type="title"/>
          </p:nvPr>
        </p:nvSpPr>
        <p:spPr>
          <a:xfrm>
            <a:off x="762000" y="1828800"/>
            <a:ext cx="8229600" cy="530225"/>
          </a:xfrm>
        </p:spPr>
        <p:txBody>
          <a:bodyPr/>
          <a:lstStyle/>
          <a:p>
            <a:r>
              <a:rPr lang="en-US"/>
              <a:t>Procedure for Testing a Proportion</a:t>
            </a:r>
          </a:p>
        </p:txBody>
      </p:sp>
      <p:sp>
        <p:nvSpPr>
          <p:cNvPr id="281603" name="Rectangle 3"/>
          <p:cNvSpPr>
            <a:spLocks noGrp="1" noChangeArrowheads="1"/>
          </p:cNvSpPr>
          <p:nvPr>
            <p:ph idx="1"/>
          </p:nvPr>
        </p:nvSpPr>
        <p:spPr>
          <a:xfrm>
            <a:off x="1219200" y="2667000"/>
            <a:ext cx="7162800" cy="2799549"/>
          </a:xfrm>
        </p:spPr>
        <p:txBody>
          <a:bodyPr/>
          <a:lstStyle/>
          <a:p>
            <a:pPr>
              <a:buFont typeface="Wingdings" pitchFamily="2" charset="2"/>
              <a:buNone/>
            </a:pPr>
            <a:r>
              <a:rPr lang="en-US"/>
              <a:t>Use the central limit theorem: </a:t>
            </a:r>
          </a:p>
          <a:p>
            <a:pPr lvl="1"/>
            <a:r>
              <a:rPr lang="en-US"/>
              <a:t>The sample proportion, p, is a sample mean.  Treat this as normally distributed.</a:t>
            </a:r>
          </a:p>
          <a:p>
            <a:pPr lvl="1"/>
            <a:r>
              <a:rPr lang="en-US"/>
              <a:t>The sample variance is p(1-p).</a:t>
            </a:r>
          </a:p>
          <a:p>
            <a:pPr lvl="1"/>
            <a:r>
              <a:rPr lang="en-US"/>
              <a:t>The estimator of the variance of the mean is p(1-p)/N.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2"/>
          <p:cNvSpPr>
            <a:spLocks noGrp="1" noChangeArrowheads="1"/>
          </p:cNvSpPr>
          <p:nvPr>
            <p:ph type="title"/>
          </p:nvPr>
        </p:nvSpPr>
        <p:spPr/>
        <p:txBody>
          <a:bodyPr/>
          <a:lstStyle/>
          <a:p>
            <a:r>
              <a:rPr lang="en-US"/>
              <a:t>Testing a Proportion</a:t>
            </a:r>
          </a:p>
        </p:txBody>
      </p:sp>
      <p:sp>
        <p:nvSpPr>
          <p:cNvPr id="282627" name="Rectangle 3"/>
          <p:cNvSpPr>
            <a:spLocks noGrp="1" noChangeArrowheads="1"/>
          </p:cNvSpPr>
          <p:nvPr>
            <p:ph idx="1"/>
          </p:nvPr>
        </p:nvSpPr>
        <p:spPr>
          <a:xfrm>
            <a:off x="2057400" y="1828800"/>
            <a:ext cx="5105400" cy="2743200"/>
          </a:xfrm>
        </p:spPr>
        <p:txBody>
          <a:bodyPr/>
          <a:lstStyle/>
          <a:p>
            <a:r>
              <a:rPr lang="en-US" sz="2400"/>
              <a:t>H</a:t>
            </a:r>
            <a:r>
              <a:rPr lang="en-US" sz="2400" baseline="-25000"/>
              <a:t>0</a:t>
            </a:r>
            <a:r>
              <a:rPr lang="en-US" sz="2400"/>
              <a:t>: </a:t>
            </a:r>
            <a:r>
              <a:rPr lang="el-GR" sz="2400" b="1">
                <a:cs typeface="Arial" charset="0"/>
              </a:rPr>
              <a:t>θ</a:t>
            </a:r>
            <a:r>
              <a:rPr lang="en-US" sz="2400">
                <a:cs typeface="Arial" charset="0"/>
              </a:rPr>
              <a:t> = </a:t>
            </a:r>
            <a:r>
              <a:rPr lang="el-GR" sz="2400" b="1">
                <a:cs typeface="Arial" charset="0"/>
              </a:rPr>
              <a:t>θ</a:t>
            </a:r>
            <a:r>
              <a:rPr lang="el-GR" sz="2400">
                <a:cs typeface="Arial" charset="0"/>
              </a:rPr>
              <a:t> </a:t>
            </a:r>
            <a:r>
              <a:rPr lang="en-US" sz="2400" baseline="-25000">
                <a:cs typeface="Arial" charset="0"/>
              </a:rPr>
              <a:t>0</a:t>
            </a:r>
            <a:r>
              <a:rPr lang="en-US" sz="2400">
                <a:cs typeface="Arial" charset="0"/>
              </a:rPr>
              <a:t/>
            </a:r>
            <a:br>
              <a:rPr lang="en-US" sz="2400">
                <a:cs typeface="Arial" charset="0"/>
              </a:rPr>
            </a:br>
            <a:r>
              <a:rPr lang="en-US" sz="2400">
                <a:cs typeface="Arial" charset="0"/>
              </a:rPr>
              <a:t>H</a:t>
            </a:r>
            <a:r>
              <a:rPr lang="en-US" sz="2400" baseline="-25000">
                <a:cs typeface="Arial" charset="0"/>
              </a:rPr>
              <a:t>1</a:t>
            </a:r>
            <a:r>
              <a:rPr lang="en-US" sz="2400">
                <a:cs typeface="Arial" charset="0"/>
              </a:rPr>
              <a:t>: </a:t>
            </a:r>
            <a:r>
              <a:rPr lang="el-GR" sz="2400" b="1">
                <a:cs typeface="Arial" charset="0"/>
              </a:rPr>
              <a:t>θ</a:t>
            </a:r>
            <a:r>
              <a:rPr lang="en-US" sz="2400">
                <a:cs typeface="Arial" charset="0"/>
              </a:rPr>
              <a:t> ≠ </a:t>
            </a:r>
            <a:r>
              <a:rPr lang="el-GR" sz="2400" b="1">
                <a:cs typeface="Arial" charset="0"/>
              </a:rPr>
              <a:t>θ</a:t>
            </a:r>
            <a:r>
              <a:rPr lang="el-GR" sz="2400">
                <a:cs typeface="Arial" charset="0"/>
              </a:rPr>
              <a:t> </a:t>
            </a:r>
            <a:r>
              <a:rPr lang="en-US" sz="2400" baseline="-25000">
                <a:cs typeface="Arial" charset="0"/>
              </a:rPr>
              <a:t>0</a:t>
            </a:r>
            <a:endParaRPr lang="en-US" sz="2400">
              <a:cs typeface="Arial" charset="0"/>
            </a:endParaRPr>
          </a:p>
          <a:p>
            <a:r>
              <a:rPr lang="en-US" sz="2400">
                <a:cs typeface="Arial" charset="0"/>
              </a:rPr>
              <a:t>As usual, set </a:t>
            </a:r>
            <a:r>
              <a:rPr lang="el-GR" sz="2400">
                <a:cs typeface="Arial" charset="0"/>
              </a:rPr>
              <a:t>α</a:t>
            </a:r>
            <a:r>
              <a:rPr lang="en-US" sz="2400">
                <a:cs typeface="Arial" charset="0"/>
              </a:rPr>
              <a:t> = .05</a:t>
            </a:r>
          </a:p>
          <a:p>
            <a:r>
              <a:rPr lang="en-US" sz="2400">
                <a:cs typeface="Arial" charset="0"/>
              </a:rPr>
              <a:t>Treat this as a test of a mean.</a:t>
            </a:r>
          </a:p>
          <a:p>
            <a:r>
              <a:rPr lang="en-US" sz="2400">
                <a:cs typeface="Arial" charset="0"/>
              </a:rPr>
              <a:t>Rejection region = sample proportions that are far from </a:t>
            </a:r>
            <a:r>
              <a:rPr lang="el-GR" sz="2400" b="1">
                <a:cs typeface="Arial" charset="0"/>
              </a:rPr>
              <a:t>θ</a:t>
            </a:r>
            <a:r>
              <a:rPr lang="en-US" sz="2400" baseline="-25000">
                <a:cs typeface="Arial" charset="0"/>
              </a:rPr>
              <a:t>0</a:t>
            </a:r>
            <a:r>
              <a:rPr lang="en-US" sz="2400">
                <a:cs typeface="Arial" charset="0"/>
              </a:rPr>
              <a:t>.</a:t>
            </a:r>
            <a:endParaRPr lang="el-GR" sz="2400">
              <a:cs typeface="Arial" charset="0"/>
            </a:endParaRPr>
          </a:p>
        </p:txBody>
      </p:sp>
      <p:graphicFrame>
        <p:nvGraphicFramePr>
          <p:cNvPr id="282628" name="Object 4"/>
          <p:cNvGraphicFramePr>
            <a:graphicFrameLocks noChangeAspect="1"/>
          </p:cNvGraphicFramePr>
          <p:nvPr>
            <p:extLst>
              <p:ext uri="{D42A27DB-BD31-4B8C-83A1-F6EECF244321}">
                <p14:modId xmlns:p14="http://schemas.microsoft.com/office/powerpoint/2010/main" xmlns="" val="2269780470"/>
              </p:ext>
            </p:extLst>
          </p:nvPr>
        </p:nvGraphicFramePr>
        <p:xfrm>
          <a:off x="914400" y="4556125"/>
          <a:ext cx="4495800" cy="1059612"/>
        </p:xfrm>
        <a:graphic>
          <a:graphicData uri="http://schemas.openxmlformats.org/presentationml/2006/ole">
            <p:oleObj spid="_x0000_s282639" name="Equation" r:id="rId4" imgW="1993900" imgH="469900" progId="Equation.DSMT4">
              <p:embed/>
            </p:oleObj>
          </a:graphicData>
        </a:graphic>
      </p:graphicFrame>
      <p:sp>
        <p:nvSpPr>
          <p:cNvPr id="282630" name="Text Box 6"/>
          <p:cNvSpPr txBox="1">
            <a:spLocks noChangeArrowheads="1"/>
          </p:cNvSpPr>
          <p:nvPr/>
        </p:nvSpPr>
        <p:spPr bwMode="auto">
          <a:xfrm>
            <a:off x="5638800" y="4724400"/>
            <a:ext cx="3276600" cy="928688"/>
          </a:xfrm>
          <a:prstGeom prst="rect">
            <a:avLst/>
          </a:prstGeom>
          <a:noFill/>
          <a:ln w="12700">
            <a:solidFill>
              <a:schemeClr val="tx1"/>
            </a:solidFill>
            <a:miter lim="800000"/>
            <a:headEnd/>
            <a:tailEnd/>
          </a:ln>
          <a:effectLst/>
        </p:spPr>
        <p:txBody>
          <a:bodyPr>
            <a:spAutoFit/>
          </a:bodyPr>
          <a:lstStyle/>
          <a:p>
            <a:pPr>
              <a:spcBef>
                <a:spcPct val="50000"/>
              </a:spcBef>
            </a:pPr>
            <a:r>
              <a:rPr lang="en-US" b="1"/>
              <a:t>Note, assuming </a:t>
            </a:r>
            <a:r>
              <a:rPr lang="el-GR" b="1">
                <a:cs typeface="Arial" charset="0"/>
              </a:rPr>
              <a:t>θ</a:t>
            </a:r>
            <a:r>
              <a:rPr lang="en-US" b="1">
                <a:cs typeface="Arial" charset="0"/>
              </a:rPr>
              <a:t>=</a:t>
            </a:r>
            <a:r>
              <a:rPr lang="el-GR" b="1">
                <a:cs typeface="Arial" charset="0"/>
              </a:rPr>
              <a:t>θ</a:t>
            </a:r>
            <a:r>
              <a:rPr lang="en-US" b="1" baseline="-25000">
                <a:cs typeface="Arial" charset="0"/>
              </a:rPr>
              <a:t>0</a:t>
            </a:r>
            <a:r>
              <a:rPr lang="en-US" b="1">
                <a:cs typeface="Arial" charset="0"/>
              </a:rPr>
              <a:t> implies we are assuming that the variance is </a:t>
            </a:r>
            <a:r>
              <a:rPr lang="el-GR" b="1"/>
              <a:t>θ</a:t>
            </a:r>
            <a:r>
              <a:rPr lang="en-US" b="1" baseline="-25000"/>
              <a:t>0</a:t>
            </a:r>
            <a:r>
              <a:rPr lang="en-US" b="1"/>
              <a:t>(1- </a:t>
            </a:r>
            <a:r>
              <a:rPr lang="el-GR" b="1"/>
              <a:t>θ</a:t>
            </a:r>
            <a:r>
              <a:rPr lang="en-US" b="1" baseline="-25000"/>
              <a:t>0</a:t>
            </a:r>
            <a:r>
              <a:rPr lang="en-US" b="1"/>
              <a:t>)</a:t>
            </a:r>
            <a:endParaRPr lang="el-GR" b="1"/>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2"/>
          <p:cNvSpPr>
            <a:spLocks noGrp="1" noChangeArrowheads="1"/>
          </p:cNvSpPr>
          <p:nvPr>
            <p:ph type="title"/>
          </p:nvPr>
        </p:nvSpPr>
        <p:spPr>
          <a:xfrm>
            <a:off x="762000" y="1447800"/>
            <a:ext cx="8229600" cy="530225"/>
          </a:xfrm>
        </p:spPr>
        <p:txBody>
          <a:bodyPr/>
          <a:lstStyle/>
          <a:p>
            <a:r>
              <a:rPr lang="en-US"/>
              <a:t>Default Rate</a:t>
            </a:r>
          </a:p>
        </p:txBody>
      </p:sp>
      <p:sp>
        <p:nvSpPr>
          <p:cNvPr id="283651" name="Rectangle 3"/>
          <p:cNvSpPr>
            <a:spLocks noGrp="1" noChangeArrowheads="1"/>
          </p:cNvSpPr>
          <p:nvPr>
            <p:ph idx="1"/>
          </p:nvPr>
        </p:nvSpPr>
        <p:spPr>
          <a:xfrm>
            <a:off x="1600200" y="2362200"/>
            <a:ext cx="7010400" cy="3124200"/>
          </a:xfrm>
        </p:spPr>
        <p:txBody>
          <a:bodyPr/>
          <a:lstStyle/>
          <a:p>
            <a:pPr>
              <a:lnSpc>
                <a:spcPct val="90000"/>
              </a:lnSpc>
            </a:pPr>
            <a:r>
              <a:rPr lang="en-US" sz="2400" dirty="0"/>
              <a:t>Investigation: Of the 13,444 card applications, 10,499 were accepted. </a:t>
            </a:r>
          </a:p>
          <a:p>
            <a:pPr>
              <a:lnSpc>
                <a:spcPct val="90000"/>
              </a:lnSpc>
            </a:pPr>
            <a:r>
              <a:rPr lang="en-US" sz="2400" dirty="0"/>
              <a:t>The default rate for those 10,499 was 996/10,499 = 0.09487.</a:t>
            </a:r>
          </a:p>
          <a:p>
            <a:pPr>
              <a:lnSpc>
                <a:spcPct val="90000"/>
              </a:lnSpc>
            </a:pPr>
            <a:r>
              <a:rPr lang="en-US" sz="2400" dirty="0"/>
              <a:t>I am fairly sure that this number is higher than was really appropriate for cardholders at this time.  I think the right number is closer to 6</a:t>
            </a:r>
            <a:r>
              <a:rPr lang="en-US" sz="2400" dirty="0" smtClean="0"/>
              <a:t>%. </a:t>
            </a:r>
          </a:p>
          <a:p>
            <a:pPr>
              <a:lnSpc>
                <a:spcPct val="90000"/>
              </a:lnSpc>
            </a:pPr>
            <a:r>
              <a:rPr lang="en-US" sz="2400" dirty="0" smtClean="0"/>
              <a:t>Do </a:t>
            </a:r>
            <a:r>
              <a:rPr lang="en-US" sz="2400" dirty="0"/>
              <a:t>the data support my hypothesis?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ChangeArrowheads="1"/>
          </p:cNvSpPr>
          <p:nvPr>
            <p:ph type="title"/>
          </p:nvPr>
        </p:nvSpPr>
        <p:spPr/>
        <p:txBody>
          <a:bodyPr/>
          <a:lstStyle/>
          <a:p>
            <a:r>
              <a:rPr lang="en-US"/>
              <a:t>Testing the Default Rate</a:t>
            </a:r>
          </a:p>
        </p:txBody>
      </p:sp>
      <p:sp>
        <p:nvSpPr>
          <p:cNvPr id="284675" name="Rectangle 3"/>
          <p:cNvSpPr>
            <a:spLocks noGrp="1" noChangeArrowheads="1"/>
          </p:cNvSpPr>
          <p:nvPr>
            <p:ph idx="1"/>
          </p:nvPr>
        </p:nvSpPr>
        <p:spPr>
          <a:xfrm>
            <a:off x="2362200" y="1981200"/>
            <a:ext cx="6096000" cy="1676400"/>
          </a:xfrm>
        </p:spPr>
        <p:txBody>
          <a:bodyPr/>
          <a:lstStyle/>
          <a:p>
            <a:r>
              <a:rPr lang="en-US" smtClean="0"/>
              <a:t>Sample data:  p </a:t>
            </a:r>
            <a:r>
              <a:rPr lang="en-US"/>
              <a:t>= 0.09487</a:t>
            </a:r>
          </a:p>
          <a:p>
            <a:r>
              <a:rPr lang="en-US" sz="2900" smtClean="0">
                <a:cs typeface="Arial" charset="0"/>
              </a:rPr>
              <a:t>Hypothesis:</a:t>
            </a:r>
            <a:r>
              <a:rPr lang="en-US" sz="2900" b="1" smtClean="0">
                <a:cs typeface="Arial" charset="0"/>
              </a:rPr>
              <a:t>    </a:t>
            </a:r>
            <a:r>
              <a:rPr lang="el-GR" sz="2900" b="1" smtClean="0">
                <a:cs typeface="Arial" charset="0"/>
              </a:rPr>
              <a:t>θ</a:t>
            </a:r>
            <a:r>
              <a:rPr lang="en-US" baseline="-25000">
                <a:cs typeface="Arial" charset="0"/>
              </a:rPr>
              <a:t>0</a:t>
            </a:r>
            <a:r>
              <a:rPr lang="en-US">
                <a:cs typeface="Arial" charset="0"/>
              </a:rPr>
              <a:t> = 0.06</a:t>
            </a:r>
          </a:p>
          <a:p>
            <a:r>
              <a:rPr lang="en-US">
                <a:cs typeface="Arial" charset="0"/>
              </a:rPr>
              <a:t>As usual, use </a:t>
            </a:r>
            <a:r>
              <a:rPr lang="en-US" smtClean="0">
                <a:cs typeface="Arial" charset="0"/>
                <a:sym typeface="Symbol"/>
              </a:rPr>
              <a:t> = </a:t>
            </a:r>
            <a:r>
              <a:rPr lang="en-US" smtClean="0">
                <a:cs typeface="Arial" charset="0"/>
              </a:rPr>
              <a:t>5</a:t>
            </a:r>
            <a:r>
              <a:rPr lang="en-US">
                <a:cs typeface="Arial" charset="0"/>
              </a:rPr>
              <a:t>%.</a:t>
            </a:r>
          </a:p>
        </p:txBody>
      </p:sp>
      <p:graphicFrame>
        <p:nvGraphicFramePr>
          <p:cNvPr id="284676" name="Object 4"/>
          <p:cNvGraphicFramePr>
            <a:graphicFrameLocks noChangeAspect="1"/>
          </p:cNvGraphicFramePr>
          <p:nvPr>
            <p:extLst>
              <p:ext uri="{D42A27DB-BD31-4B8C-83A1-F6EECF244321}">
                <p14:modId xmlns:p14="http://schemas.microsoft.com/office/powerpoint/2010/main" xmlns="" val="3942128438"/>
              </p:ext>
            </p:extLst>
          </p:nvPr>
        </p:nvGraphicFramePr>
        <p:xfrm>
          <a:off x="1404938" y="3814763"/>
          <a:ext cx="7053262" cy="2238375"/>
        </p:xfrm>
        <a:graphic>
          <a:graphicData uri="http://schemas.openxmlformats.org/presentationml/2006/ole">
            <p:oleObj spid="_x0000_s284687" name="Equation" r:id="rId4" imgW="3593880" imgH="1143000" progId="Equation.DSMT4">
              <p:embed/>
            </p:oleObj>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2"/>
          <p:cNvSpPr>
            <a:spLocks noGrp="1" noChangeArrowheads="1"/>
          </p:cNvSpPr>
          <p:nvPr>
            <p:ph type="title"/>
          </p:nvPr>
        </p:nvSpPr>
        <p:spPr>
          <a:xfrm>
            <a:off x="457200" y="1371600"/>
            <a:ext cx="8229600" cy="530225"/>
          </a:xfrm>
        </p:spPr>
        <p:txBody>
          <a:bodyPr/>
          <a:lstStyle/>
          <a:p>
            <a:r>
              <a:rPr lang="en-US" dirty="0" smtClean="0"/>
              <a:t>Application 3: </a:t>
            </a:r>
            <a:r>
              <a:rPr lang="en-US" dirty="0"/>
              <a:t>Comparing Proportions</a:t>
            </a:r>
          </a:p>
        </p:txBody>
      </p:sp>
      <p:sp>
        <p:nvSpPr>
          <p:cNvPr id="225283" name="Rectangle 3"/>
          <p:cNvSpPr>
            <a:spLocks noGrp="1" noChangeArrowheads="1"/>
          </p:cNvSpPr>
          <p:nvPr>
            <p:ph idx="1"/>
          </p:nvPr>
        </p:nvSpPr>
        <p:spPr>
          <a:xfrm>
            <a:off x="1295400" y="2133600"/>
            <a:ext cx="7467600" cy="3616325"/>
          </a:xfrm>
        </p:spPr>
        <p:txBody>
          <a:bodyPr/>
          <a:lstStyle/>
          <a:p>
            <a:r>
              <a:rPr lang="en-US"/>
              <a:t>Investigate: Owners and Renters have the same credit card acceptance rate</a:t>
            </a:r>
          </a:p>
          <a:p>
            <a:r>
              <a:rPr lang="en-US"/>
              <a:t>H</a:t>
            </a:r>
            <a:r>
              <a:rPr lang="en-US" baseline="-25000"/>
              <a:t>0</a:t>
            </a:r>
            <a:r>
              <a:rPr lang="en-US"/>
              <a:t>: </a:t>
            </a:r>
            <a:r>
              <a:rPr lang="el-GR" sz="2900" b="1">
                <a:cs typeface="Arial" charset="0"/>
              </a:rPr>
              <a:t>θ</a:t>
            </a:r>
            <a:r>
              <a:rPr lang="en-US" baseline="-25000">
                <a:cs typeface="Arial" charset="0"/>
              </a:rPr>
              <a:t>RENTERS</a:t>
            </a:r>
            <a:r>
              <a:rPr lang="en-US">
                <a:cs typeface="Arial" charset="0"/>
              </a:rPr>
              <a:t> = </a:t>
            </a:r>
            <a:r>
              <a:rPr lang="el-GR" sz="2900" b="1">
                <a:cs typeface="Arial" charset="0"/>
              </a:rPr>
              <a:t>θ</a:t>
            </a:r>
            <a:r>
              <a:rPr lang="en-US" baseline="-25000">
                <a:cs typeface="Arial" charset="0"/>
              </a:rPr>
              <a:t>OWNERS</a:t>
            </a:r>
            <a:r>
              <a:rPr lang="en-US">
                <a:cs typeface="Arial" charset="0"/>
              </a:rPr>
              <a:t/>
            </a:r>
            <a:br>
              <a:rPr lang="en-US">
                <a:cs typeface="Arial" charset="0"/>
              </a:rPr>
            </a:br>
            <a:r>
              <a:rPr lang="en-US">
                <a:cs typeface="Arial" charset="0"/>
              </a:rPr>
              <a:t>H</a:t>
            </a:r>
            <a:r>
              <a:rPr lang="en-US" baseline="-25000">
                <a:cs typeface="Arial" charset="0"/>
              </a:rPr>
              <a:t>1</a:t>
            </a:r>
            <a:r>
              <a:rPr lang="en-US">
                <a:cs typeface="Arial" charset="0"/>
              </a:rPr>
              <a:t>: </a:t>
            </a:r>
            <a:r>
              <a:rPr lang="el-GR" sz="2900" b="1">
                <a:cs typeface="Arial" charset="0"/>
              </a:rPr>
              <a:t>θ</a:t>
            </a:r>
            <a:r>
              <a:rPr lang="en-US" baseline="-25000">
                <a:cs typeface="Arial" charset="0"/>
              </a:rPr>
              <a:t>RENTERS</a:t>
            </a:r>
            <a:r>
              <a:rPr lang="en-US">
                <a:cs typeface="Arial" charset="0"/>
              </a:rPr>
              <a:t> ≠ </a:t>
            </a:r>
            <a:r>
              <a:rPr lang="el-GR" sz="2900" b="1">
                <a:cs typeface="Arial" charset="0"/>
              </a:rPr>
              <a:t>θ</a:t>
            </a:r>
            <a:r>
              <a:rPr lang="en-US" baseline="-25000">
                <a:cs typeface="Arial" charset="0"/>
              </a:rPr>
              <a:t>OWNERS</a:t>
            </a:r>
            <a:endParaRPr lang="en-US">
              <a:cs typeface="Arial" charset="0"/>
            </a:endParaRPr>
          </a:p>
          <a:p>
            <a:r>
              <a:rPr lang="en-US">
                <a:cs typeface="Arial" charset="0"/>
              </a:rPr>
              <a:t>Rejection region: Acceptance rates </a:t>
            </a:r>
            <a:br>
              <a:rPr lang="en-US">
                <a:cs typeface="Arial" charset="0"/>
              </a:rPr>
            </a:br>
            <a:r>
              <a:rPr lang="en-US">
                <a:cs typeface="Arial" charset="0"/>
              </a:rPr>
              <a:t>for  sample of the two types of applicants are very different.</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Rectangle 2"/>
          <p:cNvSpPr>
            <a:spLocks noGrp="1" noChangeArrowheads="1"/>
          </p:cNvSpPr>
          <p:nvPr>
            <p:ph type="title"/>
          </p:nvPr>
        </p:nvSpPr>
        <p:spPr>
          <a:xfrm>
            <a:off x="492807" y="457200"/>
            <a:ext cx="8229600" cy="1139825"/>
          </a:xfrm>
        </p:spPr>
        <p:txBody>
          <a:bodyPr/>
          <a:lstStyle/>
          <a:p>
            <a:r>
              <a:rPr lang="en-US"/>
              <a:t>Comparing Proportions</a:t>
            </a:r>
          </a:p>
        </p:txBody>
      </p:sp>
      <p:graphicFrame>
        <p:nvGraphicFramePr>
          <p:cNvPr id="333828" name="Object 4"/>
          <p:cNvGraphicFramePr>
            <a:graphicFrameLocks noChangeAspect="1"/>
          </p:cNvGraphicFramePr>
          <p:nvPr>
            <p:extLst>
              <p:ext uri="{D42A27DB-BD31-4B8C-83A1-F6EECF244321}">
                <p14:modId xmlns:p14="http://schemas.microsoft.com/office/powerpoint/2010/main" xmlns="" val="2037791123"/>
              </p:ext>
            </p:extLst>
          </p:nvPr>
        </p:nvGraphicFramePr>
        <p:xfrm>
          <a:off x="1676400" y="1828800"/>
          <a:ext cx="5910262" cy="4059237"/>
        </p:xfrm>
        <a:graphic>
          <a:graphicData uri="http://schemas.openxmlformats.org/presentationml/2006/ole">
            <p:oleObj spid="_x0000_s333839" name="Equation" r:id="rId4" imgW="3365280" imgH="2311200" progId="Equation.DSMT4">
              <p:embed/>
            </p:oleObj>
          </a:graphicData>
        </a:graphic>
      </p:graphicFrame>
      <p:sp>
        <p:nvSpPr>
          <p:cNvPr id="333830" name="Text Box 6"/>
          <p:cNvSpPr txBox="1">
            <a:spLocks noChangeArrowheads="1"/>
          </p:cNvSpPr>
          <p:nvPr/>
        </p:nvSpPr>
        <p:spPr bwMode="auto">
          <a:xfrm>
            <a:off x="4953000" y="1905000"/>
            <a:ext cx="3733800" cy="928688"/>
          </a:xfrm>
          <a:prstGeom prst="rect">
            <a:avLst/>
          </a:prstGeom>
          <a:noFill/>
          <a:ln w="12700">
            <a:solidFill>
              <a:schemeClr val="tx1"/>
            </a:solidFill>
            <a:miter lim="800000"/>
            <a:headEnd/>
            <a:tailEnd/>
          </a:ln>
          <a:effectLst/>
        </p:spPr>
        <p:txBody>
          <a:bodyPr>
            <a:spAutoFit/>
          </a:bodyPr>
          <a:lstStyle/>
          <a:p>
            <a:pPr>
              <a:spcBef>
                <a:spcPct val="50000"/>
              </a:spcBef>
            </a:pPr>
            <a:r>
              <a:rPr lang="en-US" b="1"/>
              <a:t>Note, here we are not assuming a specific </a:t>
            </a:r>
            <a:r>
              <a:rPr lang="el-GR" b="1">
                <a:cs typeface="Arial" charset="0"/>
              </a:rPr>
              <a:t>θ</a:t>
            </a:r>
            <a:r>
              <a:rPr lang="en-US" b="1" baseline="-25000">
                <a:cs typeface="Arial" charset="0"/>
              </a:rPr>
              <a:t>O</a:t>
            </a:r>
            <a:r>
              <a:rPr lang="en-US" b="1">
                <a:cs typeface="Arial" charset="0"/>
              </a:rPr>
              <a:t> or </a:t>
            </a:r>
            <a:r>
              <a:rPr lang="el-GR" b="1"/>
              <a:t>θ</a:t>
            </a:r>
            <a:r>
              <a:rPr lang="en-US" b="1" baseline="-25000"/>
              <a:t>R</a:t>
            </a:r>
            <a:r>
              <a:rPr lang="en-US" b="1"/>
              <a:t> so we use the sample variance.</a:t>
            </a:r>
            <a:endParaRPr lang="el-GR" b="1"/>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2"/>
          <p:cNvSpPr>
            <a:spLocks noGrp="1" noChangeArrowheads="1"/>
          </p:cNvSpPr>
          <p:nvPr>
            <p:ph type="title"/>
          </p:nvPr>
        </p:nvSpPr>
        <p:spPr/>
        <p:txBody>
          <a:bodyPr/>
          <a:lstStyle/>
          <a:p>
            <a:r>
              <a:rPr lang="en-US" smtClean="0"/>
              <a:t>The </a:t>
            </a:r>
            <a:r>
              <a:rPr lang="en-US"/>
              <a:t>Evidence</a:t>
            </a:r>
          </a:p>
        </p:txBody>
      </p:sp>
      <p:sp>
        <p:nvSpPr>
          <p:cNvPr id="246790" name="Rectangle 6" descr="Large checker board"/>
          <p:cNvSpPr>
            <a:spLocks noChangeArrowheads="1"/>
          </p:cNvSpPr>
          <p:nvPr/>
        </p:nvSpPr>
        <p:spPr bwMode="auto">
          <a:xfrm>
            <a:off x="6400800" y="3200400"/>
            <a:ext cx="409575" cy="533400"/>
          </a:xfrm>
          <a:prstGeom prst="rect">
            <a:avLst/>
          </a:prstGeom>
          <a:pattFill prst="lgCheck">
            <a:fgClr>
              <a:schemeClr val="accent1"/>
            </a:fgClr>
            <a:bgClr>
              <a:schemeClr val="bg1"/>
            </a:bgClr>
          </a:pattFill>
          <a:ln w="9525">
            <a:solidFill>
              <a:schemeClr val="tx1"/>
            </a:solidFill>
            <a:miter lim="800000"/>
            <a:headEnd/>
            <a:tailEnd/>
          </a:ln>
          <a:effectLst/>
        </p:spPr>
        <p:txBody>
          <a:bodyPr wrap="none" anchor="ctr"/>
          <a:lstStyle/>
          <a:p>
            <a:endParaRPr lang="en-US"/>
          </a:p>
        </p:txBody>
      </p:sp>
      <p:sp>
        <p:nvSpPr>
          <p:cNvPr id="246791" name="Text Box 7"/>
          <p:cNvSpPr txBox="1">
            <a:spLocks noChangeArrowheads="1"/>
          </p:cNvSpPr>
          <p:nvPr/>
        </p:nvSpPr>
        <p:spPr bwMode="auto">
          <a:xfrm>
            <a:off x="6858000" y="3276600"/>
            <a:ext cx="1828800" cy="366712"/>
          </a:xfrm>
          <a:prstGeom prst="rect">
            <a:avLst/>
          </a:prstGeom>
          <a:noFill/>
          <a:ln w="9525">
            <a:noFill/>
            <a:miter lim="800000"/>
            <a:headEnd/>
            <a:tailEnd/>
          </a:ln>
          <a:effectLst/>
        </p:spPr>
        <p:txBody>
          <a:bodyPr wrap="square">
            <a:spAutoFit/>
          </a:bodyPr>
          <a:lstStyle/>
          <a:p>
            <a:pPr>
              <a:spcBef>
                <a:spcPct val="50000"/>
              </a:spcBef>
            </a:pPr>
            <a:r>
              <a:rPr lang="en-US" b="1"/>
              <a:t>= Homeowners</a:t>
            </a:r>
          </a:p>
        </p:txBody>
      </p:sp>
      <p:pic>
        <p:nvPicPr>
          <p:cNvPr id="363522"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04800" y="1524000"/>
            <a:ext cx="6076950" cy="43529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Rectangle 2"/>
          <p:cNvSpPr>
            <a:spLocks noGrp="1" noChangeArrowheads="1"/>
          </p:cNvSpPr>
          <p:nvPr>
            <p:ph type="title"/>
          </p:nvPr>
        </p:nvSpPr>
        <p:spPr>
          <a:xfrm>
            <a:off x="609600" y="228600"/>
            <a:ext cx="8229600" cy="1139825"/>
          </a:xfrm>
        </p:spPr>
        <p:txBody>
          <a:bodyPr/>
          <a:lstStyle/>
          <a:p>
            <a:r>
              <a:rPr lang="en-US" smtClean="0"/>
              <a:t>Analysis of Acceptance Rates</a:t>
            </a:r>
            <a:endParaRPr lang="en-US" dirty="0"/>
          </a:p>
        </p:txBody>
      </p:sp>
      <p:graphicFrame>
        <p:nvGraphicFramePr>
          <p:cNvPr id="336900" name="Object 4"/>
          <p:cNvGraphicFramePr>
            <a:graphicFrameLocks noChangeAspect="1"/>
          </p:cNvGraphicFramePr>
          <p:nvPr>
            <p:extLst>
              <p:ext uri="{D42A27DB-BD31-4B8C-83A1-F6EECF244321}">
                <p14:modId xmlns:p14="http://schemas.microsoft.com/office/powerpoint/2010/main" xmlns="" val="829354893"/>
              </p:ext>
            </p:extLst>
          </p:nvPr>
        </p:nvGraphicFramePr>
        <p:xfrm>
          <a:off x="1131888" y="1549400"/>
          <a:ext cx="7262812" cy="4205288"/>
        </p:xfrm>
        <a:graphic>
          <a:graphicData uri="http://schemas.openxmlformats.org/presentationml/2006/ole">
            <p:oleObj spid="_x0000_s336911" name="Equation" r:id="rId4" imgW="4076640" imgH="2361960" progId="Equation.DSMT4">
              <p:embed/>
            </p:oleObj>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2"/>
          <p:cNvSpPr>
            <a:spLocks noGrp="1" noChangeArrowheads="1"/>
          </p:cNvSpPr>
          <p:nvPr>
            <p:ph type="title" idx="4294967295"/>
          </p:nvPr>
        </p:nvSpPr>
        <p:spPr>
          <a:xfrm>
            <a:off x="1371600" y="1295400"/>
            <a:ext cx="7010400" cy="460375"/>
          </a:xfrm>
        </p:spPr>
        <p:txBody>
          <a:bodyPr/>
          <a:lstStyle/>
          <a:p>
            <a:r>
              <a:rPr lang="en-US" dirty="0" err="1" smtClean="0"/>
              <a:t>Followup</a:t>
            </a:r>
            <a:r>
              <a:rPr lang="en-US" smtClean="0"/>
              <a:t> Analysis </a:t>
            </a:r>
            <a:r>
              <a:rPr lang="en-US" dirty="0"/>
              <a:t>of Default</a:t>
            </a:r>
          </a:p>
        </p:txBody>
      </p:sp>
      <p:sp>
        <p:nvSpPr>
          <p:cNvPr id="286723" name="Text Box 3"/>
          <p:cNvSpPr txBox="1">
            <a:spLocks noChangeArrowheads="1"/>
          </p:cNvSpPr>
          <p:nvPr/>
        </p:nvSpPr>
        <p:spPr bwMode="auto">
          <a:xfrm>
            <a:off x="2667000" y="2133600"/>
            <a:ext cx="4419600" cy="2555875"/>
          </a:xfrm>
          <a:prstGeom prst="rect">
            <a:avLst/>
          </a:prstGeom>
          <a:noFill/>
          <a:ln w="19050">
            <a:solidFill>
              <a:schemeClr val="tx1"/>
            </a:solidFill>
            <a:miter lim="800000"/>
            <a:headEnd/>
            <a:tailEnd/>
          </a:ln>
          <a:effectLst/>
        </p:spPr>
        <p:txBody>
          <a:bodyPr>
            <a:spAutoFit/>
          </a:bodyPr>
          <a:lstStyle/>
          <a:p>
            <a:r>
              <a:rPr lang="en-US" sz="1600" b="1">
                <a:solidFill>
                  <a:schemeClr val="tx2"/>
                </a:solidFill>
                <a:latin typeface="Courier New" pitchFamily="49" charset="0"/>
              </a:rPr>
              <a:t>                  </a:t>
            </a:r>
            <a:r>
              <a:rPr lang="en-US" sz="1600" b="1">
                <a:latin typeface="Courier New" pitchFamily="49" charset="0"/>
              </a:rPr>
              <a:t>DEFAULT</a:t>
            </a:r>
          </a:p>
          <a:p>
            <a:r>
              <a:rPr lang="en-US" sz="1600" b="1">
                <a:latin typeface="Courier New" pitchFamily="49" charset="0"/>
              </a:rPr>
              <a:t>OWNRENT</a:t>
            </a:r>
            <a:r>
              <a:rPr lang="en-US" sz="1600" b="1">
                <a:solidFill>
                  <a:schemeClr val="tx2"/>
                </a:solidFill>
                <a:latin typeface="Courier New" pitchFamily="49" charset="0"/>
              </a:rPr>
              <a:t>        </a:t>
            </a:r>
            <a:r>
              <a:rPr lang="en-US" sz="1600" b="1">
                <a:latin typeface="Courier New" pitchFamily="49" charset="0"/>
              </a:rPr>
              <a:t>0     1     All</a:t>
            </a:r>
          </a:p>
          <a:p>
            <a:r>
              <a:rPr lang="en-US" sz="1600" b="1">
                <a:latin typeface="Courier New" pitchFamily="49" charset="0"/>
              </a:rPr>
              <a:t>    0        4854   615    5469</a:t>
            </a:r>
          </a:p>
          <a:p>
            <a:r>
              <a:rPr lang="en-US" sz="1600" b="1">
                <a:latin typeface="Courier New" pitchFamily="49" charset="0"/>
              </a:rPr>
              <a:t>            46.23  5.86   52.09</a:t>
            </a:r>
          </a:p>
          <a:p>
            <a:endParaRPr lang="en-US" sz="1600" b="1">
              <a:latin typeface="Courier New" pitchFamily="49" charset="0"/>
            </a:endParaRPr>
          </a:p>
          <a:p>
            <a:r>
              <a:rPr lang="en-US" sz="1600" b="1">
                <a:latin typeface="Courier New" pitchFamily="49" charset="0"/>
              </a:rPr>
              <a:t>    1        4649   381    5030</a:t>
            </a:r>
          </a:p>
          <a:p>
            <a:r>
              <a:rPr lang="en-US" sz="1600" b="1">
                <a:latin typeface="Courier New" pitchFamily="49" charset="0"/>
              </a:rPr>
              <a:t>            44.28  3.63   47.91</a:t>
            </a:r>
          </a:p>
          <a:p>
            <a:endParaRPr lang="en-US" sz="1600" b="1">
              <a:latin typeface="Courier New" pitchFamily="49" charset="0"/>
            </a:endParaRPr>
          </a:p>
          <a:p>
            <a:r>
              <a:rPr lang="en-US" sz="1600" b="1">
                <a:latin typeface="Courier New" pitchFamily="49" charset="0"/>
              </a:rPr>
              <a:t>    All      9503   996   10499</a:t>
            </a:r>
          </a:p>
          <a:p>
            <a:r>
              <a:rPr lang="en-US" sz="1600" b="1">
                <a:latin typeface="Courier New" pitchFamily="49" charset="0"/>
              </a:rPr>
              <a:t>            90.51  9.49  100.00</a:t>
            </a:r>
            <a:endParaRPr lang="en-US" b="1"/>
          </a:p>
        </p:txBody>
      </p:sp>
      <p:sp>
        <p:nvSpPr>
          <p:cNvPr id="286724" name="Line 4"/>
          <p:cNvSpPr>
            <a:spLocks noChangeShapeType="1"/>
          </p:cNvSpPr>
          <p:nvPr/>
        </p:nvSpPr>
        <p:spPr bwMode="auto">
          <a:xfrm>
            <a:off x="3962400" y="2143125"/>
            <a:ext cx="0" cy="2514600"/>
          </a:xfrm>
          <a:prstGeom prst="line">
            <a:avLst/>
          </a:prstGeom>
          <a:noFill/>
          <a:ln w="38100">
            <a:solidFill>
              <a:schemeClr val="tx1"/>
            </a:solidFill>
            <a:round/>
            <a:headEnd/>
            <a:tailEnd/>
          </a:ln>
          <a:effectLst/>
        </p:spPr>
        <p:txBody>
          <a:bodyPr/>
          <a:lstStyle/>
          <a:p>
            <a:endParaRPr lang="en-US"/>
          </a:p>
        </p:txBody>
      </p:sp>
      <p:sp>
        <p:nvSpPr>
          <p:cNvPr id="286725" name="Line 5"/>
          <p:cNvSpPr>
            <a:spLocks noChangeShapeType="1"/>
          </p:cNvSpPr>
          <p:nvPr/>
        </p:nvSpPr>
        <p:spPr bwMode="auto">
          <a:xfrm>
            <a:off x="2667000" y="2403675"/>
            <a:ext cx="4419600" cy="0"/>
          </a:xfrm>
          <a:prstGeom prst="line">
            <a:avLst/>
          </a:prstGeom>
          <a:noFill/>
          <a:ln w="38100">
            <a:solidFill>
              <a:schemeClr val="tx1"/>
            </a:solidFill>
            <a:round/>
            <a:headEnd/>
            <a:tailEnd/>
          </a:ln>
          <a:effectLst/>
        </p:spPr>
        <p:txBody>
          <a:bodyPr/>
          <a:lstStyle/>
          <a:p>
            <a:endParaRPr lang="en-US"/>
          </a:p>
        </p:txBody>
      </p:sp>
      <p:sp>
        <p:nvSpPr>
          <p:cNvPr id="286726" name="Line 6"/>
          <p:cNvSpPr>
            <a:spLocks noChangeShapeType="1"/>
          </p:cNvSpPr>
          <p:nvPr/>
        </p:nvSpPr>
        <p:spPr bwMode="auto">
          <a:xfrm>
            <a:off x="2667000" y="3276600"/>
            <a:ext cx="4419600" cy="0"/>
          </a:xfrm>
          <a:prstGeom prst="line">
            <a:avLst/>
          </a:prstGeom>
          <a:noFill/>
          <a:ln w="12700">
            <a:solidFill>
              <a:schemeClr val="tx1"/>
            </a:solidFill>
            <a:round/>
            <a:headEnd/>
            <a:tailEnd/>
          </a:ln>
          <a:effectLst/>
        </p:spPr>
        <p:txBody>
          <a:bodyPr/>
          <a:lstStyle/>
          <a:p>
            <a:endParaRPr lang="en-US"/>
          </a:p>
        </p:txBody>
      </p:sp>
      <p:sp>
        <p:nvSpPr>
          <p:cNvPr id="286727" name="Line 7"/>
          <p:cNvSpPr>
            <a:spLocks noChangeShapeType="1"/>
          </p:cNvSpPr>
          <p:nvPr/>
        </p:nvSpPr>
        <p:spPr bwMode="auto">
          <a:xfrm>
            <a:off x="2667000" y="4038600"/>
            <a:ext cx="4419600" cy="0"/>
          </a:xfrm>
          <a:prstGeom prst="line">
            <a:avLst/>
          </a:prstGeom>
          <a:noFill/>
          <a:ln w="12700">
            <a:solidFill>
              <a:schemeClr val="tx1"/>
            </a:solidFill>
            <a:round/>
            <a:headEnd/>
            <a:tailEnd/>
          </a:ln>
          <a:effectLst/>
        </p:spPr>
        <p:txBody>
          <a:bodyPr/>
          <a:lstStyle/>
          <a:p>
            <a:endParaRPr lang="en-US"/>
          </a:p>
        </p:txBody>
      </p:sp>
      <p:sp>
        <p:nvSpPr>
          <p:cNvPr id="286728" name="Line 8"/>
          <p:cNvSpPr>
            <a:spLocks noChangeShapeType="1"/>
          </p:cNvSpPr>
          <p:nvPr/>
        </p:nvSpPr>
        <p:spPr bwMode="auto">
          <a:xfrm>
            <a:off x="5000625" y="2447925"/>
            <a:ext cx="0" cy="2209800"/>
          </a:xfrm>
          <a:prstGeom prst="line">
            <a:avLst/>
          </a:prstGeom>
          <a:noFill/>
          <a:ln w="12700">
            <a:solidFill>
              <a:schemeClr val="tx1"/>
            </a:solidFill>
            <a:round/>
            <a:headEnd/>
            <a:tailEnd/>
          </a:ln>
          <a:effectLst/>
        </p:spPr>
        <p:txBody>
          <a:bodyPr/>
          <a:lstStyle/>
          <a:p>
            <a:endParaRPr lang="en-US"/>
          </a:p>
        </p:txBody>
      </p:sp>
      <p:sp>
        <p:nvSpPr>
          <p:cNvPr id="286729" name="Line 9"/>
          <p:cNvSpPr>
            <a:spLocks noChangeShapeType="1"/>
          </p:cNvSpPr>
          <p:nvPr/>
        </p:nvSpPr>
        <p:spPr bwMode="auto">
          <a:xfrm>
            <a:off x="5715000" y="2438400"/>
            <a:ext cx="0" cy="2209800"/>
          </a:xfrm>
          <a:prstGeom prst="line">
            <a:avLst/>
          </a:prstGeom>
          <a:noFill/>
          <a:ln w="12700">
            <a:solidFill>
              <a:schemeClr val="tx1"/>
            </a:solidFill>
            <a:round/>
            <a:headEnd/>
            <a:tailEnd/>
          </a:ln>
          <a:effectLst/>
        </p:spPr>
        <p:txBody>
          <a:bodyPr/>
          <a:lstStyle/>
          <a:p>
            <a:endParaRPr lang="en-US"/>
          </a:p>
        </p:txBody>
      </p:sp>
      <p:sp>
        <p:nvSpPr>
          <p:cNvPr id="286730" name="Line 10"/>
          <p:cNvSpPr>
            <a:spLocks noChangeShapeType="1"/>
          </p:cNvSpPr>
          <p:nvPr/>
        </p:nvSpPr>
        <p:spPr bwMode="auto">
          <a:xfrm>
            <a:off x="2667000" y="2667000"/>
            <a:ext cx="4419600" cy="0"/>
          </a:xfrm>
          <a:prstGeom prst="line">
            <a:avLst/>
          </a:prstGeom>
          <a:noFill/>
          <a:ln w="12700">
            <a:solidFill>
              <a:schemeClr val="tx1"/>
            </a:solidFill>
            <a:round/>
            <a:headEnd/>
            <a:tailEnd/>
          </a:ln>
          <a:effectLst/>
        </p:spPr>
        <p:txBody>
          <a:bodyPr/>
          <a:lstStyle/>
          <a:p>
            <a:endParaRPr lang="en-US"/>
          </a:p>
        </p:txBody>
      </p:sp>
      <p:sp>
        <p:nvSpPr>
          <p:cNvPr id="286732" name="Text Box 12"/>
          <p:cNvSpPr txBox="1">
            <a:spLocks noChangeArrowheads="1"/>
          </p:cNvSpPr>
          <p:nvPr/>
        </p:nvSpPr>
        <p:spPr bwMode="auto">
          <a:xfrm>
            <a:off x="609600" y="4892902"/>
            <a:ext cx="8077200" cy="915988"/>
          </a:xfrm>
          <a:prstGeom prst="rect">
            <a:avLst/>
          </a:prstGeom>
          <a:noFill/>
          <a:ln w="9525">
            <a:noFill/>
            <a:miter lim="800000"/>
            <a:headEnd/>
            <a:tailEnd/>
          </a:ln>
          <a:effectLst/>
        </p:spPr>
        <p:txBody>
          <a:bodyPr>
            <a:spAutoFit/>
          </a:bodyPr>
          <a:lstStyle/>
          <a:p>
            <a:pPr>
              <a:spcBef>
                <a:spcPct val="50000"/>
              </a:spcBef>
            </a:pPr>
            <a:r>
              <a:rPr lang="en-US" dirty="0"/>
              <a:t>Are the default rates the same for owners and renters?  The data for the 10,499 applicants who were accepted are in the table above. Test the hypothesis that the two default rates are the </a:t>
            </a:r>
            <a:r>
              <a:rPr lang="en-US" dirty="0" smtClean="0"/>
              <a:t>same.</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_Level">
  <a:themeElements>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Level">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2721</TotalTime>
  <Words>909</Words>
  <Application>Microsoft Office PowerPoint</Application>
  <PresentationFormat>On-screen Show (4:3)</PresentationFormat>
  <Paragraphs>141</Paragraphs>
  <Slides>25</Slides>
  <Notes>22</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25</vt:i4>
      </vt:variant>
    </vt:vector>
  </HeadingPairs>
  <TitlesOfParts>
    <vt:vector size="29" baseType="lpstr">
      <vt:lpstr>1_Level</vt:lpstr>
      <vt:lpstr>Equation</vt:lpstr>
      <vt:lpstr>MathType 6.0 Equation</vt:lpstr>
      <vt:lpstr>Graph</vt:lpstr>
      <vt:lpstr>Statistics and Data Analysis</vt:lpstr>
      <vt:lpstr>Statistics and Data Analysis</vt:lpstr>
      <vt:lpstr>Statistical Testing Applications</vt:lpstr>
      <vt:lpstr>Classical Testing Methodology</vt:lpstr>
      <vt:lpstr>Comparing Two Populations</vt:lpstr>
      <vt:lpstr>Application 1: Equal Means</vt:lpstr>
      <vt:lpstr>Standard Approach</vt:lpstr>
      <vt:lpstr>Rejection Region for Two Means</vt:lpstr>
      <vt:lpstr>Easiest Approach: Large Samples</vt:lpstr>
      <vt:lpstr>Variance Estimator</vt:lpstr>
      <vt:lpstr>Test of Means</vt:lpstr>
      <vt:lpstr>Basic Comparisons</vt:lpstr>
      <vt:lpstr>Test for the Difference</vt:lpstr>
      <vt:lpstr>Application: Paired Samples</vt:lpstr>
      <vt:lpstr>Paired Samples</vt:lpstr>
      <vt:lpstr>Testing Application 2: Proportion</vt:lpstr>
      <vt:lpstr>Procedure for Testing a Proportion</vt:lpstr>
      <vt:lpstr>Testing a Proportion</vt:lpstr>
      <vt:lpstr>Default Rate</vt:lpstr>
      <vt:lpstr>Testing the Default Rate</vt:lpstr>
      <vt:lpstr>Application 3: Comparing Proportions</vt:lpstr>
      <vt:lpstr>Comparing Proportions</vt:lpstr>
      <vt:lpstr>The Evidence</vt:lpstr>
      <vt:lpstr>Analysis of Acceptance Rates</vt:lpstr>
      <vt:lpstr>Followup Analysis of Default</vt:lpstr>
    </vt:vector>
  </TitlesOfParts>
  <Company>Econometric Software,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Statistics</dc:title>
  <dc:creator>William Greene</dc:creator>
  <cp:lastModifiedBy>Bill</cp:lastModifiedBy>
  <cp:revision>86</cp:revision>
  <dcterms:created xsi:type="dcterms:W3CDTF">2007-07-27T17:18:39Z</dcterms:created>
  <dcterms:modified xsi:type="dcterms:W3CDTF">2015-08-06T17:22:29Z</dcterms:modified>
</cp:coreProperties>
</file>