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notesMasterIdLst>
    <p:notesMasterId r:id="rId34"/>
  </p:notesMasterIdLst>
  <p:handoutMasterIdLst>
    <p:handoutMasterId r:id="rId35"/>
  </p:handoutMasterIdLst>
  <p:sldIdLst>
    <p:sldId id="258" r:id="rId2"/>
    <p:sldId id="262" r:id="rId3"/>
    <p:sldId id="260" r:id="rId4"/>
    <p:sldId id="266" r:id="rId5"/>
    <p:sldId id="270" r:id="rId6"/>
    <p:sldId id="267" r:id="rId7"/>
    <p:sldId id="273" r:id="rId8"/>
    <p:sldId id="281" r:id="rId9"/>
    <p:sldId id="352" r:id="rId10"/>
    <p:sldId id="282" r:id="rId11"/>
    <p:sldId id="283" r:id="rId12"/>
    <p:sldId id="274" r:id="rId13"/>
    <p:sldId id="275" r:id="rId14"/>
    <p:sldId id="278" r:id="rId15"/>
    <p:sldId id="299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3" r:id="rId25"/>
    <p:sldId id="351" r:id="rId26"/>
    <p:sldId id="296" r:id="rId27"/>
    <p:sldId id="297" r:id="rId28"/>
    <p:sldId id="298" r:id="rId29"/>
    <p:sldId id="279" r:id="rId30"/>
    <p:sldId id="303" r:id="rId31"/>
    <p:sldId id="332" r:id="rId32"/>
    <p:sldId id="261" r:id="rId33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99CC00"/>
    <a:srgbClr val="000000"/>
    <a:srgbClr val="92D050"/>
    <a:srgbClr val="99CCCC"/>
    <a:srgbClr val="FFFFFF"/>
    <a:srgbClr val="FF9999"/>
    <a:srgbClr val="CC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381" autoAdjust="0"/>
    <p:restoredTop sz="94660"/>
  </p:normalViewPr>
  <p:slideViewPr>
    <p:cSldViewPr>
      <p:cViewPr varScale="1">
        <p:scale>
          <a:sx n="106" d="100"/>
          <a:sy n="106" d="100"/>
        </p:scale>
        <p:origin x="-18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8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8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F3D8A583-7C95-4110-80BF-3D0CD095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800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954C85DD-15D1-4A24-B57D-F2E6CF9876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26222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C6FDA5-185D-4DEE-B9AC-2CAB25AFAC84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460CF0-2035-4642-9858-ED5F49BF3A07}" type="slidenum">
              <a:rPr lang="en-US"/>
              <a:pPr/>
              <a:t>3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982" y="880535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S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915400" cy="8763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 bwMode="auto">
          <a:xfrm>
            <a:off x="228600" y="1682747"/>
            <a:ext cx="8915400" cy="2286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6248400" y="6550223"/>
            <a:ext cx="28956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13: Statistical Tests – Part 1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/32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Statistics and Data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/>
              <a:t>IOMS Department</a:t>
            </a:r>
          </a:p>
          <a:p>
            <a:r>
              <a:rPr lang="en-US" sz="2600"/>
              <a:t>Department of Economics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752600"/>
            <a:ext cx="8077200" cy="1143000"/>
          </a:xfrm>
        </p:spPr>
        <p:txBody>
          <a:bodyPr/>
          <a:lstStyle/>
          <a:p>
            <a:r>
              <a:rPr lang="en-US" sz="4000" dirty="0"/>
              <a:t>Statistics and Data Analysis</a:t>
            </a:r>
          </a:p>
        </p:txBody>
      </p:sp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1638300" y="30480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2209800" y="35814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13 </a:t>
            </a:r>
            <a:r>
              <a:rPr lang="en-US" sz="3200" b="1"/>
              <a:t>– Statistical	</a:t>
            </a:r>
            <a:br>
              <a:rPr lang="en-US" sz="3200" b="1"/>
            </a:br>
            <a:r>
              <a:rPr lang="en-US" sz="3200" b="1"/>
              <a:t>                Tests: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457200"/>
            <a:ext cx="7391400" cy="1527175"/>
          </a:xfrm>
        </p:spPr>
        <p:txBody>
          <a:bodyPr/>
          <a:lstStyle/>
          <a:p>
            <a:r>
              <a:rPr lang="en-US" sz="3600"/>
              <a:t>Statistical Testing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2286000"/>
            <a:ext cx="7010400" cy="3581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/>
              <a:t>Methodology</a:t>
            </a:r>
            <a:r>
              <a:rPr lang="en-US" sz="2600"/>
              <a:t>: </a:t>
            </a:r>
            <a:r>
              <a:rPr lang="en-US" sz="2600" smtClean="0"/>
              <a:t>Statistical </a:t>
            </a:r>
            <a:r>
              <a:rPr lang="en-US" sz="2600" dirty="0"/>
              <a:t>testing</a:t>
            </a:r>
          </a:p>
          <a:p>
            <a:pPr>
              <a:lnSpc>
                <a:spcPct val="80000"/>
              </a:lnSpc>
            </a:pPr>
            <a:r>
              <a:rPr lang="en-US" sz="2600" dirty="0"/>
              <a:t>Classical hypothesis testing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Setting up the test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Test of a hypothesis about a mean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Other kinds of statistical tests</a:t>
            </a:r>
          </a:p>
          <a:p>
            <a:pPr>
              <a:lnSpc>
                <a:spcPct val="80000"/>
              </a:lnSpc>
            </a:pPr>
            <a:r>
              <a:rPr lang="en-US" sz="2600" dirty="0"/>
              <a:t>Mechanics of hypothesis testing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Applications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r>
              <a:rPr lang="en-US"/>
              <a:t>Classical Hypothesis Testing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438400"/>
            <a:ext cx="8305800" cy="3352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/>
              <a:t>The scientific method applied to statistical hypothesis testing</a:t>
            </a:r>
          </a:p>
          <a:p>
            <a:pPr>
              <a:lnSpc>
                <a:spcPct val="90000"/>
              </a:lnSpc>
            </a:pPr>
            <a:r>
              <a:rPr lang="en-US" sz="2100"/>
              <a:t>Hypothesis:  The world works according to my hypothesis</a:t>
            </a:r>
          </a:p>
          <a:p>
            <a:pPr>
              <a:lnSpc>
                <a:spcPct val="90000"/>
              </a:lnSpc>
            </a:pPr>
            <a:r>
              <a:rPr lang="en-US" sz="2100"/>
              <a:t>Testing or supporting the hypothesis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Data gathering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Rejection of the hypothesis if the data are inconsistent with it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Retention and exposure to further investigation if the data are consistent with the hypothesis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0000"/>
                </a:solidFill>
              </a:rPr>
              <a:t>Failure to reject is not equivalent to acceptance.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990600"/>
            <a:ext cx="6400800" cy="4756150"/>
          </a:xfrm>
          <a:prstGeom prst="rect">
            <a:avLst/>
          </a:prstGeom>
          <a:noFill/>
        </p:spPr>
      </p:pic>
      <p:sp>
        <p:nvSpPr>
          <p:cNvPr id="209925" name="Text Box 5"/>
          <p:cNvSpPr txBox="1">
            <a:spLocks noChangeArrowheads="1"/>
          </p:cNvSpPr>
          <p:nvPr/>
        </p:nvSpPr>
        <p:spPr bwMode="auto">
          <a:xfrm>
            <a:off x="1676400" y="6040438"/>
            <a:ext cx="6781800" cy="284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http://query.nytimes.com/gst/fullpage.html?res=9C00E4DF113BF935A3575BC0A9649C8B63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r>
              <a:rPr lang="en-US" sz="3600" smtClean="0"/>
              <a:t>(Worldwide) Standard Methodology</a:t>
            </a:r>
            <a:endParaRPr lang="en-US" sz="360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81200"/>
            <a:ext cx="7010400" cy="3962400"/>
          </a:xfrm>
        </p:spPr>
        <p:txBody>
          <a:bodyPr/>
          <a:lstStyle/>
          <a:p>
            <a:r>
              <a:rPr lang="en-US"/>
              <a:t>“Statistical” testing</a:t>
            </a:r>
          </a:p>
          <a:p>
            <a:r>
              <a:rPr lang="en-US"/>
              <a:t>Methodology</a:t>
            </a:r>
          </a:p>
          <a:p>
            <a:pPr lvl="1"/>
            <a:r>
              <a:rPr lang="en-US" sz="2400"/>
              <a:t>Formulate the </a:t>
            </a:r>
            <a:r>
              <a:rPr lang="en-US" sz="2400">
                <a:solidFill>
                  <a:srgbClr val="0000FF"/>
                </a:solidFill>
              </a:rPr>
              <a:t>“null” hypothesis</a:t>
            </a:r>
          </a:p>
          <a:p>
            <a:pPr lvl="1"/>
            <a:r>
              <a:rPr lang="en-US" sz="2400"/>
              <a:t>Decide (in advance) what kinds of </a:t>
            </a:r>
            <a:r>
              <a:rPr lang="en-US" sz="2400">
                <a:solidFill>
                  <a:srgbClr val="0000FF"/>
                </a:solidFill>
              </a:rPr>
              <a:t>“evidence” </a:t>
            </a:r>
            <a:r>
              <a:rPr lang="en-US" sz="2400"/>
              <a:t>(data) will lead to rejection of the null hypothesis. I.e., define the </a:t>
            </a:r>
            <a:r>
              <a:rPr lang="en-US" sz="2400">
                <a:solidFill>
                  <a:srgbClr val="0000FF"/>
                </a:solidFill>
              </a:rPr>
              <a:t>rejection region</a:t>
            </a:r>
            <a:r>
              <a:rPr lang="en-US" sz="2400"/>
              <a:t>)</a:t>
            </a:r>
          </a:p>
          <a:p>
            <a:pPr lvl="1"/>
            <a:r>
              <a:rPr lang="en-US" sz="2400"/>
              <a:t>Gather the data</a:t>
            </a:r>
          </a:p>
          <a:p>
            <a:pPr lvl="1"/>
            <a:r>
              <a:rPr lang="en-US" sz="2400"/>
              <a:t>Carry out the test.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Formulating the Hypothesis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828800"/>
            <a:ext cx="7010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/>
              <a:t>Stating the hypothesis: A belief about the “state of nature”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 parameter takes a particular value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There is a relationship between variables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And so on…</a:t>
            </a:r>
          </a:p>
          <a:p>
            <a:pPr>
              <a:lnSpc>
                <a:spcPct val="90000"/>
              </a:lnSpc>
            </a:pPr>
            <a:r>
              <a:rPr lang="en-US" sz="2600"/>
              <a:t>The null vs. the alternative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By induction:  If we wish to find evidence of something, first assume it is not true.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Look for evidence that leads to rejection of the assumed hypothesis.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Terms of Art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209800"/>
            <a:ext cx="7924800" cy="1905000"/>
          </a:xfrm>
        </p:spPr>
        <p:txBody>
          <a:bodyPr/>
          <a:lstStyle/>
          <a:p>
            <a:r>
              <a:rPr lang="en-US"/>
              <a:t>Null Hypothesis:  The proposed state of </a:t>
            </a:r>
            <a:r>
              <a:rPr lang="en-US" smtClean="0"/>
              <a:t>nature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Alternative hypothesis:  The state of nature that is believed to prevail if the null is rejected.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57201"/>
            <a:ext cx="7010400" cy="533400"/>
          </a:xfrm>
        </p:spPr>
        <p:txBody>
          <a:bodyPr/>
          <a:lstStyle/>
          <a:p>
            <a:r>
              <a:rPr lang="en-US"/>
              <a:t>Errors in Testing</a:t>
            </a:r>
          </a:p>
        </p:txBody>
      </p:sp>
      <p:graphicFrame>
        <p:nvGraphicFramePr>
          <p:cNvPr id="207910" name="Group 3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1685193263"/>
              </p:ext>
            </p:extLst>
          </p:nvPr>
        </p:nvGraphicFramePr>
        <p:xfrm>
          <a:off x="3276600" y="2057400"/>
          <a:ext cx="4114800" cy="2057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</a:tblGrid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Correct Decision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>
                        <a:alpha val="1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5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 II Error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18039"/>
                      </a:srgbClr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 I Error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Correct Decision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>
                        <a:alpha val="16863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7889" name="Text Box 17"/>
          <p:cNvSpPr txBox="1">
            <a:spLocks noChangeArrowheads="1"/>
          </p:cNvSpPr>
          <p:nvPr/>
        </p:nvSpPr>
        <p:spPr bwMode="auto">
          <a:xfrm>
            <a:off x="3048000" y="1219200"/>
            <a:ext cx="411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  </a:t>
            </a:r>
            <a:r>
              <a:rPr lang="en-US" b="1"/>
              <a:t>Hypothesis is          Hypothesis is </a:t>
            </a:r>
            <a:br>
              <a:rPr lang="en-US" b="1"/>
            </a:br>
            <a:r>
              <a:rPr lang="en-US" b="1"/>
              <a:t>          True                            False</a:t>
            </a:r>
          </a:p>
        </p:txBody>
      </p:sp>
      <p:sp>
        <p:nvSpPr>
          <p:cNvPr id="207890" name="Text Box 18"/>
          <p:cNvSpPr txBox="1">
            <a:spLocks noChangeArrowheads="1"/>
          </p:cNvSpPr>
          <p:nvPr/>
        </p:nvSpPr>
        <p:spPr bwMode="auto">
          <a:xfrm>
            <a:off x="1066800" y="2209800"/>
            <a:ext cx="182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I Do Not Reject the Hypothesis</a:t>
            </a:r>
          </a:p>
        </p:txBody>
      </p:sp>
      <p:sp>
        <p:nvSpPr>
          <p:cNvPr id="207891" name="Text Box 19"/>
          <p:cNvSpPr txBox="1">
            <a:spLocks noChangeArrowheads="1"/>
          </p:cNvSpPr>
          <p:nvPr/>
        </p:nvSpPr>
        <p:spPr bwMode="auto">
          <a:xfrm>
            <a:off x="1066800" y="3276600"/>
            <a:ext cx="182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I Reject the Hypothesis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495800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Business Decision Analysis:</a:t>
            </a:r>
          </a:p>
          <a:p>
            <a:r>
              <a:rPr lang="en-US" smtClean="0"/>
              <a:t>Type I  Error:  Failing to take an action when one is warranted.</a:t>
            </a:r>
          </a:p>
          <a:p>
            <a:r>
              <a:rPr lang="en-US" smtClean="0"/>
              <a:t>Type II Error:  Taking an action when it was not needed.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r>
              <a:rPr lang="en-US"/>
              <a:t>Example: Credit Rule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286000"/>
            <a:ext cx="7010400" cy="3276600"/>
          </a:xfrm>
        </p:spPr>
        <p:txBody>
          <a:bodyPr/>
          <a:lstStyle/>
          <a:p>
            <a:r>
              <a:rPr lang="en-US"/>
              <a:t>Investigation: I believe that Fair Isaacs relies on home ownership in deciding  whether to “accept” an application.</a:t>
            </a:r>
          </a:p>
          <a:p>
            <a:pPr lvl="1"/>
            <a:r>
              <a:rPr lang="en-US"/>
              <a:t>Null hypothesis:  There is no relationship</a:t>
            </a:r>
          </a:p>
          <a:p>
            <a:pPr lvl="1"/>
            <a:r>
              <a:rPr lang="en-US"/>
              <a:t>Alternative hypothesis: They do use homeownership data.</a:t>
            </a:r>
          </a:p>
          <a:p>
            <a:r>
              <a:rPr lang="en-US"/>
              <a:t>What decision rule should I use?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1"/>
            <a:ext cx="8229600" cy="914400"/>
          </a:xfrm>
        </p:spPr>
        <p:txBody>
          <a:bodyPr/>
          <a:lstStyle/>
          <a:p>
            <a:r>
              <a:rPr lang="en-US"/>
              <a:t>Some Evidence</a:t>
            </a:r>
          </a:p>
        </p:txBody>
      </p:sp>
      <p:sp>
        <p:nvSpPr>
          <p:cNvPr id="226311" name="Rectangle 7" descr="Large checker board"/>
          <p:cNvSpPr>
            <a:spLocks noChangeArrowheads="1"/>
          </p:cNvSpPr>
          <p:nvPr/>
        </p:nvSpPr>
        <p:spPr bwMode="auto">
          <a:xfrm>
            <a:off x="6934200" y="3019425"/>
            <a:ext cx="409575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6312" name="Text Box 8"/>
          <p:cNvSpPr txBox="1">
            <a:spLocks noChangeArrowheads="1"/>
          </p:cNvSpPr>
          <p:nvPr/>
        </p:nvSpPr>
        <p:spPr bwMode="auto">
          <a:xfrm>
            <a:off x="6934201" y="3124200"/>
            <a:ext cx="20574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smtClean="0"/>
              <a:t>       = </a:t>
            </a:r>
            <a:r>
              <a:rPr lang="en-US" sz="1600" b="1" dirty="0" smtClean="0"/>
              <a:t>Homeowners</a:t>
            </a:r>
          </a:p>
          <a:p>
            <a:pPr>
              <a:spcBef>
                <a:spcPct val="50000"/>
              </a:spcBef>
            </a:pPr>
            <a:r>
              <a:rPr lang="en-US" sz="1600" b="1" smtClean="0"/>
              <a:t/>
            </a:r>
            <a:br>
              <a:rPr lang="en-US" sz="1600" b="1" smtClean="0"/>
            </a:br>
            <a:r>
              <a:rPr lang="en-US" sz="1600" b="1" smtClean="0"/>
              <a:t>48</a:t>
            </a:r>
            <a:r>
              <a:rPr lang="en-US" sz="1600" b="1" dirty="0" smtClean="0"/>
              <a:t>% </a:t>
            </a:r>
            <a:r>
              <a:rPr lang="en-US" sz="1600" b="1" smtClean="0"/>
              <a:t>of </a:t>
            </a:r>
            <a:r>
              <a:rPr lang="en-US" sz="1600" b="1" smtClean="0"/>
              <a:t>acceptees </a:t>
            </a:r>
            <a:r>
              <a:rPr lang="en-US" sz="1600" b="1" dirty="0" smtClean="0"/>
              <a:t>are homeowners.</a:t>
            </a:r>
          </a:p>
          <a:p>
            <a:pPr>
              <a:spcBef>
                <a:spcPct val="50000"/>
              </a:spcBef>
            </a:pPr>
            <a:r>
              <a:rPr lang="en-US" sz="1600" b="1" smtClean="0"/>
              <a:t>37% </a:t>
            </a:r>
            <a:r>
              <a:rPr lang="en-US" sz="1600" b="1" smtClean="0"/>
              <a:t>of </a:t>
            </a:r>
            <a:r>
              <a:rPr lang="en-US" sz="1600" b="1" smtClean="0"/>
              <a:t>rejectees </a:t>
            </a:r>
            <a:r>
              <a:rPr lang="en-US" sz="1600" b="1" smtClean="0"/>
              <a:t>are </a:t>
            </a:r>
            <a:r>
              <a:rPr lang="en-US" sz="1600" b="1" smtClean="0"/>
              <a:t>homeowners</a:t>
            </a:r>
            <a:r>
              <a:rPr lang="en-US" sz="1600" b="1" dirty="0" smtClean="0"/>
              <a:t>.</a:t>
            </a:r>
            <a:endParaRPr lang="en-US" sz="16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8078"/>
            <a:ext cx="6362700" cy="456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81200" y="5562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/>
              <a:t>Rejected</a:t>
            </a:r>
            <a:endParaRPr lang="en-US" sz="1400" b="1"/>
          </a:p>
        </p:txBody>
      </p:sp>
      <p:sp>
        <p:nvSpPr>
          <p:cNvPr id="7" name="TextBox 6"/>
          <p:cNvSpPr txBox="1"/>
          <p:nvPr/>
        </p:nvSpPr>
        <p:spPr>
          <a:xfrm>
            <a:off x="4572000" y="5562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/>
              <a:t>Accepted</a:t>
            </a:r>
            <a:endParaRPr lang="en-US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Rejection Region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828800"/>
            <a:ext cx="6172200" cy="3387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What is the “rejection region?”</a:t>
            </a:r>
          </a:p>
          <a:p>
            <a:r>
              <a:rPr lang="en-US"/>
              <a:t>Data (evidence) that are inconsistent with my hypothesis</a:t>
            </a:r>
          </a:p>
          <a:p>
            <a:r>
              <a:rPr lang="en-US"/>
              <a:t>Evidence is divided into two types:</a:t>
            </a:r>
          </a:p>
          <a:p>
            <a:pPr lvl="1"/>
            <a:r>
              <a:rPr lang="en-US"/>
              <a:t>Data that are inconsistent with my hypothesis (the rejection region)</a:t>
            </a:r>
          </a:p>
          <a:p>
            <a:pPr lvl="1"/>
            <a:r>
              <a:rPr lang="en-US"/>
              <a:t>Everything else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09600"/>
            <a:ext cx="7010400" cy="1527175"/>
          </a:xfrm>
        </p:spPr>
        <p:txBody>
          <a:bodyPr/>
          <a:lstStyle/>
          <a:p>
            <a:r>
              <a:rPr lang="en-US"/>
              <a:t>Application: Breast Cancer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On </a:t>
            </a:r>
            <a:r>
              <a:rPr lang="en-US"/>
              <a:t>Long Island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8229600" cy="3768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FF0000"/>
                </a:solidFill>
              </a:rPr>
              <a:t>Null Hypothesis: There is no link</a:t>
            </a:r>
            <a:r>
              <a:rPr lang="en-US" sz="2100"/>
              <a:t> between the high cancer rate on LI and the use of pesticides and toxic chemicals in dry cleaning, farming, etc.</a:t>
            </a:r>
          </a:p>
          <a:p>
            <a:pPr>
              <a:lnSpc>
                <a:spcPct val="90000"/>
              </a:lnSpc>
            </a:pPr>
            <a:r>
              <a:rPr lang="en-US" sz="2100" b="1" smtClean="0">
                <a:solidFill>
                  <a:srgbClr val="FF0000"/>
                </a:solidFill>
              </a:rPr>
              <a:t>Procedure</a:t>
            </a:r>
            <a:endParaRPr lang="en-US" sz="2100" b="1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000"/>
              <a:t>Examine the physical and statistical evidence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If there is convincing covariation, reject the null hypothesis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What is the rejection region?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FF0000"/>
                </a:solidFill>
              </a:rPr>
              <a:t>The NCI study</a:t>
            </a:r>
            <a:r>
              <a:rPr lang="en-US" sz="210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b="1">
                <a:solidFill>
                  <a:srgbClr val="FF0000"/>
                </a:solidFill>
              </a:rPr>
              <a:t>Working hypothesis: There is a link</a:t>
            </a:r>
            <a:r>
              <a:rPr lang="en-US" sz="2000"/>
              <a:t>:  We will find the evidence.</a:t>
            </a:r>
          </a:p>
          <a:p>
            <a:pPr lvl="1">
              <a:lnSpc>
                <a:spcPct val="90000"/>
              </a:lnSpc>
            </a:pPr>
            <a:r>
              <a:rPr lang="en-US" sz="2000" b="1" u="sng">
                <a:solidFill>
                  <a:srgbClr val="0000FF"/>
                </a:solidFill>
              </a:rPr>
              <a:t>How do you reject this hypothesis?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1"/>
            <a:ext cx="7010400" cy="1295400"/>
          </a:xfrm>
        </p:spPr>
        <p:txBody>
          <a:bodyPr/>
          <a:lstStyle/>
          <a:p>
            <a:r>
              <a:rPr lang="en-US"/>
              <a:t>Formulating the Testing Procedure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81200"/>
            <a:ext cx="7010400" cy="3657600"/>
          </a:xfrm>
        </p:spPr>
        <p:txBody>
          <a:bodyPr/>
          <a:lstStyle/>
          <a:p>
            <a:r>
              <a:rPr lang="en-US" dirty="0"/>
              <a:t>Usually:  What kind of data will lead me to reject the hypothesis</a:t>
            </a:r>
            <a:r>
              <a:rPr lang="en-US" dirty="0" smtClean="0"/>
              <a:t>?</a:t>
            </a:r>
          </a:p>
          <a:p>
            <a:r>
              <a:rPr lang="en-US" dirty="0" smtClean="0"/>
              <a:t>Thinking scientifically:  If you want to “prove” a hypothesis is true (or you want to support one) begin by assuming your hypothesis is not true, and look for plausible evidence that contradicts the assumption.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r>
              <a:rPr lang="en-US"/>
              <a:t>Hypothesis Testing Strategy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81200"/>
            <a:ext cx="7010400" cy="4114800"/>
          </a:xfrm>
        </p:spPr>
        <p:txBody>
          <a:bodyPr/>
          <a:lstStyle/>
          <a:p>
            <a:r>
              <a:rPr lang="en-US"/>
              <a:t>Formulate the null hypothesis</a:t>
            </a:r>
          </a:p>
          <a:p>
            <a:r>
              <a:rPr lang="en-US"/>
              <a:t>Gather the evidence</a:t>
            </a:r>
          </a:p>
          <a:p>
            <a:r>
              <a:rPr lang="en-US"/>
              <a:t>Question:  If my null hypothesis were true, how likely is it that I would have observed this evidence?</a:t>
            </a:r>
          </a:p>
          <a:p>
            <a:pPr lvl="1"/>
            <a:r>
              <a:rPr lang="en-US"/>
              <a:t>Very unlikely:  Reject the hypothesis</a:t>
            </a:r>
          </a:p>
          <a:p>
            <a:pPr lvl="1"/>
            <a:r>
              <a:rPr lang="en-US"/>
              <a:t>Not unlikely: Do not reject. (Retain the hypothesis for continued scrutiny.)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530225"/>
          </a:xfrm>
        </p:spPr>
        <p:txBody>
          <a:bodyPr/>
          <a:lstStyle/>
          <a:p>
            <a:r>
              <a:rPr lang="en-US"/>
              <a:t>Hypothesis About a Mean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7848600" cy="2971800"/>
          </a:xfrm>
        </p:spPr>
        <p:txBody>
          <a:bodyPr/>
          <a:lstStyle/>
          <a:p>
            <a:r>
              <a:rPr lang="en-US" sz="1800"/>
              <a:t>I believe that the average income of individuals in a population </a:t>
            </a:r>
            <a:r>
              <a:rPr lang="en-US" sz="1800" smtClean="0"/>
              <a:t>is (about) </a:t>
            </a:r>
            <a:r>
              <a:rPr lang="en-US" sz="1800"/>
              <a:t>$30,000</a:t>
            </a:r>
            <a:r>
              <a:rPr lang="en-US" sz="1800" smtClean="0"/>
              <a:t>.  (</a:t>
            </a:r>
            <a:r>
              <a:rPr lang="en-US" sz="1800" smtClean="0">
                <a:solidFill>
                  <a:srgbClr val="0000FF"/>
                </a:solidFill>
              </a:rPr>
              <a:t>Numerical example. Not realistic for the U.S</a:t>
            </a:r>
            <a:r>
              <a:rPr lang="en-US" sz="1800" smtClean="0"/>
              <a:t>.)</a:t>
            </a:r>
            <a:endParaRPr lang="en-US" sz="1800"/>
          </a:p>
          <a:p>
            <a:pPr lvl="1"/>
            <a:r>
              <a:rPr lang="en-US" sz="1800"/>
              <a:t>H</a:t>
            </a:r>
            <a:r>
              <a:rPr lang="en-US" sz="1800" baseline="-25000"/>
              <a:t>0 </a:t>
            </a:r>
            <a:r>
              <a:rPr lang="en-US" sz="1800"/>
              <a:t>: </a:t>
            </a:r>
            <a:r>
              <a:rPr lang="el-GR" sz="1800">
                <a:cs typeface="Arial" charset="0"/>
              </a:rPr>
              <a:t>μ</a:t>
            </a:r>
            <a:r>
              <a:rPr lang="en-US" sz="1800">
                <a:cs typeface="Arial" charset="0"/>
              </a:rPr>
              <a:t> = $30,000 (The null)</a:t>
            </a:r>
          </a:p>
          <a:p>
            <a:pPr lvl="1"/>
            <a:r>
              <a:rPr lang="en-US" sz="1800">
                <a:cs typeface="Arial" charset="0"/>
              </a:rPr>
              <a:t>H</a:t>
            </a:r>
            <a:r>
              <a:rPr lang="en-US" sz="1800" baseline="-25000">
                <a:cs typeface="Arial" charset="0"/>
              </a:rPr>
              <a:t>1</a:t>
            </a:r>
            <a:r>
              <a:rPr lang="en-US" sz="1800">
                <a:cs typeface="Arial" charset="0"/>
              </a:rPr>
              <a:t>:  </a:t>
            </a:r>
            <a:r>
              <a:rPr lang="el-GR" sz="1800">
                <a:cs typeface="Arial" charset="0"/>
              </a:rPr>
              <a:t>μ</a:t>
            </a:r>
            <a:r>
              <a:rPr lang="en-US" sz="1800">
                <a:cs typeface="Arial" charset="0"/>
              </a:rPr>
              <a:t> ≠ $30,000 (The alternative)</a:t>
            </a:r>
          </a:p>
          <a:p>
            <a:r>
              <a:rPr lang="en-US" sz="1800">
                <a:cs typeface="Arial" charset="0"/>
              </a:rPr>
              <a:t>I will draw the sample and examine the data.</a:t>
            </a:r>
          </a:p>
          <a:p>
            <a:r>
              <a:rPr lang="en-US" sz="1800">
                <a:cs typeface="Arial" charset="0"/>
              </a:rPr>
              <a:t>The rejection region is data for which the sample mean is far from $30,000.</a:t>
            </a:r>
          </a:p>
          <a:p>
            <a:r>
              <a:rPr lang="en-US" sz="1800">
                <a:cs typeface="Arial" charset="0"/>
              </a:rPr>
              <a:t>How far is far</a:t>
            </a:r>
            <a:r>
              <a:rPr lang="en-US" sz="1800" smtClean="0">
                <a:cs typeface="Arial" charset="0"/>
              </a:rPr>
              <a:t>?  </a:t>
            </a:r>
            <a:r>
              <a:rPr lang="en-US" sz="1800">
                <a:cs typeface="Arial" charset="0"/>
              </a:rPr>
              <a:t>That is the test.</a:t>
            </a:r>
            <a:endParaRPr lang="el-GR" sz="1800">
              <a:cs typeface="Arial" charset="0"/>
            </a:endParaRP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9676" y="3352800"/>
            <a:ext cx="4498445" cy="306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1371600"/>
            <a:ext cx="8229600" cy="530225"/>
          </a:xfrm>
        </p:spPr>
        <p:txBody>
          <a:bodyPr/>
          <a:lstStyle/>
          <a:p>
            <a:r>
              <a:rPr lang="en-US" dirty="0"/>
              <a:t>Deciding on the </a:t>
            </a:r>
            <a:r>
              <a:rPr lang="en-US" dirty="0" smtClean="0"/>
              <a:t>Rejection </a:t>
            </a:r>
            <a:r>
              <a:rPr lang="en-US" dirty="0"/>
              <a:t>Region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27275"/>
            <a:ext cx="8229600" cy="3692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900" dirty="0"/>
              <a:t>If the sample mean is far from $30,000, </a:t>
            </a:r>
            <a:r>
              <a:rPr lang="en-US" sz="1900" dirty="0" smtClean="0"/>
              <a:t>I will reject </a:t>
            </a:r>
            <a:r>
              <a:rPr lang="en-US" sz="1900" dirty="0"/>
              <a:t>the hypothesis.</a:t>
            </a:r>
          </a:p>
          <a:p>
            <a:pPr>
              <a:lnSpc>
                <a:spcPct val="90000"/>
              </a:lnSpc>
            </a:pPr>
            <a:r>
              <a:rPr lang="en-US" sz="1900" dirty="0" smtClean="0"/>
              <a:t>I choose</a:t>
            </a:r>
            <a:r>
              <a:rPr lang="en-US" sz="1900" dirty="0"/>
              <a:t>, the region, for example,</a:t>
            </a:r>
            <a:r>
              <a:rPr lang="en-US" sz="2100" dirty="0"/>
              <a:t> </a:t>
            </a:r>
            <a:r>
              <a:rPr lang="en-US" sz="2100" dirty="0" smtClean="0"/>
              <a:t>&lt; 29,500 or &gt; 30,500</a:t>
            </a:r>
            <a:endParaRPr lang="en-US" sz="2100" dirty="0"/>
          </a:p>
          <a:p>
            <a:pPr>
              <a:lnSpc>
                <a:spcPct val="90000"/>
              </a:lnSpc>
            </a:pPr>
            <a:endParaRPr lang="en-US" sz="2100" dirty="0"/>
          </a:p>
          <a:p>
            <a:pPr>
              <a:lnSpc>
                <a:spcPct val="90000"/>
              </a:lnSpc>
            </a:pPr>
            <a:endParaRPr lang="en-US" sz="2100" dirty="0"/>
          </a:p>
          <a:p>
            <a:pPr>
              <a:lnSpc>
                <a:spcPct val="90000"/>
              </a:lnSpc>
            </a:pPr>
            <a:endParaRPr lang="en-US" sz="1900" dirty="0"/>
          </a:p>
          <a:p>
            <a:pPr>
              <a:lnSpc>
                <a:spcPct val="90000"/>
              </a:lnSpc>
            </a:pPr>
            <a:endParaRPr lang="en-US" sz="19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900" dirty="0"/>
              <a:t>     </a:t>
            </a:r>
            <a:br>
              <a:rPr lang="en-US" sz="1900" dirty="0"/>
            </a:br>
            <a:r>
              <a:rPr lang="en-US" sz="1900" dirty="0"/>
              <a:t>The probability that the mean falls in the rejection region even though the hypothesis is true (should not be rejected) is the probability of </a:t>
            </a:r>
            <a:r>
              <a:rPr lang="en-US" sz="1900"/>
              <a:t>a </a:t>
            </a:r>
            <a:r>
              <a:rPr lang="en-US" sz="1900" smtClean="0"/>
              <a:t>Type </a:t>
            </a:r>
            <a:r>
              <a:rPr lang="en-US" sz="1900" dirty="0"/>
              <a:t>1 error.  Even if the true mean really is $30,000, the sample mean could fall in the rejection region.</a:t>
            </a:r>
          </a:p>
        </p:txBody>
      </p:sp>
      <p:sp>
        <p:nvSpPr>
          <p:cNvPr id="229381" name="Line 5"/>
          <p:cNvSpPr>
            <a:spLocks noChangeShapeType="1"/>
          </p:cNvSpPr>
          <p:nvPr/>
        </p:nvSpPr>
        <p:spPr bwMode="auto">
          <a:xfrm>
            <a:off x="1981200" y="3733800"/>
            <a:ext cx="594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9382" name="Text Box 6"/>
          <p:cNvSpPr txBox="1">
            <a:spLocks noChangeArrowheads="1"/>
          </p:cNvSpPr>
          <p:nvPr/>
        </p:nvSpPr>
        <p:spPr bwMode="auto">
          <a:xfrm>
            <a:off x="1981200" y="3962400"/>
            <a:ext cx="586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                  29,500       30,000         30,500</a:t>
            </a:r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 flipV="1">
            <a:off x="4800600" y="3733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9384" name="Line 8"/>
          <p:cNvSpPr>
            <a:spLocks noChangeShapeType="1"/>
          </p:cNvSpPr>
          <p:nvPr/>
        </p:nvSpPr>
        <p:spPr bwMode="auto">
          <a:xfrm>
            <a:off x="3581400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9385" name="Line 9"/>
          <p:cNvSpPr>
            <a:spLocks noChangeShapeType="1"/>
          </p:cNvSpPr>
          <p:nvPr/>
        </p:nvSpPr>
        <p:spPr bwMode="auto">
          <a:xfrm>
            <a:off x="5943600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9386" name="Text Box 10"/>
          <p:cNvSpPr txBox="1">
            <a:spLocks noChangeArrowheads="1"/>
          </p:cNvSpPr>
          <p:nvPr/>
        </p:nvSpPr>
        <p:spPr bwMode="auto">
          <a:xfrm>
            <a:off x="2209800" y="33528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Rejection</a:t>
            </a:r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6096000" y="33528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Rejection</a:t>
            </a:r>
          </a:p>
        </p:txBody>
      </p:sp>
      <p:sp>
        <p:nvSpPr>
          <p:cNvPr id="229388" name="Line 12"/>
          <p:cNvSpPr>
            <a:spLocks noChangeShapeType="1"/>
          </p:cNvSpPr>
          <p:nvPr/>
        </p:nvSpPr>
        <p:spPr bwMode="auto">
          <a:xfrm>
            <a:off x="7210425" y="35814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9389" name="Line 13"/>
          <p:cNvSpPr>
            <a:spLocks noChangeShapeType="1"/>
          </p:cNvSpPr>
          <p:nvPr/>
        </p:nvSpPr>
        <p:spPr bwMode="auto">
          <a:xfrm>
            <a:off x="1447800" y="35814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r>
              <a:rPr lang="en-US" sz="2400"/>
              <a:t>Reduce the Probability of a Type I Error by Making the </a:t>
            </a:r>
            <a:r>
              <a:rPr lang="en-US" sz="2400" smtClean="0"/>
              <a:t>Rejection </a:t>
            </a:r>
            <a:r>
              <a:rPr lang="en-US" sz="2400"/>
              <a:t>Region </a:t>
            </a:r>
            <a:r>
              <a:rPr lang="en-US" sz="2400" smtClean="0"/>
              <a:t>Smaller</a:t>
            </a:r>
            <a:endParaRPr lang="en-US" sz="2400"/>
          </a:p>
        </p:txBody>
      </p:sp>
      <p:sp>
        <p:nvSpPr>
          <p:cNvPr id="230404" name="Line 4"/>
          <p:cNvSpPr>
            <a:spLocks noChangeShapeType="1"/>
          </p:cNvSpPr>
          <p:nvPr/>
        </p:nvSpPr>
        <p:spPr bwMode="auto">
          <a:xfrm>
            <a:off x="1981200" y="3733800"/>
            <a:ext cx="594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0405" name="Line 5"/>
          <p:cNvSpPr>
            <a:spLocks noChangeShapeType="1"/>
          </p:cNvSpPr>
          <p:nvPr/>
        </p:nvSpPr>
        <p:spPr bwMode="auto">
          <a:xfrm>
            <a:off x="2895600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0406" name="Line 6"/>
          <p:cNvSpPr>
            <a:spLocks noChangeShapeType="1"/>
          </p:cNvSpPr>
          <p:nvPr/>
        </p:nvSpPr>
        <p:spPr bwMode="auto">
          <a:xfrm>
            <a:off x="7239000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0407" name="Text Box 7"/>
          <p:cNvSpPr txBox="1">
            <a:spLocks noChangeArrowheads="1"/>
          </p:cNvSpPr>
          <p:nvPr/>
        </p:nvSpPr>
        <p:spPr bwMode="auto">
          <a:xfrm>
            <a:off x="1981200" y="3962400"/>
            <a:ext cx="586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       28,500 29,500       </a:t>
            </a:r>
            <a:r>
              <a:rPr lang="en-US">
                <a:solidFill>
                  <a:srgbClr val="0000FF"/>
                </a:solidFill>
              </a:rPr>
              <a:t>30,000</a:t>
            </a:r>
            <a:r>
              <a:rPr lang="en-US"/>
              <a:t>         30,500      31,500</a:t>
            </a:r>
          </a:p>
        </p:txBody>
      </p:sp>
      <p:sp>
        <p:nvSpPr>
          <p:cNvPr id="230408" name="Line 8"/>
          <p:cNvSpPr>
            <a:spLocks noChangeShapeType="1"/>
          </p:cNvSpPr>
          <p:nvPr/>
        </p:nvSpPr>
        <p:spPr bwMode="auto">
          <a:xfrm>
            <a:off x="3657600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>
            <a:off x="6096000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0410" name="Text Box 10"/>
          <p:cNvSpPr txBox="1">
            <a:spLocks noChangeArrowheads="1"/>
          </p:cNvSpPr>
          <p:nvPr/>
        </p:nvSpPr>
        <p:spPr bwMode="auto">
          <a:xfrm>
            <a:off x="1885950" y="1981200"/>
            <a:ext cx="6400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Reduce the probability of a </a:t>
            </a:r>
            <a:r>
              <a:rPr lang="en-US" smtClean="0"/>
              <a:t>Type </a:t>
            </a:r>
            <a:r>
              <a:rPr lang="en-US"/>
              <a:t>I error by moving the boundaries of the rejection region farther out.</a:t>
            </a:r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781050" y="5495042"/>
            <a:ext cx="78295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</a:rPr>
              <a:t>You can make a </a:t>
            </a:r>
            <a:r>
              <a:rPr lang="en-US" sz="1400" b="1" smtClean="0">
                <a:solidFill>
                  <a:srgbClr val="FF0000"/>
                </a:solidFill>
              </a:rPr>
              <a:t>Type </a:t>
            </a:r>
            <a:r>
              <a:rPr lang="en-US" sz="1400" b="1">
                <a:solidFill>
                  <a:srgbClr val="FF0000"/>
                </a:solidFill>
              </a:rPr>
              <a:t>I error impossible by making the rejection region very far from the null.  Then you would never make a </a:t>
            </a:r>
            <a:r>
              <a:rPr lang="en-US" sz="1400" b="1" smtClean="0">
                <a:solidFill>
                  <a:srgbClr val="FF0000"/>
                </a:solidFill>
              </a:rPr>
              <a:t>Type </a:t>
            </a:r>
            <a:r>
              <a:rPr lang="en-US" sz="1400" b="1">
                <a:solidFill>
                  <a:srgbClr val="FF0000"/>
                </a:solidFill>
              </a:rPr>
              <a:t>I error because you would never reject H</a:t>
            </a:r>
            <a:r>
              <a:rPr lang="en-US" sz="1400" b="1" baseline="-25000">
                <a:solidFill>
                  <a:srgbClr val="FF0000"/>
                </a:solidFill>
              </a:rPr>
              <a:t>0</a:t>
            </a:r>
            <a:r>
              <a:rPr lang="en-US" sz="1400" b="1" smtClean="0">
                <a:solidFill>
                  <a:srgbClr val="FF0000"/>
                </a:solidFill>
              </a:rPr>
              <a:t>.  This is not likely to be helpful.</a:t>
            </a:r>
            <a:endParaRPr lang="en-US" sz="1400" b="1">
              <a:solidFill>
                <a:srgbClr val="FF0000"/>
              </a:solidFill>
            </a:endParaRPr>
          </a:p>
        </p:txBody>
      </p:sp>
      <p:sp>
        <p:nvSpPr>
          <p:cNvPr id="230412" name="Line 12"/>
          <p:cNvSpPr>
            <a:spLocks noChangeShapeType="1"/>
          </p:cNvSpPr>
          <p:nvPr/>
        </p:nvSpPr>
        <p:spPr bwMode="auto">
          <a:xfrm flipV="1">
            <a:off x="4876800" y="3733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0413" name="Line 13"/>
          <p:cNvSpPr>
            <a:spLocks noChangeShapeType="1"/>
          </p:cNvSpPr>
          <p:nvPr/>
        </p:nvSpPr>
        <p:spPr bwMode="auto">
          <a:xfrm>
            <a:off x="3657600" y="3400425"/>
            <a:ext cx="2362200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0414" name="Line 14"/>
          <p:cNvSpPr>
            <a:spLocks noChangeShapeType="1"/>
          </p:cNvSpPr>
          <p:nvPr/>
        </p:nvSpPr>
        <p:spPr bwMode="auto">
          <a:xfrm>
            <a:off x="2895600" y="4419600"/>
            <a:ext cx="4267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0415" name="Text Box 15"/>
          <p:cNvSpPr txBox="1">
            <a:spLocks noChangeArrowheads="1"/>
          </p:cNvSpPr>
          <p:nvPr/>
        </p:nvSpPr>
        <p:spPr bwMode="auto">
          <a:xfrm>
            <a:off x="3733800" y="2743200"/>
            <a:ext cx="2286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Probability outside this interval is large.</a:t>
            </a:r>
          </a:p>
        </p:txBody>
      </p:sp>
      <p:sp>
        <p:nvSpPr>
          <p:cNvPr id="230416" name="Text Box 16"/>
          <p:cNvSpPr txBox="1">
            <a:spLocks noChangeArrowheads="1"/>
          </p:cNvSpPr>
          <p:nvPr/>
        </p:nvSpPr>
        <p:spPr bwMode="auto">
          <a:xfrm>
            <a:off x="3657600" y="454025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Probability outside this interval is much smaller.</a:t>
            </a:r>
          </a:p>
        </p:txBody>
      </p:sp>
      <p:sp>
        <p:nvSpPr>
          <p:cNvPr id="3" name="Right Arrow 2"/>
          <p:cNvSpPr/>
          <p:nvPr/>
        </p:nvSpPr>
        <p:spPr bwMode="auto">
          <a:xfrm>
            <a:off x="6096000" y="3276600"/>
            <a:ext cx="1981200" cy="247650"/>
          </a:xfrm>
          <a:prstGeom prst="rightArrow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 rot="10800000">
            <a:off x="1600200" y="3257550"/>
            <a:ext cx="1981200" cy="247650"/>
          </a:xfrm>
          <a:prstGeom prst="rightArrow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 rot="10800000">
            <a:off x="1600200" y="4276725"/>
            <a:ext cx="1219199" cy="247650"/>
          </a:xfrm>
          <a:prstGeom prst="rightArrow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7239000" y="4314825"/>
            <a:ext cx="838200" cy="247650"/>
          </a:xfrm>
          <a:prstGeom prst="rightArrow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733800" y="2743200"/>
            <a:ext cx="2133600" cy="638175"/>
          </a:xfrm>
          <a:prstGeom prst="rect">
            <a:avLst/>
          </a:prstGeom>
          <a:solidFill>
            <a:srgbClr val="99CC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895600" y="4543425"/>
            <a:ext cx="4267200" cy="638175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r>
              <a:rPr lang="en-US"/>
              <a:t>Setting the </a:t>
            </a:r>
            <a:r>
              <a:rPr lang="el-GR">
                <a:cs typeface="Arial" charset="0"/>
              </a:rPr>
              <a:t>α</a:t>
            </a:r>
            <a:r>
              <a:rPr lang="en-US">
                <a:cs typeface="Arial" charset="0"/>
              </a:rPr>
              <a:t> Level</a:t>
            </a:r>
            <a:endParaRPr lang="el-GR">
              <a:cs typeface="Arial" charset="0"/>
            </a:endParaRPr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86000"/>
            <a:ext cx="8229600" cy="3387725"/>
          </a:xfrm>
        </p:spPr>
        <p:txBody>
          <a:bodyPr/>
          <a:lstStyle/>
          <a:p>
            <a:r>
              <a:rPr lang="en-US">
                <a:cs typeface="Arial" charset="0"/>
              </a:rPr>
              <a:t>“</a:t>
            </a:r>
            <a:r>
              <a:rPr lang="el-GR">
                <a:cs typeface="Arial" charset="0"/>
              </a:rPr>
              <a:t>α</a:t>
            </a:r>
            <a:r>
              <a:rPr lang="en-US">
                <a:cs typeface="Arial" charset="0"/>
              </a:rPr>
              <a:t>” is the probability of a </a:t>
            </a:r>
            <a:r>
              <a:rPr lang="en-US" smtClean="0">
                <a:cs typeface="Arial" charset="0"/>
              </a:rPr>
              <a:t>Type </a:t>
            </a:r>
            <a:r>
              <a:rPr lang="en-US">
                <a:cs typeface="Arial" charset="0"/>
              </a:rPr>
              <a:t>I error</a:t>
            </a:r>
            <a:endParaRPr lang="en-US"/>
          </a:p>
          <a:p>
            <a:r>
              <a:rPr lang="en-US"/>
              <a:t>Choose the width of the interval by choosing the desired probability of a </a:t>
            </a:r>
            <a:r>
              <a:rPr lang="en-US" smtClean="0"/>
              <a:t>Type </a:t>
            </a:r>
            <a:r>
              <a:rPr lang="en-US"/>
              <a:t>I error, based on the t or normal distribution. (How confident do I want to be?)</a:t>
            </a:r>
          </a:p>
          <a:p>
            <a:r>
              <a:rPr lang="en-US"/>
              <a:t>Multiply the </a:t>
            </a:r>
            <a:r>
              <a:rPr lang="en-US" smtClean="0"/>
              <a:t>corresponding z </a:t>
            </a:r>
            <a:r>
              <a:rPr lang="en-US"/>
              <a:t>or t value by the standard error of the mean.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Testing Procedure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676400"/>
            <a:ext cx="7010400" cy="4114800"/>
          </a:xfrm>
        </p:spPr>
        <p:txBody>
          <a:bodyPr/>
          <a:lstStyle/>
          <a:p>
            <a:r>
              <a:rPr lang="en-US"/>
              <a:t>The rejection region will be the range of values </a:t>
            </a:r>
            <a:br>
              <a:rPr lang="en-US"/>
            </a:br>
            <a:r>
              <a:rPr lang="en-US"/>
              <a:t>greater than </a:t>
            </a:r>
            <a:r>
              <a:rPr lang="el-GR">
                <a:cs typeface="Arial" charset="0"/>
              </a:rPr>
              <a:t>μ</a:t>
            </a:r>
            <a:r>
              <a:rPr lang="en-US" baseline="-25000">
                <a:cs typeface="Arial" charset="0"/>
              </a:rPr>
              <a:t>0</a:t>
            </a:r>
            <a:r>
              <a:rPr lang="en-US">
                <a:cs typeface="Arial" charset="0"/>
              </a:rPr>
              <a:t> + z</a:t>
            </a:r>
            <a:r>
              <a:rPr lang="el-GR">
                <a:cs typeface="Arial" charset="0"/>
              </a:rPr>
              <a:t>σ</a:t>
            </a:r>
            <a:r>
              <a:rPr lang="en-US">
                <a:cs typeface="Arial" charset="0"/>
              </a:rPr>
              <a:t>/</a:t>
            </a:r>
            <a:r>
              <a:rPr lang="el-GR">
                <a:cs typeface="Arial" charset="0"/>
              </a:rPr>
              <a:t>√</a:t>
            </a:r>
            <a:r>
              <a:rPr lang="en-US">
                <a:cs typeface="Arial" charset="0"/>
              </a:rPr>
              <a:t>N or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less     </a:t>
            </a:r>
            <a:r>
              <a:rPr lang="en-US"/>
              <a:t> than </a:t>
            </a:r>
            <a:r>
              <a:rPr lang="el-GR">
                <a:cs typeface="Arial" charset="0"/>
              </a:rPr>
              <a:t>μ</a:t>
            </a:r>
            <a:r>
              <a:rPr lang="en-US" baseline="-25000">
                <a:cs typeface="Arial" charset="0"/>
              </a:rPr>
              <a:t>0</a:t>
            </a:r>
            <a:r>
              <a:rPr lang="en-US">
                <a:cs typeface="Arial" charset="0"/>
              </a:rPr>
              <a:t>  - z</a:t>
            </a:r>
            <a:r>
              <a:rPr lang="el-GR">
                <a:cs typeface="Arial" charset="0"/>
              </a:rPr>
              <a:t>σ</a:t>
            </a:r>
            <a:r>
              <a:rPr lang="en-US">
                <a:cs typeface="Arial" charset="0"/>
              </a:rPr>
              <a:t>/</a:t>
            </a:r>
            <a:r>
              <a:rPr lang="el-GR">
                <a:cs typeface="Arial" charset="0"/>
              </a:rPr>
              <a:t>√</a:t>
            </a:r>
            <a:r>
              <a:rPr lang="en-US">
                <a:cs typeface="Arial" charset="0"/>
              </a:rPr>
              <a:t>N </a:t>
            </a:r>
          </a:p>
          <a:p>
            <a:r>
              <a:rPr lang="en-US">
                <a:cs typeface="Arial" charset="0"/>
              </a:rPr>
              <a:t>Use z = 1.96   for 1 - </a:t>
            </a:r>
            <a:r>
              <a:rPr lang="el-GR">
                <a:cs typeface="Arial" charset="0"/>
              </a:rPr>
              <a:t>α</a:t>
            </a:r>
            <a:r>
              <a:rPr lang="en-US">
                <a:cs typeface="Arial" charset="0"/>
              </a:rPr>
              <a:t> = 95</a:t>
            </a:r>
            <a:r>
              <a:rPr lang="en-US" smtClean="0">
                <a:cs typeface="Arial" charset="0"/>
              </a:rPr>
              <a:t>% (wide)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Use z = 2.576 for 1 - </a:t>
            </a:r>
            <a:r>
              <a:rPr lang="el-GR">
                <a:cs typeface="Arial" charset="0"/>
              </a:rPr>
              <a:t>α</a:t>
            </a:r>
            <a:r>
              <a:rPr lang="en-US">
                <a:cs typeface="Arial" charset="0"/>
              </a:rPr>
              <a:t> = 99</a:t>
            </a:r>
            <a:r>
              <a:rPr lang="en-US" smtClean="0">
                <a:cs typeface="Arial" charset="0"/>
              </a:rPr>
              <a:t>% (wider)</a:t>
            </a:r>
            <a:endParaRPr lang="en-US">
              <a:cs typeface="Arial" charset="0"/>
            </a:endParaRPr>
          </a:p>
          <a:p>
            <a:r>
              <a:rPr lang="en-US" smtClean="0">
                <a:cs typeface="Arial" charset="0"/>
              </a:rPr>
              <a:t>(Use </a:t>
            </a:r>
            <a:r>
              <a:rPr lang="en-US">
                <a:cs typeface="Arial" charset="0"/>
              </a:rPr>
              <a:t>the t table if small sample and sampling from a normal distribution</a:t>
            </a:r>
            <a:r>
              <a:rPr lang="en-US" smtClean="0">
                <a:cs typeface="Arial" charset="0"/>
              </a:rPr>
              <a:t>.)</a:t>
            </a:r>
            <a:endParaRPr lang="el-GR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Deciding on the </a:t>
            </a:r>
            <a:r>
              <a:rPr lang="en-US" smtClean="0"/>
              <a:t>Rejection </a:t>
            </a:r>
            <a:r>
              <a:rPr lang="en-US"/>
              <a:t>Region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>
          <a:xfrm>
            <a:off x="800100" y="1805450"/>
            <a:ext cx="8001000" cy="4530725"/>
          </a:xfrm>
        </p:spPr>
        <p:txBody>
          <a:bodyPr/>
          <a:lstStyle/>
          <a:p>
            <a:r>
              <a:rPr lang="en-US" sz="2400"/>
              <a:t>If the sample mean is far from $30,000, reject the hypothesis.</a:t>
            </a:r>
          </a:p>
          <a:p>
            <a:r>
              <a:rPr lang="en-US" sz="2400"/>
              <a:t>Choose, the region, say,</a:t>
            </a:r>
            <a:r>
              <a:rPr lang="en-US" sz="2600"/>
              <a:t> </a:t>
            </a:r>
          </a:p>
          <a:p>
            <a:endParaRPr lang="en-US" sz="2600"/>
          </a:p>
          <a:p>
            <a:endParaRPr lang="en-US" sz="2600"/>
          </a:p>
          <a:p>
            <a:endParaRPr lang="en-US" sz="2400"/>
          </a:p>
          <a:p>
            <a:endParaRPr lang="en-US" sz="2400"/>
          </a:p>
          <a:p>
            <a:pPr>
              <a:buFont typeface="Wingdings" pitchFamily="2" charset="2"/>
              <a:buNone/>
            </a:pPr>
            <a:r>
              <a:rPr lang="en-US" sz="2400"/>
              <a:t>     </a:t>
            </a:r>
            <a:br>
              <a:rPr lang="en-US" sz="2400"/>
            </a:br>
            <a:r>
              <a:rPr lang="en-US" sz="2400"/>
              <a:t> </a:t>
            </a:r>
          </a:p>
        </p:txBody>
      </p:sp>
      <p:sp>
        <p:nvSpPr>
          <p:cNvPr id="234500" name="Line 4"/>
          <p:cNvSpPr>
            <a:spLocks noChangeShapeType="1"/>
          </p:cNvSpPr>
          <p:nvPr/>
        </p:nvSpPr>
        <p:spPr bwMode="auto">
          <a:xfrm>
            <a:off x="1981200" y="3733800"/>
            <a:ext cx="594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4502" name="Line 6"/>
          <p:cNvSpPr>
            <a:spLocks noChangeShapeType="1"/>
          </p:cNvSpPr>
          <p:nvPr/>
        </p:nvSpPr>
        <p:spPr bwMode="auto">
          <a:xfrm flipV="1">
            <a:off x="48006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4503" name="Line 7"/>
          <p:cNvSpPr>
            <a:spLocks noChangeShapeType="1"/>
          </p:cNvSpPr>
          <p:nvPr/>
        </p:nvSpPr>
        <p:spPr bwMode="auto">
          <a:xfrm>
            <a:off x="3581400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4504" name="Line 8"/>
          <p:cNvSpPr>
            <a:spLocks noChangeShapeType="1"/>
          </p:cNvSpPr>
          <p:nvPr/>
        </p:nvSpPr>
        <p:spPr bwMode="auto">
          <a:xfrm>
            <a:off x="5943600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4505" name="Text Box 9"/>
          <p:cNvSpPr txBox="1">
            <a:spLocks noChangeArrowheads="1"/>
          </p:cNvSpPr>
          <p:nvPr/>
        </p:nvSpPr>
        <p:spPr bwMode="auto">
          <a:xfrm>
            <a:off x="2209800" y="33528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Rejection</a:t>
            </a:r>
          </a:p>
        </p:txBody>
      </p:sp>
      <p:sp>
        <p:nvSpPr>
          <p:cNvPr id="234506" name="Text Box 10"/>
          <p:cNvSpPr txBox="1">
            <a:spLocks noChangeArrowheads="1"/>
          </p:cNvSpPr>
          <p:nvPr/>
        </p:nvSpPr>
        <p:spPr bwMode="auto">
          <a:xfrm>
            <a:off x="6096000" y="33528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Rejection</a:t>
            </a:r>
          </a:p>
        </p:txBody>
      </p:sp>
      <p:sp>
        <p:nvSpPr>
          <p:cNvPr id="234507" name="Line 11"/>
          <p:cNvSpPr>
            <a:spLocks noChangeShapeType="1"/>
          </p:cNvSpPr>
          <p:nvPr/>
        </p:nvSpPr>
        <p:spPr bwMode="auto">
          <a:xfrm>
            <a:off x="7210425" y="35814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4508" name="Line 12"/>
          <p:cNvSpPr>
            <a:spLocks noChangeShapeType="1"/>
          </p:cNvSpPr>
          <p:nvPr/>
        </p:nvSpPr>
        <p:spPr bwMode="auto">
          <a:xfrm>
            <a:off x="1447800" y="35814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234509" name="Object 13"/>
          <p:cNvGraphicFramePr>
            <a:graphicFrameLocks noChangeAspect="1"/>
          </p:cNvGraphicFramePr>
          <p:nvPr/>
        </p:nvGraphicFramePr>
        <p:xfrm>
          <a:off x="2209800" y="3962400"/>
          <a:ext cx="2209800" cy="730250"/>
        </p:xfrm>
        <a:graphic>
          <a:graphicData uri="http://schemas.openxmlformats.org/presentationml/2006/ole">
            <p:oleObj spid="_x0000_s234537" name="Equation" r:id="rId3" imgW="1193800" imgH="393700" progId="Equation.DSMT4">
              <p:embed/>
            </p:oleObj>
          </a:graphicData>
        </a:graphic>
      </p:graphicFrame>
      <p:graphicFrame>
        <p:nvGraphicFramePr>
          <p:cNvPr id="234510" name="Object 14"/>
          <p:cNvGraphicFramePr>
            <a:graphicFrameLocks noChangeAspect="1"/>
          </p:cNvGraphicFramePr>
          <p:nvPr/>
        </p:nvGraphicFramePr>
        <p:xfrm>
          <a:off x="5181600" y="3962400"/>
          <a:ext cx="2209800" cy="728663"/>
        </p:xfrm>
        <a:graphic>
          <a:graphicData uri="http://schemas.openxmlformats.org/presentationml/2006/ole">
            <p:oleObj spid="_x0000_s234538" name="Equation" r:id="rId4" imgW="1193800" imgH="393700" progId="Equation.DSMT4">
              <p:embed/>
            </p:oleObj>
          </a:graphicData>
        </a:graphic>
      </p:graphicFrame>
      <p:sp>
        <p:nvSpPr>
          <p:cNvPr id="234511" name="Text Box 15"/>
          <p:cNvSpPr txBox="1">
            <a:spLocks noChangeArrowheads="1"/>
          </p:cNvSpPr>
          <p:nvPr/>
        </p:nvSpPr>
        <p:spPr bwMode="auto">
          <a:xfrm>
            <a:off x="1485900" y="5121275"/>
            <a:ext cx="693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I am 95% certain that I will not commit a type I error (reject 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>the </a:t>
            </a:r>
            <a:r>
              <a:rPr lang="en-US" b="1"/>
              <a:t>hypothesis in error).  (I cannot be 100% certain.)</a:t>
            </a:r>
          </a:p>
        </p:txBody>
      </p:sp>
      <p:sp>
        <p:nvSpPr>
          <p:cNvPr id="234512" name="Line 16"/>
          <p:cNvSpPr>
            <a:spLocks noChangeShapeType="1"/>
          </p:cNvSpPr>
          <p:nvPr/>
        </p:nvSpPr>
        <p:spPr bwMode="auto">
          <a:xfrm flipV="1">
            <a:off x="3048000" y="4419600"/>
            <a:ext cx="4572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4513" name="Line 17"/>
          <p:cNvSpPr>
            <a:spLocks noChangeShapeType="1"/>
          </p:cNvSpPr>
          <p:nvPr/>
        </p:nvSpPr>
        <p:spPr bwMode="auto">
          <a:xfrm flipV="1">
            <a:off x="6172200" y="4419600"/>
            <a:ext cx="4572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Testing Procedure (For a Mean)</a:t>
            </a:r>
          </a:p>
        </p:txBody>
      </p:sp>
      <p:graphicFrame>
        <p:nvGraphicFramePr>
          <p:cNvPr id="2355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14262083"/>
              </p:ext>
            </p:extLst>
          </p:nvPr>
        </p:nvGraphicFramePr>
        <p:xfrm>
          <a:off x="4943475" y="2362200"/>
          <a:ext cx="3124200" cy="2432050"/>
        </p:xfrm>
        <a:graphic>
          <a:graphicData uri="http://schemas.openxmlformats.org/presentationml/2006/ole">
            <p:oleObj spid="_x0000_s235567" name="Equation" r:id="rId3" imgW="1778000" imgH="1384300" progId="Equation.DSMT4">
              <p:embed/>
            </p:oleObj>
          </a:graphicData>
        </a:graphic>
      </p:graphicFrame>
      <p:graphicFrame>
        <p:nvGraphicFramePr>
          <p:cNvPr id="2355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52128531"/>
              </p:ext>
            </p:extLst>
          </p:nvPr>
        </p:nvGraphicFramePr>
        <p:xfrm>
          <a:off x="990600" y="2438400"/>
          <a:ext cx="3276600" cy="2497138"/>
        </p:xfrm>
        <a:graphic>
          <a:graphicData uri="http://schemas.openxmlformats.org/presentationml/2006/ole">
            <p:oleObj spid="_x0000_s235568" name="Equation" r:id="rId4" imgW="1816100" imgH="1384300" progId="Equation.DSMT4">
              <p:embed/>
            </p:oleObj>
          </a:graphicData>
        </a:graphic>
      </p:graphicFrame>
      <p:graphicFrame>
        <p:nvGraphicFramePr>
          <p:cNvPr id="2355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66268115"/>
              </p:ext>
            </p:extLst>
          </p:nvPr>
        </p:nvGraphicFramePr>
        <p:xfrm>
          <a:off x="2824163" y="5207000"/>
          <a:ext cx="4094162" cy="825500"/>
        </p:xfrm>
        <a:graphic>
          <a:graphicData uri="http://schemas.openxmlformats.org/presentationml/2006/ole">
            <p:oleObj spid="_x0000_s235569" name="Equation" r:id="rId5" imgW="2070000" imgH="419040" progId="Equation.DSMT4">
              <p:embed/>
            </p:oleObj>
          </a:graphicData>
        </a:graphic>
      </p:graphicFrame>
      <p:sp>
        <p:nvSpPr>
          <p:cNvPr id="235527" name="Rectangle 7"/>
          <p:cNvSpPr>
            <a:spLocks noChangeArrowheads="1"/>
          </p:cNvSpPr>
          <p:nvPr/>
        </p:nvSpPr>
        <p:spPr bwMode="auto">
          <a:xfrm>
            <a:off x="2743200" y="5076825"/>
            <a:ext cx="4267200" cy="1143000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3553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524000"/>
            <a:ext cx="68675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0"/>
            <a:ext cx="8229600" cy="530225"/>
          </a:xfrm>
        </p:spPr>
        <p:txBody>
          <a:bodyPr/>
          <a:lstStyle/>
          <a:p>
            <a:r>
              <a:rPr lang="en-US"/>
              <a:t>The Test Procedure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819400"/>
            <a:ext cx="6858000" cy="2092325"/>
          </a:xfrm>
        </p:spPr>
        <p:txBody>
          <a:bodyPr/>
          <a:lstStyle/>
          <a:p>
            <a:r>
              <a:rPr lang="en-US"/>
              <a:t>Choosing z = 1.96 makes the probability of a Type I error 0.05.</a:t>
            </a:r>
          </a:p>
          <a:p>
            <a:r>
              <a:rPr lang="en-US"/>
              <a:t>Choosing z = 2.576 would reduce the probability of a Type I error to 0.01.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530225"/>
          </a:xfrm>
        </p:spPr>
        <p:txBody>
          <a:bodyPr/>
          <a:lstStyle/>
          <a:p>
            <a:r>
              <a:rPr lang="en-US"/>
              <a:t>Application</a:t>
            </a:r>
          </a:p>
        </p:txBody>
      </p:sp>
      <p:graphicFrame>
        <p:nvGraphicFramePr>
          <p:cNvPr id="239622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67698027"/>
              </p:ext>
            </p:extLst>
          </p:nvPr>
        </p:nvGraphicFramePr>
        <p:xfrm>
          <a:off x="1981200" y="1981200"/>
          <a:ext cx="5638800" cy="2938462"/>
        </p:xfrm>
        <a:graphic>
          <a:graphicData uri="http://schemas.openxmlformats.org/presentationml/2006/ole">
            <p:oleObj spid="_x0000_s239635" name="Equation" r:id="rId3" imgW="3314520" imgH="1726920" progId="Equation.DSMT4">
              <p:embed/>
            </p:oleObj>
          </a:graphicData>
        </a:graphic>
      </p:graphicFrame>
      <p:sp>
        <p:nvSpPr>
          <p:cNvPr id="23962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70104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399" y="990600"/>
            <a:ext cx="551086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980798"/>
            <a:ext cx="6705600" cy="5267602"/>
          </a:xfrm>
          <a:prstGeom prst="rect">
            <a:avLst/>
          </a:prstGeom>
          <a:noFill/>
        </p:spPr>
      </p:pic>
      <p:sp>
        <p:nvSpPr>
          <p:cNvPr id="242694" name="Line 6"/>
          <p:cNvSpPr>
            <a:spLocks noChangeShapeType="1"/>
          </p:cNvSpPr>
          <p:nvPr/>
        </p:nvSpPr>
        <p:spPr bwMode="auto">
          <a:xfrm flipV="1">
            <a:off x="533400" y="3124200"/>
            <a:ext cx="4876800" cy="1676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2695" name="Text Box 7"/>
          <p:cNvSpPr txBox="1">
            <a:spLocks noChangeArrowheads="1"/>
          </p:cNvSpPr>
          <p:nvPr/>
        </p:nvSpPr>
        <p:spPr bwMode="auto">
          <a:xfrm>
            <a:off x="304800" y="1504950"/>
            <a:ext cx="1371600" cy="2228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If you choose 1-Sample </a:t>
            </a:r>
            <a:r>
              <a:rPr lang="en-US" sz="1400" b="1" u="sng"/>
              <a:t>Z</a:t>
            </a:r>
            <a:r>
              <a:rPr lang="en-US" sz="1400" b="1"/>
              <a:t>… to use the normal distribution, Minitab assumes you know </a:t>
            </a:r>
            <a:r>
              <a:rPr lang="el-GR" sz="1400" b="1">
                <a:cs typeface="Arial" charset="0"/>
              </a:rPr>
              <a:t>σ</a:t>
            </a:r>
            <a:r>
              <a:rPr lang="en-US" sz="1400" b="1">
                <a:cs typeface="Arial" charset="0"/>
              </a:rPr>
              <a:t> and asks for the value.</a:t>
            </a:r>
            <a:endParaRPr lang="el-GR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52600"/>
            <a:ext cx="7713663" cy="4114800"/>
          </a:xfrm>
          <a:prstGeom prst="rect">
            <a:avLst/>
          </a:prstGeom>
          <a:noFill/>
        </p:spPr>
      </p:pic>
      <p:sp>
        <p:nvSpPr>
          <p:cNvPr id="243717" name="Rectangle 5"/>
          <p:cNvSpPr>
            <a:spLocks noGrp="1" noChangeArrowheads="1"/>
          </p:cNvSpPr>
          <p:nvPr>
            <p:ph type="title"/>
          </p:nvPr>
        </p:nvSpPr>
        <p:spPr>
          <a:xfrm>
            <a:off x="504031" y="381000"/>
            <a:ext cx="8229600" cy="1139825"/>
          </a:xfrm>
        </p:spPr>
        <p:txBody>
          <a:bodyPr/>
          <a:lstStyle/>
          <a:p>
            <a:r>
              <a:rPr lang="en-US"/>
              <a:t>Specify the Hypothesis Test</a:t>
            </a:r>
          </a:p>
        </p:txBody>
      </p:sp>
      <p:sp>
        <p:nvSpPr>
          <p:cNvPr id="243718" name="Line 6"/>
          <p:cNvSpPr>
            <a:spLocks noChangeShapeType="1"/>
          </p:cNvSpPr>
          <p:nvPr/>
        </p:nvSpPr>
        <p:spPr bwMode="auto">
          <a:xfrm flipV="1">
            <a:off x="3429000" y="5029200"/>
            <a:ext cx="4572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20" name="Line 8"/>
          <p:cNvSpPr>
            <a:spLocks noChangeShapeType="1"/>
          </p:cNvSpPr>
          <p:nvPr/>
        </p:nvSpPr>
        <p:spPr bwMode="auto">
          <a:xfrm flipV="1">
            <a:off x="1905000" y="4800600"/>
            <a:ext cx="4572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22" name="Line 10"/>
          <p:cNvSpPr>
            <a:spLocks noChangeShapeType="1"/>
          </p:cNvSpPr>
          <p:nvPr/>
        </p:nvSpPr>
        <p:spPr bwMode="auto">
          <a:xfrm flipV="1">
            <a:off x="2057400" y="2514600"/>
            <a:ext cx="4572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43724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895600"/>
            <a:ext cx="37909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3725" name="Line 13"/>
          <p:cNvSpPr>
            <a:spLocks noChangeShapeType="1"/>
          </p:cNvSpPr>
          <p:nvPr/>
        </p:nvSpPr>
        <p:spPr bwMode="auto">
          <a:xfrm flipV="1">
            <a:off x="5486400" y="3429000"/>
            <a:ext cx="4572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26" name="Text Box 14"/>
          <p:cNvSpPr txBox="1">
            <a:spLocks noChangeArrowheads="1"/>
          </p:cNvSpPr>
          <p:nvPr/>
        </p:nvSpPr>
        <p:spPr bwMode="auto">
          <a:xfrm>
            <a:off x="6553200" y="3048000"/>
            <a:ext cx="2362200" cy="835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Minitab assumes 95%. You can choose some other value.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4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39825"/>
          </a:xfrm>
        </p:spPr>
        <p:txBody>
          <a:bodyPr/>
          <a:lstStyle/>
          <a:p>
            <a:r>
              <a:rPr lang="en-US"/>
              <a:t>The Test Results (Are In)</a:t>
            </a:r>
          </a:p>
        </p:txBody>
      </p:sp>
      <p:pic>
        <p:nvPicPr>
          <p:cNvPr id="2447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8610600" cy="3046413"/>
          </a:xfrm>
          <a:prstGeom prst="rect">
            <a:avLst/>
          </a:prstGeom>
          <a:noFill/>
        </p:spPr>
      </p:pic>
      <p:sp>
        <p:nvSpPr>
          <p:cNvPr id="244743" name="Line 7"/>
          <p:cNvSpPr>
            <a:spLocks noChangeShapeType="1"/>
          </p:cNvSpPr>
          <p:nvPr/>
        </p:nvSpPr>
        <p:spPr bwMode="auto">
          <a:xfrm>
            <a:off x="7010400" y="2514600"/>
            <a:ext cx="381000" cy="838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244744" name="Object 8"/>
          <p:cNvGraphicFramePr>
            <a:graphicFrameLocks noChangeAspect="1"/>
          </p:cNvGraphicFramePr>
          <p:nvPr/>
        </p:nvGraphicFramePr>
        <p:xfrm>
          <a:off x="914400" y="4876800"/>
          <a:ext cx="7142163" cy="949325"/>
        </p:xfrm>
        <a:graphic>
          <a:graphicData uri="http://schemas.openxmlformats.org/presentationml/2006/ole">
            <p:oleObj spid="_x0000_s244770" name="Equation" r:id="rId4" imgW="3911600" imgH="520700" progId="Equation.DSMT4">
              <p:embed/>
            </p:oleObj>
          </a:graphicData>
        </a:graphic>
      </p:graphicFrame>
      <p:graphicFrame>
        <p:nvGraphicFramePr>
          <p:cNvPr id="2447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0348605"/>
              </p:ext>
            </p:extLst>
          </p:nvPr>
        </p:nvGraphicFramePr>
        <p:xfrm>
          <a:off x="5181600" y="2590800"/>
          <a:ext cx="1371600" cy="708025"/>
        </p:xfrm>
        <a:graphic>
          <a:graphicData uri="http://schemas.openxmlformats.org/presentationml/2006/ole">
            <p:oleObj spid="_x0000_s244771" name="Equation" r:id="rId5" imgW="812447" imgH="418918" progId="Equation.DSMT4">
              <p:embed/>
            </p:oleObj>
          </a:graphicData>
        </a:graphic>
      </p:graphicFrame>
      <p:sp>
        <p:nvSpPr>
          <p:cNvPr id="244746" name="Rectangle 10"/>
          <p:cNvSpPr>
            <a:spLocks noChangeArrowheads="1"/>
          </p:cNvSpPr>
          <p:nvPr/>
        </p:nvSpPr>
        <p:spPr bwMode="auto">
          <a:xfrm>
            <a:off x="5105400" y="2590800"/>
            <a:ext cx="1524000" cy="685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47" name="Rectangle 11"/>
          <p:cNvSpPr>
            <a:spLocks noChangeArrowheads="1"/>
          </p:cNvSpPr>
          <p:nvPr/>
        </p:nvSpPr>
        <p:spPr bwMode="auto">
          <a:xfrm>
            <a:off x="838200" y="4876800"/>
            <a:ext cx="7239000" cy="9144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 Intuitive Approach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686800" cy="1676400"/>
          </a:xfrm>
        </p:spPr>
        <p:txBody>
          <a:bodyPr/>
          <a:lstStyle/>
          <a:p>
            <a:r>
              <a:rPr lang="en-US" sz="2000"/>
              <a:t>Using the confidence interval</a:t>
            </a:r>
          </a:p>
          <a:p>
            <a:r>
              <a:rPr lang="en-US" sz="2000"/>
              <a:t>The confidence interval gives the range of plausible values.  </a:t>
            </a:r>
            <a:br>
              <a:rPr lang="en-US" sz="2000"/>
            </a:br>
            <a:r>
              <a:rPr lang="en-US" sz="2000"/>
              <a:t>If this range does not include the null hypothesis, reject the hypothesis</a:t>
            </a:r>
            <a:r>
              <a:rPr lang="en-US" sz="2100"/>
              <a:t>.</a:t>
            </a:r>
            <a:br>
              <a:rPr lang="en-US" sz="2100"/>
            </a:br>
            <a:r>
              <a:rPr lang="en-US" sz="2100"/>
              <a:t>If the confidence interval contains the hypothesized value, retain the hypothesis.</a:t>
            </a:r>
          </a:p>
        </p:txBody>
      </p:sp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81400"/>
            <a:ext cx="8610600" cy="2590800"/>
          </a:xfrm>
          <a:prstGeom prst="rect">
            <a:avLst/>
          </a:prstGeom>
          <a:noFill/>
        </p:spPr>
      </p:pic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5029200" y="4953000"/>
            <a:ext cx="19812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14" name="Text Box 6"/>
          <p:cNvSpPr txBox="1">
            <a:spLocks noChangeArrowheads="1"/>
          </p:cNvSpPr>
          <p:nvPr/>
        </p:nvSpPr>
        <p:spPr bwMode="auto">
          <a:xfrm>
            <a:off x="5029200" y="4424362"/>
            <a:ext cx="20574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Includes $30,000.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30225"/>
          </a:xfrm>
        </p:spPr>
        <p:txBody>
          <a:bodyPr/>
          <a:lstStyle/>
          <a:p>
            <a:r>
              <a:rPr lang="en-US"/>
              <a:t>Insignificant </a:t>
            </a:r>
            <a:r>
              <a:rPr lang="en-US" smtClean="0"/>
              <a:t>Results – P Value</a:t>
            </a:r>
            <a:endParaRPr lang="en-US"/>
          </a:p>
        </p:txBody>
      </p:sp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459037"/>
            <a:ext cx="7696200" cy="2722563"/>
          </a:xfrm>
          <a:prstGeom prst="rect">
            <a:avLst/>
          </a:prstGeom>
          <a:noFill/>
        </p:spPr>
      </p:pic>
      <p:sp>
        <p:nvSpPr>
          <p:cNvPr id="254981" name="Text Box 5"/>
          <p:cNvSpPr txBox="1">
            <a:spLocks noChangeArrowheads="1"/>
          </p:cNvSpPr>
          <p:nvPr/>
        </p:nvSpPr>
        <p:spPr bwMode="auto">
          <a:xfrm>
            <a:off x="990600" y="5456237"/>
            <a:ext cx="7086600" cy="7921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The test results are “significant” if the P value is less than </a:t>
            </a:r>
            <a:r>
              <a:rPr lang="el-GR" b="1">
                <a:cs typeface="Arial" charset="0"/>
              </a:rPr>
              <a:t>α</a:t>
            </a:r>
            <a:r>
              <a:rPr lang="en-US" b="1">
                <a:cs typeface="Arial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These test results are “insignificant” at the 5% level.</a:t>
            </a:r>
            <a:endParaRPr lang="el-GR" b="1">
              <a:cs typeface="Arial" charset="0"/>
            </a:endParaRPr>
          </a:p>
        </p:txBody>
      </p:sp>
      <p:sp>
        <p:nvSpPr>
          <p:cNvPr id="254982" name="Line 6"/>
          <p:cNvSpPr>
            <a:spLocks noChangeShapeType="1"/>
          </p:cNvSpPr>
          <p:nvPr/>
        </p:nvSpPr>
        <p:spPr bwMode="auto">
          <a:xfrm>
            <a:off x="7239000" y="3352800"/>
            <a:ext cx="3048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3" name="Text Box 7"/>
          <p:cNvSpPr txBox="1">
            <a:spLocks noChangeArrowheads="1"/>
          </p:cNvSpPr>
          <p:nvPr/>
        </p:nvSpPr>
        <p:spPr bwMode="auto">
          <a:xfrm>
            <a:off x="4800600" y="3062287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This is 1 – </a:t>
            </a:r>
            <a:r>
              <a:rPr lang="el-GR" b="1">
                <a:solidFill>
                  <a:srgbClr val="0000FF"/>
                </a:solidFill>
                <a:cs typeface="Arial" charset="0"/>
              </a:rPr>
              <a:t>α</a:t>
            </a:r>
            <a:r>
              <a:rPr lang="en-US" b="1">
                <a:solidFill>
                  <a:srgbClr val="0000FF"/>
                </a:solidFill>
                <a:cs typeface="Arial" charset="0"/>
              </a:rPr>
              <a:t>.</a:t>
            </a:r>
            <a:endParaRPr lang="el-GR" b="1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54984" name="Line 8"/>
          <p:cNvSpPr>
            <a:spLocks noChangeShapeType="1"/>
          </p:cNvSpPr>
          <p:nvPr/>
        </p:nvSpPr>
        <p:spPr bwMode="auto">
          <a:xfrm>
            <a:off x="5524500" y="3429000"/>
            <a:ext cx="0" cy="533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990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 “P value” is the probability that you would have observed the evidence that you did observe if the null hypothesis were true.</a:t>
            </a:r>
          </a:p>
          <a:p>
            <a:r>
              <a:rPr lang="en-US" smtClean="0"/>
              <a:t>If the P value is less than the Type I error probability (usually 0.05) you have chosen, you will reject the </a:t>
            </a:r>
            <a:r>
              <a:rPr lang="en-US" smtClean="0"/>
              <a:t>hypothesis</a:t>
            </a:r>
            <a:r>
              <a:rPr lang="en-US" smtClean="0"/>
              <a:t>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05000"/>
            <a:ext cx="8229600" cy="530225"/>
          </a:xfrm>
        </p:spPr>
        <p:txBody>
          <a:bodyPr/>
          <a:lstStyle/>
          <a:p>
            <a:r>
              <a:rPr lang="en-US"/>
              <a:t>Application: </a:t>
            </a:r>
            <a:br>
              <a:rPr lang="en-US"/>
            </a:br>
            <a:r>
              <a:rPr lang="en-US"/>
              <a:t>One sided test of a mean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895600"/>
            <a:ext cx="6781800" cy="1828800"/>
          </a:xfrm>
        </p:spPr>
        <p:txBody>
          <a:bodyPr/>
          <a:lstStyle/>
          <a:p>
            <a:r>
              <a:rPr lang="en-US" sz="2000"/>
              <a:t>Hypothesis: The mean is greater than some value</a:t>
            </a:r>
          </a:p>
          <a:p>
            <a:r>
              <a:rPr lang="en-US" sz="2000" smtClean="0">
                <a:cs typeface="Arial" charset="0"/>
              </a:rPr>
              <a:t>Academic </a:t>
            </a:r>
            <a:r>
              <a:rPr lang="en-US" sz="2000" smtClean="0">
                <a:cs typeface="Arial" charset="0"/>
              </a:rPr>
              <a:t>Application:  Do SAT Test Courses work?</a:t>
            </a:r>
          </a:p>
          <a:p>
            <a:pPr lvl="1"/>
            <a:r>
              <a:rPr lang="en-US" sz="1800" smtClean="0">
                <a:cs typeface="Arial" charset="0"/>
              </a:rPr>
              <a:t>Null hypothesis: The mean grade on the </a:t>
            </a:r>
            <a:r>
              <a:rPr lang="en-US" sz="1800" smtClean="0">
                <a:cs typeface="Arial" charset="0"/>
              </a:rPr>
              <a:t>second tests </a:t>
            </a:r>
            <a:r>
              <a:rPr lang="en-US" sz="1800" smtClean="0">
                <a:cs typeface="Arial" charset="0"/>
              </a:rPr>
              <a:t>is less than the mean on the original test.  </a:t>
            </a:r>
            <a:endParaRPr lang="en-US" sz="1800" smtClean="0">
              <a:cs typeface="Arial" charset="0"/>
            </a:endParaRPr>
          </a:p>
          <a:p>
            <a:pPr lvl="1"/>
            <a:r>
              <a:rPr lang="en-US" sz="1800" smtClean="0">
                <a:cs typeface="Arial" charset="0"/>
              </a:rPr>
              <a:t>Reject </a:t>
            </a:r>
            <a:r>
              <a:rPr lang="en-US" sz="1800" smtClean="0">
                <a:cs typeface="Arial" charset="0"/>
              </a:rPr>
              <a:t>means the do-over appears to be better</a:t>
            </a:r>
            <a:r>
              <a:rPr lang="en-US" sz="1800" smtClean="0">
                <a:cs typeface="Arial" charset="0"/>
              </a:rPr>
              <a:t>.</a:t>
            </a:r>
          </a:p>
          <a:p>
            <a:pPr lvl="1"/>
            <a:r>
              <a:rPr lang="en-US" sz="1800" smtClean="0">
                <a:cs typeface="Arial" charset="0"/>
              </a:rPr>
              <a:t>Rejection supports the claim that the test prep courses work.</a:t>
            </a: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286000"/>
            <a:ext cx="6477000" cy="3159125"/>
          </a:xfrm>
        </p:spPr>
        <p:txBody>
          <a:bodyPr/>
          <a:lstStyle/>
          <a:p>
            <a:r>
              <a:rPr lang="en-US" dirty="0"/>
              <a:t>Methodological issues: Science and hypothesis tests</a:t>
            </a:r>
          </a:p>
          <a:p>
            <a:r>
              <a:rPr lang="en-US" dirty="0" smtClean="0"/>
              <a:t>Standard </a:t>
            </a:r>
            <a:r>
              <a:rPr lang="en-US" dirty="0"/>
              <a:t>methods: </a:t>
            </a:r>
          </a:p>
          <a:p>
            <a:pPr lvl="1"/>
            <a:r>
              <a:rPr lang="en-US" dirty="0"/>
              <a:t>Formulating a testing procedure</a:t>
            </a:r>
          </a:p>
          <a:p>
            <a:pPr lvl="1"/>
            <a:r>
              <a:rPr lang="en-US" dirty="0"/>
              <a:t>Determining the “rejection region”</a:t>
            </a:r>
          </a:p>
          <a:p>
            <a:r>
              <a:rPr lang="en-US" dirty="0"/>
              <a:t>Many different kinds of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2668</TotalTime>
  <Words>1254</Words>
  <Application>Microsoft Office PowerPoint</Application>
  <PresentationFormat>On-screen Show (4:3)</PresentationFormat>
  <Paragraphs>168</Paragraphs>
  <Slides>32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1_Level</vt:lpstr>
      <vt:lpstr>Equation</vt:lpstr>
      <vt:lpstr>MathType 6.0 Equation</vt:lpstr>
      <vt:lpstr>Statistics and Data Analysis</vt:lpstr>
      <vt:lpstr>Statistics and Data Analysis</vt:lpstr>
      <vt:lpstr>Statistical Testing</vt:lpstr>
      <vt:lpstr>Classical Hypothesis Testing</vt:lpstr>
      <vt:lpstr>Slide 5</vt:lpstr>
      <vt:lpstr>(Worldwide) Standard Methodology</vt:lpstr>
      <vt:lpstr>Formulating the Hypothesis</vt:lpstr>
      <vt:lpstr>Terms of Art</vt:lpstr>
      <vt:lpstr>Errors in Testing</vt:lpstr>
      <vt:lpstr>Example: Credit Rule</vt:lpstr>
      <vt:lpstr>Some Evidence</vt:lpstr>
      <vt:lpstr>The Rejection Region</vt:lpstr>
      <vt:lpstr>Application: Breast Cancer  On Long Island</vt:lpstr>
      <vt:lpstr>Formulating the Testing Procedure</vt:lpstr>
      <vt:lpstr>Hypothesis Testing Strategy</vt:lpstr>
      <vt:lpstr>Hypothesis About a Mean</vt:lpstr>
      <vt:lpstr>Deciding on the Rejection Region</vt:lpstr>
      <vt:lpstr>Reduce the Probability of a Type I Error by Making the Rejection Region Smaller</vt:lpstr>
      <vt:lpstr>Setting the α Level</vt:lpstr>
      <vt:lpstr>Testing Procedure</vt:lpstr>
      <vt:lpstr>Deciding on the Rejection Region</vt:lpstr>
      <vt:lpstr>The Testing Procedure (For a Mean)</vt:lpstr>
      <vt:lpstr>The Test Procedure</vt:lpstr>
      <vt:lpstr>Application</vt:lpstr>
      <vt:lpstr>Slide 25</vt:lpstr>
      <vt:lpstr>Slide 26</vt:lpstr>
      <vt:lpstr>Specify the Hypothesis Test</vt:lpstr>
      <vt:lpstr>The Test Results (Are In)</vt:lpstr>
      <vt:lpstr>An Intuitive Approach</vt:lpstr>
      <vt:lpstr>Insignificant Results – P Value</vt:lpstr>
      <vt:lpstr>Application:  One sided test of a mean</vt:lpstr>
      <vt:lpstr>Summary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73</cp:revision>
  <dcterms:created xsi:type="dcterms:W3CDTF">2007-07-27T17:18:39Z</dcterms:created>
  <dcterms:modified xsi:type="dcterms:W3CDTF">2015-08-06T16:06:51Z</dcterms:modified>
</cp:coreProperties>
</file>