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5" r:id="rId1"/>
  </p:sldMasterIdLst>
  <p:notesMasterIdLst>
    <p:notesMasterId r:id="rId30"/>
  </p:notesMasterIdLst>
  <p:handoutMasterIdLst>
    <p:handoutMasterId r:id="rId31"/>
  </p:handoutMasterIdLst>
  <p:sldIdLst>
    <p:sldId id="258" r:id="rId2"/>
    <p:sldId id="262" r:id="rId3"/>
    <p:sldId id="260" r:id="rId4"/>
    <p:sldId id="312" r:id="rId5"/>
    <p:sldId id="313" r:id="rId6"/>
    <p:sldId id="263" r:id="rId7"/>
    <p:sldId id="320" r:id="rId8"/>
    <p:sldId id="265" r:id="rId9"/>
    <p:sldId id="324" r:id="rId10"/>
    <p:sldId id="275" r:id="rId11"/>
    <p:sldId id="276" r:id="rId12"/>
    <p:sldId id="322" r:id="rId13"/>
    <p:sldId id="310" r:id="rId14"/>
    <p:sldId id="285" r:id="rId15"/>
    <p:sldId id="288" r:id="rId16"/>
    <p:sldId id="321" r:id="rId17"/>
    <p:sldId id="286" r:id="rId18"/>
    <p:sldId id="284" r:id="rId19"/>
    <p:sldId id="289" r:id="rId20"/>
    <p:sldId id="290" r:id="rId21"/>
    <p:sldId id="316" r:id="rId22"/>
    <p:sldId id="291" r:id="rId23"/>
    <p:sldId id="292" r:id="rId24"/>
    <p:sldId id="319" r:id="rId25"/>
    <p:sldId id="294" r:id="rId26"/>
    <p:sldId id="293" r:id="rId27"/>
    <p:sldId id="295" r:id="rId28"/>
    <p:sldId id="311" r:id="rId29"/>
  </p:sldIdLst>
  <p:sldSz cx="9144000" cy="6858000" type="screen4x3"/>
  <p:notesSz cx="69977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9900"/>
    <a:srgbClr val="99CC00"/>
    <a:srgbClr val="777777"/>
    <a:srgbClr val="FF0000"/>
    <a:srgbClr val="99CCCC"/>
    <a:srgbClr val="FFFFFF"/>
    <a:srgbClr val="91C9C8"/>
    <a:srgbClr val="58AEA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1224" autoAdjust="0"/>
    <p:restoredTop sz="98274" autoAdjust="0"/>
  </p:normalViewPr>
  <p:slideViewPr>
    <p:cSldViewPr>
      <p:cViewPr>
        <p:scale>
          <a:sx n="100" d="100"/>
          <a:sy n="100" d="100"/>
        </p:scale>
        <p:origin x="-2082" y="-3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0" tIns="46514" rIns="93030" bIns="46514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79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212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0" tIns="46514" rIns="93030" bIns="46514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79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6975"/>
            <a:ext cx="303212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0" tIns="46514" rIns="93030" bIns="46514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79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6975"/>
            <a:ext cx="303212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0" tIns="46514" rIns="93030" bIns="4651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fld id="{74FE096A-1FA8-490D-88D2-4B9EFD8F7C1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78893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0" tIns="46514" rIns="93030" bIns="46514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3988" y="0"/>
            <a:ext cx="303212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0" tIns="46514" rIns="93030" bIns="46514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5325"/>
            <a:ext cx="4641850" cy="34813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8500" y="4410075"/>
            <a:ext cx="5600700" cy="417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0" tIns="46514" rIns="93030" bIns="465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6975"/>
            <a:ext cx="303212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0" tIns="46514" rIns="93030" bIns="46514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3988" y="8816975"/>
            <a:ext cx="303212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0" tIns="46514" rIns="93030" bIns="4651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fld id="{F2380968-229F-4EF3-9497-E948F9CBB5E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70152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098AB7-3F02-4B12-9A0A-2A2A8522E291}" type="slidenum">
              <a:rPr lang="en-US"/>
              <a:pPr/>
              <a:t>1</a:t>
            </a:fld>
            <a:endParaRPr lang="en-US"/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081D58-6A25-4AE6-B094-BC961BC0A498}" type="slidenum">
              <a:rPr lang="en-US"/>
              <a:pPr/>
              <a:t>2</a:t>
            </a:fld>
            <a:endParaRPr lang="en-US"/>
          </a:p>
        </p:txBody>
      </p:sp>
      <p:sp>
        <p:nvSpPr>
          <p:cNvPr id="288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8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F25923-9E20-4031-8DB7-4207AC6ED522}" type="slidenum">
              <a:rPr lang="en-US"/>
              <a:pPr/>
              <a:t>3</a:t>
            </a:fld>
            <a:endParaRPr lang="en-US"/>
          </a:p>
        </p:txBody>
      </p:sp>
      <p:sp>
        <p:nvSpPr>
          <p:cNvPr id="175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3CB41C-08C1-4A22-BA04-A62F308608D7}" type="slidenum">
              <a:rPr lang="en-US"/>
              <a:pPr/>
              <a:t>4</a:t>
            </a:fld>
            <a:endParaRPr lang="en-US"/>
          </a:p>
        </p:txBody>
      </p:sp>
      <p:sp>
        <p:nvSpPr>
          <p:cNvPr id="289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9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AE09B3-1B3B-471B-B329-9000CCC2D19B}" type="slidenum">
              <a:rPr lang="en-US"/>
              <a:pPr/>
              <a:t>5</a:t>
            </a:fld>
            <a:endParaRPr lang="en-US"/>
          </a:p>
        </p:txBody>
      </p:sp>
      <p:sp>
        <p:nvSpPr>
          <p:cNvPr id="290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0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01A737-07C6-4369-903E-C4662D664E7F}" type="slidenum">
              <a:rPr lang="en-US"/>
              <a:pPr/>
              <a:t>6</a:t>
            </a:fld>
            <a:endParaRPr lang="en-US"/>
          </a:p>
        </p:txBody>
      </p:sp>
      <p:sp>
        <p:nvSpPr>
          <p:cNvPr id="200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493AEB-C206-4AE4-B79B-1D7978BCB945}" type="slidenum">
              <a:rPr lang="en-US"/>
              <a:pPr/>
              <a:t>7</a:t>
            </a:fld>
            <a:endParaRPr lang="en-US"/>
          </a:p>
        </p:txBody>
      </p:sp>
      <p:sp>
        <p:nvSpPr>
          <p:cNvPr id="209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7D4A07-BA2D-4777-A860-5F92EA8BB0A7}" type="slidenum">
              <a:rPr lang="en-US"/>
              <a:pPr/>
              <a:t>8</a:t>
            </a:fld>
            <a:endParaRPr lang="en-US"/>
          </a:p>
        </p:txBody>
      </p:sp>
      <p:sp>
        <p:nvSpPr>
          <p:cNvPr id="292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2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703007-1D8E-4AFB-8046-73610102D103}" type="slidenum">
              <a:rPr lang="en-US"/>
              <a:pPr/>
              <a:t>10</a:t>
            </a:fld>
            <a:endParaRPr lang="en-US"/>
          </a:p>
        </p:txBody>
      </p:sp>
      <p:sp>
        <p:nvSpPr>
          <p:cNvPr id="294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4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6C11C4-E51D-4D19-B683-7370848DC2D8}" type="slidenum">
              <a:rPr lang="en-US"/>
              <a:pPr/>
              <a:t>11</a:t>
            </a:fld>
            <a:endParaRPr lang="en-US"/>
          </a:p>
        </p:txBody>
      </p:sp>
      <p:sp>
        <p:nvSpPr>
          <p:cNvPr id="295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5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95AE52-10E4-437A-88D3-D84E81F433AF}" type="slidenum">
              <a:rPr lang="en-US"/>
              <a:pPr/>
              <a:t>13</a:t>
            </a:fld>
            <a:endParaRPr lang="en-US"/>
          </a:p>
        </p:txBody>
      </p:sp>
      <p:sp>
        <p:nvSpPr>
          <p:cNvPr id="305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5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E5172C-7AA1-4034-9315-D85F4ECD6513}" type="slidenum">
              <a:rPr lang="en-US"/>
              <a:pPr/>
              <a:t>14</a:t>
            </a:fld>
            <a:endParaRPr lang="en-US"/>
          </a:p>
        </p:txBody>
      </p:sp>
      <p:sp>
        <p:nvSpPr>
          <p:cNvPr id="306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6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AB4D01-BCE2-49D3-9BCB-B46023041165}" type="slidenum">
              <a:rPr lang="en-US"/>
              <a:pPr/>
              <a:t>15</a:t>
            </a:fld>
            <a:endParaRPr lang="en-US"/>
          </a:p>
        </p:txBody>
      </p:sp>
      <p:sp>
        <p:nvSpPr>
          <p:cNvPr id="309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9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8929EF-D7DD-46F6-ADF9-E1B4EB1E740A}" type="slidenum">
              <a:rPr lang="en-US"/>
              <a:pPr/>
              <a:t>17</a:t>
            </a:fld>
            <a:endParaRPr lang="en-US"/>
          </a:p>
        </p:txBody>
      </p:sp>
      <p:sp>
        <p:nvSpPr>
          <p:cNvPr id="307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315C78-2C78-4C82-B817-036AB7B969F5}" type="slidenum">
              <a:rPr lang="en-US"/>
              <a:pPr/>
              <a:t>18</a:t>
            </a:fld>
            <a:endParaRPr lang="en-US"/>
          </a:p>
        </p:txBody>
      </p:sp>
      <p:sp>
        <p:nvSpPr>
          <p:cNvPr id="304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4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871429-C096-4878-86A6-D273E7B29CBC}" type="slidenum">
              <a:rPr lang="en-US"/>
              <a:pPr/>
              <a:t>19</a:t>
            </a:fld>
            <a:endParaRPr lang="en-US"/>
          </a:p>
        </p:txBody>
      </p:sp>
      <p:sp>
        <p:nvSpPr>
          <p:cNvPr id="310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0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F6AFBB-CE7D-4F8A-9689-17F026084DDE}" type="slidenum">
              <a:rPr lang="en-US"/>
              <a:pPr/>
              <a:t>20</a:t>
            </a:fld>
            <a:endParaRPr lang="en-US"/>
          </a:p>
        </p:txBody>
      </p:sp>
      <p:sp>
        <p:nvSpPr>
          <p:cNvPr id="311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1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D777A1-8DDA-4DC5-8657-66F57AC7A46E}" type="slidenum">
              <a:rPr lang="en-US"/>
              <a:pPr/>
              <a:t>22</a:t>
            </a:fld>
            <a:endParaRPr lang="en-US"/>
          </a:p>
        </p:txBody>
      </p:sp>
      <p:sp>
        <p:nvSpPr>
          <p:cNvPr id="312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2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467CE1-B2B9-4C5B-BD15-605CCF71413B}" type="slidenum">
              <a:rPr lang="en-US"/>
              <a:pPr/>
              <a:t>23</a:t>
            </a:fld>
            <a:endParaRPr lang="en-US"/>
          </a:p>
        </p:txBody>
      </p:sp>
      <p:sp>
        <p:nvSpPr>
          <p:cNvPr id="313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3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BD2902-336A-4BD0-9F82-522032831A13}" type="slidenum">
              <a:rPr lang="en-US"/>
              <a:pPr/>
              <a:t>25</a:t>
            </a:fld>
            <a:endParaRPr lang="en-US"/>
          </a:p>
        </p:txBody>
      </p:sp>
      <p:sp>
        <p:nvSpPr>
          <p:cNvPr id="315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5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4B22A0-A45C-4203-8D2D-4205C900D076}" type="slidenum">
              <a:rPr lang="en-US"/>
              <a:pPr/>
              <a:t>26</a:t>
            </a:fld>
            <a:endParaRPr lang="en-US"/>
          </a:p>
        </p:txBody>
      </p:sp>
      <p:sp>
        <p:nvSpPr>
          <p:cNvPr id="314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4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4BCC36-158A-4F38-8B29-61A4103062CE}" type="slidenum">
              <a:rPr lang="en-US"/>
              <a:pPr/>
              <a:t>27</a:t>
            </a:fld>
            <a:endParaRPr lang="en-US"/>
          </a:p>
        </p:txBody>
      </p:sp>
      <p:sp>
        <p:nvSpPr>
          <p:cNvPr id="316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6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54FBDA-14FE-4929-BA2F-DAD917F41A6A}" type="slidenum">
              <a:rPr lang="en-US"/>
              <a:pPr/>
              <a:t>28</a:t>
            </a:fld>
            <a:endParaRPr lang="en-US"/>
          </a:p>
        </p:txBody>
      </p:sp>
      <p:sp>
        <p:nvSpPr>
          <p:cNvPr id="317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9982" y="880535"/>
            <a:ext cx="8914018" cy="789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 descr="Stern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0"/>
            <a:ext cx="8915400" cy="8763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 userDrawn="1"/>
        </p:nvSpPr>
        <p:spPr bwMode="auto">
          <a:xfrm>
            <a:off x="228600" y="1682747"/>
            <a:ext cx="8915400" cy="228600"/>
          </a:xfrm>
          <a:prstGeom prst="rect">
            <a:avLst/>
          </a:prstGeom>
          <a:solidFill>
            <a:srgbClr val="7030A0"/>
          </a:solidFill>
          <a:ln w="1905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4486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44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097178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68372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49505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1367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369620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191326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107493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8092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1166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0" y="1905000"/>
            <a:ext cx="3429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905000"/>
            <a:ext cx="3429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2766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004E001-28BF-4B1E-A6CB-8FCFE007160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85644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24000" y="1905000"/>
            <a:ext cx="70104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2766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ED99AAF-CB70-44A8-9A44-756D634A7A9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6566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" name="TextBox 8"/>
          <p:cNvSpPr txBox="1"/>
          <p:nvPr userDrawn="1"/>
        </p:nvSpPr>
        <p:spPr>
          <a:xfrm>
            <a:off x="5486400" y="6550223"/>
            <a:ext cx="3657600" cy="307777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1400" smtClean="0"/>
              <a:t>Part</a:t>
            </a:r>
            <a:r>
              <a:rPr lang="en-US" sz="1400" baseline="0" smtClean="0"/>
              <a:t> 11: Random Walks and Approximations</a:t>
            </a:r>
            <a:endParaRPr lang="en-US" sz="1400"/>
          </a:p>
        </p:txBody>
      </p:sp>
      <p:sp>
        <p:nvSpPr>
          <p:cNvPr id="2" name="Rectangle 1"/>
          <p:cNvSpPr/>
          <p:nvPr userDrawn="1"/>
        </p:nvSpPr>
        <p:spPr>
          <a:xfrm>
            <a:off x="229982" y="6488668"/>
            <a:ext cx="787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9ED99AAF-CB70-44A8-9A44-756D634A7A9A}" type="slidenum">
              <a:rPr lang="en-US" b="1" smtClean="0"/>
              <a:pPr/>
              <a:t>‹#›</a:t>
            </a:fld>
            <a:r>
              <a:rPr lang="en-US" b="1" smtClean="0"/>
              <a:t>/</a:t>
            </a:r>
            <a:r>
              <a:rPr lang="en-US" b="1" dirty="0" smtClean="0"/>
              <a:t>28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504256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  <p:sldLayoutId id="2147483797" r:id="rId12"/>
    <p:sldLayoutId id="2147483798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Arial" pitchFamily="34" charset="0"/>
          <a:ea typeface="+mj-ea"/>
          <a:cs typeface="Arial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/>
              <a:t>Statistics and Data Analysis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600"/>
              <a:t>Professor William Greene</a:t>
            </a:r>
          </a:p>
          <a:p>
            <a:r>
              <a:rPr lang="en-US" sz="2600"/>
              <a:t>Stern School of Business</a:t>
            </a:r>
          </a:p>
          <a:p>
            <a:r>
              <a:rPr lang="en-US" sz="2600"/>
              <a:t>IOMS Department</a:t>
            </a:r>
          </a:p>
          <a:p>
            <a:r>
              <a:rPr lang="en-US" sz="2600"/>
              <a:t>Department of Economics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1905000"/>
            <a:ext cx="8229600" cy="914400"/>
          </a:xfrm>
        </p:spPr>
        <p:txBody>
          <a:bodyPr/>
          <a:lstStyle/>
          <a:p>
            <a:r>
              <a:rPr lang="en-US" sz="4000" dirty="0"/>
              <a:t>Statistics and Data Analysis</a:t>
            </a:r>
          </a:p>
        </p:txBody>
      </p:sp>
      <p:sp>
        <p:nvSpPr>
          <p:cNvPr id="198659" name="Rectangle 3"/>
          <p:cNvSpPr>
            <a:spLocks noChangeArrowheads="1"/>
          </p:cNvSpPr>
          <p:nvPr/>
        </p:nvSpPr>
        <p:spPr bwMode="auto">
          <a:xfrm>
            <a:off x="1524000" y="3048000"/>
            <a:ext cx="6096000" cy="22098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8660" name="Text Box 4"/>
          <p:cNvSpPr txBox="1">
            <a:spLocks noChangeArrowheads="1"/>
          </p:cNvSpPr>
          <p:nvPr/>
        </p:nvSpPr>
        <p:spPr bwMode="auto">
          <a:xfrm>
            <a:off x="2019300" y="3619500"/>
            <a:ext cx="51054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/>
              <a:t>Part 11 – </a:t>
            </a:r>
            <a:r>
              <a:rPr lang="en-US" sz="3200" b="1" dirty="0" smtClean="0"/>
              <a:t>Two Normal</a:t>
            </a:r>
            <a:r>
              <a:rPr lang="en-US" sz="3200" b="1" dirty="0"/>
              <a:t/>
            </a:r>
            <a:br>
              <a:rPr lang="en-US" sz="3200" b="1" dirty="0"/>
            </a:br>
            <a:r>
              <a:rPr lang="en-US" sz="3200" b="1" dirty="0"/>
              <a:t>                Approximations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066800"/>
            <a:ext cx="7391400" cy="1143000"/>
          </a:xfrm>
        </p:spPr>
        <p:txBody>
          <a:bodyPr/>
          <a:lstStyle/>
          <a:p>
            <a:r>
              <a:rPr lang="en-US" sz="3200" dirty="0"/>
              <a:t>Normal Approximations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and </a:t>
            </a:r>
            <a:r>
              <a:rPr lang="en-US" sz="3200" dirty="0"/>
              <a:t>Random Walks</a:t>
            </a:r>
          </a:p>
        </p:txBody>
      </p:sp>
      <p:sp>
        <p:nvSpPr>
          <p:cNvPr id="174083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2819400"/>
            <a:ext cx="6629400" cy="1905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600" dirty="0"/>
              <a:t>Approximating the binomial </a:t>
            </a:r>
            <a:r>
              <a:rPr lang="en-US" sz="2600" dirty="0" smtClean="0"/>
              <a:t>distribution</a:t>
            </a: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600" dirty="0"/>
              <a:t>Modeling sums </a:t>
            </a:r>
            <a:endParaRPr lang="en-US" sz="2600" dirty="0" smtClean="0"/>
          </a:p>
          <a:p>
            <a:pPr lvl="1">
              <a:lnSpc>
                <a:spcPct val="80000"/>
              </a:lnSpc>
            </a:pPr>
            <a:r>
              <a:rPr lang="en-US" dirty="0"/>
              <a:t>R</a:t>
            </a:r>
            <a:r>
              <a:rPr lang="en-US" dirty="0" smtClean="0"/>
              <a:t>andom </a:t>
            </a:r>
            <a:r>
              <a:rPr lang="en-US" dirty="0"/>
              <a:t>walk model for stock </a:t>
            </a:r>
            <a:r>
              <a:rPr lang="en-US" dirty="0" smtClean="0"/>
              <a:t>prices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Long run predictions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225550"/>
            <a:ext cx="6172200" cy="1066800"/>
          </a:xfrm>
        </p:spPr>
        <p:txBody>
          <a:bodyPr/>
          <a:lstStyle/>
          <a:p>
            <a:r>
              <a:rPr lang="en-US" dirty="0"/>
              <a:t>Binomial Probability</a:t>
            </a:r>
          </a:p>
        </p:txBody>
      </p:sp>
      <p:sp>
        <p:nvSpPr>
          <p:cNvPr id="286723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2819400"/>
            <a:ext cx="7010400" cy="3200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100" dirty="0"/>
              <a:t>Best Buy sells 48 headphones for MP3 players per day (for $25 each)</a:t>
            </a:r>
          </a:p>
          <a:p>
            <a:pPr>
              <a:lnSpc>
                <a:spcPct val="90000"/>
              </a:lnSpc>
            </a:pPr>
            <a:r>
              <a:rPr lang="en-US" sz="2100" dirty="0"/>
              <a:t>The cashier offers an additional warranty (for $8)</a:t>
            </a:r>
          </a:p>
          <a:p>
            <a:pPr>
              <a:lnSpc>
                <a:spcPct val="90000"/>
              </a:lnSpc>
            </a:pPr>
            <a:r>
              <a:rPr lang="en-US" sz="2100" dirty="0"/>
              <a:t>The probability any individual customer will buy the warranty is 0.25</a:t>
            </a:r>
            <a:r>
              <a:rPr lang="en-US" sz="2100" dirty="0" smtClean="0"/>
              <a:t>. Customers are independent.</a:t>
            </a:r>
            <a:endParaRPr lang="en-US" sz="2100" dirty="0"/>
          </a:p>
          <a:p>
            <a:pPr>
              <a:lnSpc>
                <a:spcPct val="90000"/>
              </a:lnSpc>
            </a:pPr>
            <a:r>
              <a:rPr lang="en-US" sz="2100" dirty="0"/>
              <a:t>A customer </a:t>
            </a:r>
            <a:r>
              <a:rPr lang="en-US" sz="2100" dirty="0" smtClean="0"/>
              <a:t>(economist/statistician) standing </a:t>
            </a:r>
            <a:r>
              <a:rPr lang="en-US" sz="2100" dirty="0"/>
              <a:t>nearby during one of these transactions guesses that from 8 to 15 headphone buyers will take the offer.</a:t>
            </a:r>
          </a:p>
          <a:p>
            <a:pPr>
              <a:lnSpc>
                <a:spcPct val="90000"/>
              </a:lnSpc>
            </a:pPr>
            <a:r>
              <a:rPr lang="en-US" sz="2100" dirty="0"/>
              <a:t>What is the probability that the guess is correct?</a:t>
            </a:r>
          </a:p>
        </p:txBody>
      </p:sp>
      <p:pic>
        <p:nvPicPr>
          <p:cNvPr id="28672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003300"/>
            <a:ext cx="2514600" cy="151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1143000"/>
            <a:ext cx="7010400" cy="765175"/>
          </a:xfrm>
        </p:spPr>
        <p:txBody>
          <a:bodyPr/>
          <a:lstStyle/>
          <a:p>
            <a:r>
              <a:rPr lang="en-US" dirty="0"/>
              <a:t>Exact Probability</a:t>
            </a:r>
          </a:p>
        </p:txBody>
      </p:sp>
      <p:graphicFrame>
        <p:nvGraphicFramePr>
          <p:cNvPr id="28774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3796768"/>
              </p:ext>
            </p:extLst>
          </p:nvPr>
        </p:nvGraphicFramePr>
        <p:xfrm>
          <a:off x="1295400" y="2362200"/>
          <a:ext cx="7197725" cy="2773363"/>
        </p:xfrm>
        <a:graphic>
          <a:graphicData uri="http://schemas.openxmlformats.org/presentationml/2006/ole">
            <p:oleObj spid="_x0000_s287769" name="Equation" r:id="rId4" imgW="4152600" imgH="16002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8001000" cy="1527175"/>
          </a:xfrm>
        </p:spPr>
        <p:txBody>
          <a:bodyPr/>
          <a:lstStyle/>
          <a:p>
            <a:r>
              <a:rPr lang="en-US" sz="3600" smtClean="0"/>
              <a:t>A </a:t>
            </a:r>
            <a:r>
              <a:rPr lang="en-US" sz="3600"/>
              <a:t>Normal Approximation</a:t>
            </a:r>
          </a:p>
        </p:txBody>
      </p:sp>
      <p:pic>
        <p:nvPicPr>
          <p:cNvPr id="199683" name="Picture 3" descr="Normal_approximation_to_binomi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935480"/>
            <a:ext cx="5105400" cy="4084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99684" name="Text Box 4"/>
          <p:cNvSpPr txBox="1">
            <a:spLocks noChangeArrowheads="1"/>
          </p:cNvSpPr>
          <p:nvPr/>
        </p:nvSpPr>
        <p:spPr bwMode="auto">
          <a:xfrm>
            <a:off x="381000" y="2514600"/>
            <a:ext cx="2286000" cy="30469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600" b="1" dirty="0"/>
              <a:t>The</a:t>
            </a:r>
            <a:r>
              <a:rPr lang="en-US" sz="1600" b="1" dirty="0">
                <a:solidFill>
                  <a:schemeClr val="tx2"/>
                </a:solidFill>
              </a:rPr>
              <a:t> </a:t>
            </a:r>
            <a:r>
              <a:rPr lang="en-US" sz="1600" b="1" dirty="0">
                <a:solidFill>
                  <a:srgbClr val="0000FF"/>
                </a:solidFill>
              </a:rPr>
              <a:t>binomial density function</a:t>
            </a:r>
            <a:r>
              <a:rPr lang="en-US" sz="1600" b="1" dirty="0">
                <a:solidFill>
                  <a:schemeClr val="tx2"/>
                </a:solidFill>
              </a:rPr>
              <a:t> </a:t>
            </a:r>
            <a:r>
              <a:rPr lang="en-US" sz="1600" b="1" dirty="0"/>
              <a:t>has </a:t>
            </a:r>
            <a:r>
              <a:rPr lang="en-US" sz="1600" b="1" dirty="0" smtClean="0"/>
              <a:t>R=48</a:t>
            </a:r>
            <a:r>
              <a:rPr lang="en-US" sz="1600" b="1" dirty="0"/>
              <a:t>, </a:t>
            </a:r>
            <a:r>
              <a:rPr lang="el-GR" sz="1600" b="1" dirty="0">
                <a:cs typeface="Arial" charset="0"/>
              </a:rPr>
              <a:t>θ</a:t>
            </a:r>
            <a:r>
              <a:rPr lang="en-US" sz="1600" b="1" dirty="0">
                <a:cs typeface="Arial" charset="0"/>
              </a:rPr>
              <a:t>=.25, so </a:t>
            </a:r>
          </a:p>
          <a:p>
            <a:r>
              <a:rPr lang="el-GR" sz="1600" b="1" dirty="0">
                <a:cs typeface="Arial" charset="0"/>
              </a:rPr>
              <a:t>μ</a:t>
            </a:r>
            <a:r>
              <a:rPr lang="en-US" sz="1600" b="1" dirty="0">
                <a:cs typeface="Arial" charset="0"/>
              </a:rPr>
              <a:t> = 12 and </a:t>
            </a:r>
            <a:r>
              <a:rPr lang="el-GR" sz="1600" b="1" dirty="0">
                <a:cs typeface="Arial" charset="0"/>
              </a:rPr>
              <a:t>σ</a:t>
            </a:r>
            <a:r>
              <a:rPr lang="en-US" sz="1600" b="1" dirty="0">
                <a:cs typeface="Arial" charset="0"/>
              </a:rPr>
              <a:t> = 3.  </a:t>
            </a:r>
          </a:p>
          <a:p>
            <a:r>
              <a:rPr lang="en-US" sz="1600" b="1" dirty="0">
                <a:cs typeface="Arial" charset="0"/>
              </a:rPr>
              <a:t>The</a:t>
            </a:r>
            <a:r>
              <a:rPr lang="en-US" sz="1600" b="1" dirty="0">
                <a:solidFill>
                  <a:schemeClr val="tx2"/>
                </a:solidFill>
                <a:cs typeface="Arial" charset="0"/>
              </a:rPr>
              <a:t> </a:t>
            </a:r>
            <a:r>
              <a:rPr lang="en-US" sz="1600" b="1" dirty="0">
                <a:solidFill>
                  <a:srgbClr val="0000FF"/>
                </a:solidFill>
                <a:cs typeface="Arial" charset="0"/>
              </a:rPr>
              <a:t>normal density</a:t>
            </a:r>
            <a:r>
              <a:rPr lang="en-US" sz="1600" b="1" dirty="0">
                <a:solidFill>
                  <a:schemeClr val="tx2"/>
                </a:solidFill>
                <a:cs typeface="Arial" charset="0"/>
              </a:rPr>
              <a:t> </a:t>
            </a:r>
            <a:r>
              <a:rPr lang="en-US" sz="1600" b="1" dirty="0">
                <a:cs typeface="Arial" charset="0"/>
              </a:rPr>
              <a:t>plotted has mean 12 and standard deviation 3</a:t>
            </a:r>
            <a:r>
              <a:rPr lang="en-US" sz="1600" b="1" dirty="0" smtClean="0">
                <a:cs typeface="Arial" charset="0"/>
              </a:rPr>
              <a:t>.  It gives a remarkably good fit to the binomial probabilities with R=8 and </a:t>
            </a:r>
            <a:r>
              <a:rPr lang="el-GR" sz="1600" b="1" dirty="0">
                <a:cs typeface="Arial" charset="0"/>
              </a:rPr>
              <a:t>θ</a:t>
            </a:r>
            <a:r>
              <a:rPr lang="en-US" sz="1600" b="1" dirty="0">
                <a:cs typeface="Arial" charset="0"/>
              </a:rPr>
              <a:t>=.</a:t>
            </a:r>
            <a:r>
              <a:rPr lang="en-US" sz="1600" b="1" dirty="0" smtClean="0">
                <a:cs typeface="Arial" charset="0"/>
              </a:rPr>
              <a:t>25.</a:t>
            </a:r>
            <a:endParaRPr lang="el-GR" sz="1600" b="1" dirty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841375"/>
            <a:ext cx="7543800" cy="1139825"/>
          </a:xfrm>
        </p:spPr>
        <p:txBody>
          <a:bodyPr/>
          <a:lstStyle/>
          <a:p>
            <a:r>
              <a:rPr lang="en-US" sz="3600" dirty="0" smtClean="0"/>
              <a:t>Exact Binomial Probability Looks Like a Normal Probability</a:t>
            </a:r>
            <a:endParaRPr lang="en-US" sz="3600" dirty="0"/>
          </a:p>
        </p:txBody>
      </p:sp>
      <p:pic>
        <p:nvPicPr>
          <p:cNvPr id="2887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090058"/>
            <a:ext cx="5342038" cy="4463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59910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219200"/>
            <a:ext cx="8229600" cy="530225"/>
          </a:xfrm>
        </p:spPr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A Continuity Correction (Theorem)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20377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905000"/>
            <a:ext cx="8229600" cy="22860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/>
              <a:t>    </a:t>
            </a:r>
            <a:r>
              <a:rPr lang="en-US" sz="2400" dirty="0"/>
              <a:t>When using a continuous distribution (normal) to approximate a discrete probability (binomial</a:t>
            </a:r>
            <a:r>
              <a:rPr lang="en-US" sz="2400" dirty="0" smtClean="0"/>
              <a:t>) for a range of values, </a:t>
            </a:r>
            <a:r>
              <a:rPr lang="en-US" sz="2400" dirty="0"/>
              <a:t>subtract .5 from the lowest value in the range and add .5 to the highest value in the range</a:t>
            </a:r>
            <a:r>
              <a:rPr lang="en-US" sz="2400" dirty="0" smtClean="0"/>
              <a:t>.</a:t>
            </a:r>
          </a:p>
          <a:p>
            <a:pPr>
              <a:buFont typeface="Wingdings" pitchFamily="2" charset="2"/>
              <a:buNone/>
            </a:pPr>
            <a:endParaRPr lang="en-US" dirty="0"/>
          </a:p>
          <a:p>
            <a:pPr>
              <a:buFont typeface="Wingdings" pitchFamily="2" charset="2"/>
              <a:buNone/>
            </a:pPr>
            <a:r>
              <a:rPr lang="en-US" sz="2400" dirty="0" smtClean="0"/>
              <a:t>	For the example, we will approximate </a:t>
            </a:r>
            <a:r>
              <a:rPr lang="en-US" sz="2400" dirty="0" err="1" smtClean="0"/>
              <a:t>Prob</a:t>
            </a:r>
            <a:r>
              <a:rPr lang="en-US" sz="2400" dirty="0" smtClean="0"/>
              <a:t>(8 </a:t>
            </a:r>
            <a:r>
              <a:rPr lang="en-US" sz="2400" u="sng" dirty="0" smtClean="0"/>
              <a:t>&lt;</a:t>
            </a:r>
            <a:r>
              <a:rPr lang="en-US" sz="2400" dirty="0" smtClean="0"/>
              <a:t> X </a:t>
            </a:r>
            <a:r>
              <a:rPr lang="en-US" sz="2400" u="sng" dirty="0" smtClean="0"/>
              <a:t>&lt;</a:t>
            </a:r>
            <a:r>
              <a:rPr lang="en-US" sz="2400" dirty="0" smtClean="0"/>
              <a:t> 15) by using a normal approximation to compute </a:t>
            </a:r>
            <a:br>
              <a:rPr lang="en-US" sz="2400" dirty="0" smtClean="0"/>
            </a:br>
            <a:r>
              <a:rPr lang="en-US" sz="2400" dirty="0" err="1" smtClean="0"/>
              <a:t>Prob</a:t>
            </a:r>
            <a:r>
              <a:rPr lang="en-US" sz="2400" dirty="0" smtClean="0"/>
              <a:t>(7.5 </a:t>
            </a:r>
            <a:r>
              <a:rPr lang="en-US" sz="2400" u="sng" dirty="0" smtClean="0"/>
              <a:t>&lt;</a:t>
            </a:r>
            <a:r>
              <a:rPr lang="en-US" sz="2400" dirty="0" smtClean="0"/>
              <a:t> X </a:t>
            </a:r>
            <a:r>
              <a:rPr lang="en-US" sz="2400" u="sng" dirty="0" smtClean="0"/>
              <a:t>&lt;</a:t>
            </a:r>
            <a:r>
              <a:rPr lang="en-US" sz="2400" dirty="0" smtClean="0"/>
              <a:t> 15.5)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29600" cy="1139825"/>
          </a:xfrm>
        </p:spPr>
        <p:txBody>
          <a:bodyPr/>
          <a:lstStyle/>
          <a:p>
            <a:r>
              <a:rPr lang="en-US" dirty="0" smtClean="0"/>
              <a:t>Normal Approximation</a:t>
            </a:r>
            <a:endParaRPr lang="en-US" dirty="0"/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838200" y="1836003"/>
            <a:ext cx="7620000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600" b="1" dirty="0"/>
              <a:t>The binomial has </a:t>
            </a:r>
            <a:r>
              <a:rPr lang="en-US" sz="1600" b="1" dirty="0" smtClean="0"/>
              <a:t>R=48</a:t>
            </a:r>
            <a:r>
              <a:rPr lang="en-US" sz="1600" b="1" dirty="0"/>
              <a:t>, </a:t>
            </a:r>
            <a:r>
              <a:rPr lang="el-GR" sz="1600" b="1" dirty="0">
                <a:cs typeface="Arial" charset="0"/>
              </a:rPr>
              <a:t>θ</a:t>
            </a:r>
            <a:r>
              <a:rPr lang="en-US" sz="1600" b="1" dirty="0">
                <a:cs typeface="Arial" charset="0"/>
              </a:rPr>
              <a:t>=.25, so </a:t>
            </a:r>
            <a:r>
              <a:rPr lang="el-GR" sz="1600" b="1" dirty="0" smtClean="0">
                <a:cs typeface="Arial" charset="0"/>
              </a:rPr>
              <a:t>μ</a:t>
            </a:r>
            <a:r>
              <a:rPr lang="en-US" sz="1600" b="1" dirty="0" smtClean="0">
                <a:cs typeface="Arial" charset="0"/>
              </a:rPr>
              <a:t> </a:t>
            </a:r>
            <a:r>
              <a:rPr lang="en-US" sz="1600" b="1" dirty="0">
                <a:cs typeface="Arial" charset="0"/>
              </a:rPr>
              <a:t>= 12 and </a:t>
            </a:r>
            <a:r>
              <a:rPr lang="el-GR" sz="1600" b="1" dirty="0">
                <a:cs typeface="Arial" charset="0"/>
              </a:rPr>
              <a:t>σ</a:t>
            </a:r>
            <a:r>
              <a:rPr lang="en-US" sz="1600" b="1" dirty="0">
                <a:cs typeface="Arial" charset="0"/>
              </a:rPr>
              <a:t> = 3.  </a:t>
            </a:r>
            <a:endParaRPr lang="en-US" sz="1600" b="1" dirty="0" smtClean="0">
              <a:cs typeface="Arial" charset="0"/>
            </a:endParaRPr>
          </a:p>
          <a:p>
            <a:r>
              <a:rPr lang="en-US" sz="1600" b="1" dirty="0" smtClean="0">
                <a:cs typeface="Arial" charset="0"/>
              </a:rPr>
              <a:t>The </a:t>
            </a:r>
            <a:r>
              <a:rPr lang="en-US" sz="1600" b="1" dirty="0">
                <a:cs typeface="Arial" charset="0"/>
              </a:rPr>
              <a:t>normal distribution plotted has mean 12 and standard deviation 3</a:t>
            </a:r>
            <a:r>
              <a:rPr lang="en-US" sz="1600" b="1" dirty="0" smtClean="0">
                <a:cs typeface="Arial" charset="0"/>
              </a:rPr>
              <a:t>.</a:t>
            </a:r>
          </a:p>
          <a:p>
            <a:r>
              <a:rPr lang="en-US" sz="1600" b="1" dirty="0" smtClean="0">
                <a:cs typeface="Arial" charset="0"/>
              </a:rPr>
              <a:t>We use this to approximate the binomial </a:t>
            </a:r>
            <a:r>
              <a:rPr lang="en-US" sz="1600" b="1" dirty="0" err="1" smtClean="0">
                <a:cs typeface="Arial" charset="0"/>
              </a:rPr>
              <a:t>Prob</a:t>
            </a:r>
            <a:r>
              <a:rPr lang="en-US" sz="1600" b="1" dirty="0" smtClean="0">
                <a:cs typeface="Arial" charset="0"/>
              </a:rPr>
              <a:t>(8 </a:t>
            </a:r>
            <a:r>
              <a:rPr lang="en-US" sz="1600" b="1" u="sng" dirty="0" smtClean="0">
                <a:cs typeface="Arial" charset="0"/>
              </a:rPr>
              <a:t>&lt;</a:t>
            </a:r>
            <a:r>
              <a:rPr lang="en-US" sz="1600" b="1" dirty="0" smtClean="0">
                <a:cs typeface="Arial" charset="0"/>
              </a:rPr>
              <a:t> X </a:t>
            </a:r>
            <a:r>
              <a:rPr lang="en-US" sz="1600" b="1" u="sng" dirty="0" smtClean="0">
                <a:cs typeface="Arial" charset="0"/>
              </a:rPr>
              <a:t>&lt;</a:t>
            </a:r>
            <a:r>
              <a:rPr lang="en-US" sz="1600" b="1" dirty="0" smtClean="0">
                <a:cs typeface="Arial" charset="0"/>
              </a:rPr>
              <a:t> 15) = 0.815678.</a:t>
            </a:r>
            <a:endParaRPr lang="el-GR" sz="1600" b="1" dirty="0">
              <a:cs typeface="Arial" charset="0"/>
            </a:endParaRPr>
          </a:p>
        </p:txBody>
      </p:sp>
      <p:sp>
        <p:nvSpPr>
          <p:cNvPr id="4" name="Text Box 34"/>
          <p:cNvSpPr txBox="1">
            <a:spLocks noChangeArrowheads="1"/>
          </p:cNvSpPr>
          <p:nvPr/>
        </p:nvSpPr>
        <p:spPr bwMode="auto">
          <a:xfrm>
            <a:off x="838200" y="2895600"/>
            <a:ext cx="7620000" cy="224676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 smtClean="0"/>
              <a:t>                     P[7.5 </a:t>
            </a:r>
            <a:r>
              <a:rPr lang="en-US" sz="2000" b="1" u="sng" dirty="0"/>
              <a:t>&lt;</a:t>
            </a:r>
            <a:r>
              <a:rPr lang="en-US" sz="2000" b="1" dirty="0"/>
              <a:t> x </a:t>
            </a:r>
            <a:r>
              <a:rPr lang="en-US" sz="2000" b="1" u="sng" dirty="0"/>
              <a:t>&lt;</a:t>
            </a:r>
            <a:r>
              <a:rPr lang="en-US" sz="2000" b="1" dirty="0"/>
              <a:t> </a:t>
            </a:r>
            <a:r>
              <a:rPr lang="en-US" sz="2000" b="1" dirty="0" smtClean="0"/>
              <a:t>15.5] =</a:t>
            </a:r>
            <a:endParaRPr lang="en-US" sz="2000" b="1" dirty="0"/>
          </a:p>
          <a:p>
            <a:pPr>
              <a:spcBef>
                <a:spcPct val="50000"/>
              </a:spcBef>
            </a:pPr>
            <a:r>
              <a:rPr lang="en-US" sz="2000" b="1" dirty="0"/>
              <a:t>P</a:t>
            </a:r>
            <a:r>
              <a:rPr lang="en-US" sz="2000" b="1" dirty="0" smtClean="0"/>
              <a:t>[(7.5-12</a:t>
            </a:r>
            <a:r>
              <a:rPr lang="en-US" sz="2000" b="1" dirty="0"/>
              <a:t>)/</a:t>
            </a:r>
            <a:r>
              <a:rPr lang="en-US" sz="2000" b="1" dirty="0" smtClean="0"/>
              <a:t>3 </a:t>
            </a:r>
            <a:r>
              <a:rPr lang="en-US" sz="2000" b="1" u="sng" dirty="0" smtClean="0"/>
              <a:t>&lt; </a:t>
            </a:r>
            <a:r>
              <a:rPr lang="en-US" sz="2000" b="1" dirty="0" smtClean="0"/>
              <a:t>z </a:t>
            </a:r>
            <a:r>
              <a:rPr lang="en-US" sz="2000" b="1" u="sng" dirty="0" smtClean="0"/>
              <a:t>&lt; </a:t>
            </a:r>
            <a:r>
              <a:rPr lang="en-US" sz="2000" b="1" dirty="0" smtClean="0"/>
              <a:t>(15.5-12</a:t>
            </a:r>
            <a:r>
              <a:rPr lang="en-US" sz="2000" b="1" dirty="0"/>
              <a:t>)/3</a:t>
            </a:r>
            <a:r>
              <a:rPr lang="en-US" sz="2000" b="1" dirty="0" smtClean="0"/>
              <a:t>] =</a:t>
            </a:r>
            <a:endParaRPr lang="en-US" sz="2000" b="1" dirty="0"/>
          </a:p>
          <a:p>
            <a:pPr>
              <a:spcBef>
                <a:spcPct val="50000"/>
              </a:spcBef>
            </a:pPr>
            <a:r>
              <a:rPr lang="en-US" sz="2000" b="1" dirty="0" smtClean="0"/>
              <a:t>                   P[-1.5 </a:t>
            </a:r>
            <a:r>
              <a:rPr lang="en-US" sz="2000" b="1" u="sng" dirty="0"/>
              <a:t>&lt;</a:t>
            </a:r>
            <a:r>
              <a:rPr lang="en-US" sz="2000" b="1" dirty="0"/>
              <a:t> z </a:t>
            </a:r>
            <a:r>
              <a:rPr lang="en-US" sz="2000" b="1" u="sng" dirty="0"/>
              <a:t>&lt;</a:t>
            </a:r>
            <a:r>
              <a:rPr lang="en-US" sz="2000" b="1" dirty="0"/>
              <a:t> </a:t>
            </a:r>
            <a:r>
              <a:rPr lang="en-US" sz="2000" b="1" dirty="0" smtClean="0"/>
              <a:t>1.166] =</a:t>
            </a:r>
            <a:endParaRPr lang="en-US" sz="2000" b="1" dirty="0"/>
          </a:p>
          <a:p>
            <a:pPr>
              <a:spcBef>
                <a:spcPct val="50000"/>
              </a:spcBef>
            </a:pPr>
            <a:r>
              <a:rPr lang="en-US" sz="2000" b="1" dirty="0" smtClean="0"/>
              <a:t>        P[z </a:t>
            </a:r>
            <a:r>
              <a:rPr lang="en-US" sz="2000" b="1" u="sng" dirty="0"/>
              <a:t>&lt;</a:t>
            </a:r>
            <a:r>
              <a:rPr lang="en-US" sz="2000" b="1" dirty="0"/>
              <a:t> </a:t>
            </a:r>
            <a:r>
              <a:rPr lang="en-US" sz="2000" b="1" dirty="0" smtClean="0"/>
              <a:t>1.166] </a:t>
            </a:r>
            <a:r>
              <a:rPr lang="en-US" sz="2000" b="1" dirty="0"/>
              <a:t>– P[z </a:t>
            </a:r>
            <a:r>
              <a:rPr lang="en-US" sz="2000" b="1" u="sng" dirty="0"/>
              <a:t>&lt;</a:t>
            </a:r>
            <a:r>
              <a:rPr lang="en-US" sz="2000" b="1" dirty="0"/>
              <a:t> -</a:t>
            </a:r>
            <a:r>
              <a:rPr lang="en-US" sz="2000" b="1" dirty="0" smtClean="0"/>
              <a:t>1.5] =</a:t>
            </a:r>
            <a:endParaRPr lang="en-US" sz="2000" b="1" dirty="0"/>
          </a:p>
          <a:p>
            <a:pPr>
              <a:spcBef>
                <a:spcPct val="50000"/>
              </a:spcBef>
            </a:pPr>
            <a:r>
              <a:rPr lang="en-US" sz="2000" b="1" dirty="0" smtClean="0"/>
              <a:t>        0.878327 </a:t>
            </a:r>
            <a:r>
              <a:rPr lang="en-US" sz="2000" b="1" dirty="0"/>
              <a:t>– </a:t>
            </a:r>
            <a:r>
              <a:rPr lang="en-US" sz="2000" b="1" dirty="0" smtClean="0"/>
              <a:t>0.0668072    =</a:t>
            </a:r>
            <a:r>
              <a:rPr lang="en-US" sz="2000" b="1" dirty="0"/>
              <a:t> </a:t>
            </a:r>
            <a:r>
              <a:rPr lang="en-US" sz="2000" b="1" dirty="0" smtClean="0"/>
              <a:t> 0.8115198</a:t>
            </a:r>
            <a:r>
              <a:rPr lang="en-US" sz="2000" b="1" dirty="0"/>
              <a:t> </a:t>
            </a:r>
            <a:r>
              <a:rPr lang="en-US" sz="2000" b="1" dirty="0" smtClean="0"/>
              <a:t>        0.5% </a:t>
            </a:r>
            <a:r>
              <a:rPr lang="en-US" sz="2000" b="1" dirty="0"/>
              <a:t>error</a:t>
            </a:r>
          </a:p>
        </p:txBody>
      </p:sp>
      <p:sp>
        <p:nvSpPr>
          <p:cNvPr id="5" name="Oval 4"/>
          <p:cNvSpPr/>
          <p:nvPr/>
        </p:nvSpPr>
        <p:spPr bwMode="auto">
          <a:xfrm>
            <a:off x="4419600" y="4572000"/>
            <a:ext cx="1752600" cy="680073"/>
          </a:xfrm>
          <a:prstGeom prst="ellipse">
            <a:avLst/>
          </a:prstGeom>
          <a:solidFill>
            <a:srgbClr val="FFC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6169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Application</a:t>
            </a:r>
          </a:p>
        </p:txBody>
      </p:sp>
      <p:sp>
        <p:nvSpPr>
          <p:cNvPr id="220163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2209800"/>
            <a:ext cx="7010400" cy="30480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A retailer sells 179 washing machines. With each sale, they offer the buyer a (wonderful) opportunity to purchase an extended warranty.  The probability that any individual will buy the warranty is 0.38.</a:t>
            </a:r>
          </a:p>
          <a:p>
            <a:pPr marL="0" indent="0">
              <a:buNone/>
            </a:pPr>
            <a:endParaRPr lang="en-US" sz="800" dirty="0" smtClean="0"/>
          </a:p>
          <a:p>
            <a:pPr marL="0" indent="0">
              <a:buNone/>
            </a:pPr>
            <a:r>
              <a:rPr lang="en-US" sz="2400" dirty="0" smtClean="0"/>
              <a:t>Find </a:t>
            </a:r>
            <a:r>
              <a:rPr lang="en-US" sz="2400" dirty="0"/>
              <a:t>the probability that 70 or more will buy the warranty</a:t>
            </a:r>
            <a:r>
              <a:rPr lang="en-US" sz="24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Warranty Purchases</a:t>
            </a:r>
          </a:p>
        </p:txBody>
      </p:sp>
      <p:sp>
        <p:nvSpPr>
          <p:cNvPr id="221187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905000"/>
            <a:ext cx="8153400" cy="3733800"/>
          </a:xfrm>
        </p:spPr>
        <p:txBody>
          <a:bodyPr/>
          <a:lstStyle/>
          <a:p>
            <a:pPr marL="571500" indent="-571500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  </a:t>
            </a:r>
            <a:r>
              <a:rPr lang="en-US" sz="1800" b="1" dirty="0">
                <a:solidFill>
                  <a:srgbClr val="FF0000"/>
                </a:solidFill>
              </a:rPr>
              <a:t>The exact </a:t>
            </a:r>
            <a:r>
              <a:rPr lang="en-US" sz="1800" b="1" dirty="0" smtClean="0">
                <a:solidFill>
                  <a:srgbClr val="FF0000"/>
                </a:solidFill>
              </a:rPr>
              <a:t>probability of 70 or more</a:t>
            </a:r>
            <a:r>
              <a:rPr lang="en-US" sz="1800" dirty="0" smtClean="0"/>
              <a:t> </a:t>
            </a:r>
            <a:r>
              <a:rPr lang="en-US" sz="1800" dirty="0"/>
              <a:t>is </a:t>
            </a:r>
            <a:endParaRPr lang="en-US" sz="1800" dirty="0" smtClean="0"/>
          </a:p>
          <a:p>
            <a:pPr marL="571500" indent="-571500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>P[X </a:t>
            </a:r>
            <a:r>
              <a:rPr lang="en-US" sz="1800" u="sng" dirty="0"/>
              <a:t>&gt;</a:t>
            </a:r>
            <a:r>
              <a:rPr lang="en-US" sz="1800" dirty="0"/>
              <a:t> 70] = 1 – P[X </a:t>
            </a:r>
            <a:r>
              <a:rPr lang="en-US" sz="1800" u="sng" dirty="0"/>
              <a:t>&lt;</a:t>
            </a:r>
            <a:r>
              <a:rPr lang="en-US" sz="1800" dirty="0"/>
              <a:t> 69] = 1 – 0.592731     = </a:t>
            </a:r>
            <a:r>
              <a:rPr lang="en-US" sz="1800" b="1" dirty="0">
                <a:solidFill>
                  <a:srgbClr val="0000FF"/>
                </a:solidFill>
              </a:rPr>
              <a:t>0.407269</a:t>
            </a:r>
            <a:r>
              <a:rPr lang="en-US" sz="1800" dirty="0"/>
              <a:t>.</a:t>
            </a:r>
          </a:p>
          <a:p>
            <a:pPr marL="571500" indent="-571500">
              <a:lnSpc>
                <a:spcPct val="80000"/>
              </a:lnSpc>
              <a:buFont typeface="Wingdings" pitchFamily="2" charset="2"/>
              <a:buNone/>
            </a:pPr>
            <a:r>
              <a:rPr lang="en-US" sz="600" dirty="0"/>
              <a:t>   </a:t>
            </a:r>
            <a:endParaRPr lang="en-US" sz="1800" dirty="0"/>
          </a:p>
          <a:p>
            <a:pPr marL="571500" indent="-571500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/>
              <a:t>        </a:t>
            </a:r>
            <a:r>
              <a:rPr lang="en-US" sz="1800" dirty="0" smtClean="0"/>
              <a:t> If </a:t>
            </a:r>
            <a:r>
              <a:rPr lang="en-US" sz="1800" dirty="0"/>
              <a:t>we </a:t>
            </a:r>
            <a:r>
              <a:rPr lang="en-US" sz="1800" dirty="0" smtClean="0"/>
              <a:t>apply </a:t>
            </a:r>
            <a:r>
              <a:rPr lang="en-US" sz="1800" b="1" dirty="0">
                <a:solidFill>
                  <a:srgbClr val="FF0000"/>
                </a:solidFill>
              </a:rPr>
              <a:t>the normal approximation</a:t>
            </a:r>
            <a:r>
              <a:rPr lang="en-US" sz="1800" dirty="0"/>
              <a:t> </a:t>
            </a:r>
            <a:r>
              <a:rPr lang="en-US" sz="1800" dirty="0" smtClean="0"/>
              <a:t>with the continuity correction,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> </a:t>
            </a:r>
            <a:r>
              <a:rPr lang="en-US" sz="1800" dirty="0">
                <a:cs typeface="Arial" charset="0"/>
              </a:rPr>
              <a:t> </a:t>
            </a:r>
          </a:p>
          <a:p>
            <a:pPr marL="571500" indent="-571500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>
                <a:cs typeface="Arial" charset="0"/>
              </a:rPr>
              <a:t>        </a:t>
            </a:r>
            <a:r>
              <a:rPr lang="el-GR" sz="1800" dirty="0" smtClean="0">
                <a:cs typeface="Arial" charset="0"/>
              </a:rPr>
              <a:t>μ</a:t>
            </a:r>
            <a:r>
              <a:rPr lang="en-US" sz="1800" dirty="0" smtClean="0">
                <a:cs typeface="Arial" charset="0"/>
              </a:rPr>
              <a:t> = (</a:t>
            </a:r>
            <a:r>
              <a:rPr lang="en-US" sz="1800" dirty="0">
                <a:cs typeface="Arial" charset="0"/>
              </a:rPr>
              <a:t>179*0.38)           </a:t>
            </a:r>
            <a:r>
              <a:rPr lang="en-US" sz="1800" dirty="0" smtClean="0">
                <a:cs typeface="Arial" charset="0"/>
              </a:rPr>
              <a:t> = 68.02 </a:t>
            </a:r>
            <a:r>
              <a:rPr lang="en-US" sz="1800" dirty="0">
                <a:cs typeface="Arial" charset="0"/>
              </a:rPr>
              <a:t>and </a:t>
            </a:r>
          </a:p>
          <a:p>
            <a:pPr marL="571500" indent="-571500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>
                <a:cs typeface="Arial" charset="0"/>
              </a:rPr>
              <a:t>        </a:t>
            </a:r>
            <a:r>
              <a:rPr lang="el-GR" sz="1800" dirty="0" smtClean="0">
                <a:cs typeface="Arial" charset="0"/>
              </a:rPr>
              <a:t>σ</a:t>
            </a:r>
            <a:r>
              <a:rPr lang="en-US" sz="1800" dirty="0" smtClean="0">
                <a:cs typeface="Arial" charset="0"/>
              </a:rPr>
              <a:t> = √</a:t>
            </a:r>
            <a:r>
              <a:rPr lang="en-US" sz="1800" dirty="0">
                <a:cs typeface="Arial" charset="0"/>
              </a:rPr>
              <a:t>(179(0.38)(0.62) = </a:t>
            </a:r>
            <a:r>
              <a:rPr lang="en-US" sz="1800" dirty="0" smtClean="0">
                <a:cs typeface="Arial" charset="0"/>
              </a:rPr>
              <a:t> 6.494</a:t>
            </a:r>
            <a:r>
              <a:rPr lang="en-US" sz="1800" dirty="0">
                <a:cs typeface="Arial" charset="0"/>
              </a:rPr>
              <a:t>, </a:t>
            </a:r>
            <a:endParaRPr lang="en-US" sz="1800" dirty="0" smtClean="0">
              <a:cs typeface="Arial" charset="0"/>
            </a:endParaRPr>
          </a:p>
          <a:p>
            <a:pPr marL="571500" indent="-571500">
              <a:lnSpc>
                <a:spcPct val="80000"/>
              </a:lnSpc>
              <a:buFont typeface="Wingdings" pitchFamily="2" charset="2"/>
              <a:buNone/>
            </a:pPr>
            <a:endParaRPr lang="en-US" sz="1800" dirty="0">
              <a:cs typeface="Arial" charset="0"/>
            </a:endParaRPr>
          </a:p>
          <a:p>
            <a:pPr marL="571500" indent="-571500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 smtClean="0">
                <a:cs typeface="Arial" charset="0"/>
              </a:rPr>
              <a:t>        We </a:t>
            </a:r>
            <a:r>
              <a:rPr lang="en-US" sz="1800" dirty="0">
                <a:cs typeface="Arial" charset="0"/>
              </a:rPr>
              <a:t>find </a:t>
            </a:r>
            <a:br>
              <a:rPr lang="en-US" sz="1800" dirty="0">
                <a:cs typeface="Arial" charset="0"/>
              </a:rPr>
            </a:br>
            <a:endParaRPr lang="en-US" sz="1800" dirty="0">
              <a:cs typeface="Arial" charset="0"/>
            </a:endParaRPr>
          </a:p>
          <a:p>
            <a:pPr>
              <a:buNone/>
            </a:pPr>
            <a:r>
              <a:rPr lang="en-US" sz="1800" dirty="0">
                <a:cs typeface="Arial" charset="0"/>
              </a:rPr>
              <a:t>       </a:t>
            </a:r>
            <a:r>
              <a:rPr lang="en-US" sz="1800" dirty="0" smtClean="0">
                <a:cs typeface="Arial" charset="0"/>
              </a:rPr>
              <a:t>P[X </a:t>
            </a:r>
            <a:r>
              <a:rPr lang="en-US" sz="1800" u="sng" dirty="0">
                <a:cs typeface="Arial" charset="0"/>
              </a:rPr>
              <a:t>&gt;</a:t>
            </a:r>
            <a:r>
              <a:rPr lang="en-US" sz="1800" dirty="0">
                <a:cs typeface="Arial" charset="0"/>
              </a:rPr>
              <a:t> 69.5] </a:t>
            </a:r>
            <a:r>
              <a:rPr lang="en-US" sz="1800" dirty="0" smtClean="0">
                <a:cs typeface="Arial" charset="0"/>
              </a:rPr>
              <a:t>	= </a:t>
            </a:r>
            <a:r>
              <a:rPr lang="en-US" sz="1800" dirty="0">
                <a:cs typeface="Arial" charset="0"/>
              </a:rPr>
              <a:t>P[Z </a:t>
            </a:r>
            <a:r>
              <a:rPr lang="en-US" sz="1800" u="sng" dirty="0">
                <a:cs typeface="Arial" charset="0"/>
              </a:rPr>
              <a:t>&gt;</a:t>
            </a:r>
            <a:r>
              <a:rPr lang="en-US" sz="1800" dirty="0">
                <a:cs typeface="Arial" charset="0"/>
              </a:rPr>
              <a:t> (69.5 – 68.02)/6.494] </a:t>
            </a:r>
            <a:br>
              <a:rPr lang="en-US" sz="1800" dirty="0">
                <a:cs typeface="Arial" charset="0"/>
              </a:rPr>
            </a:br>
            <a:r>
              <a:rPr lang="en-US" sz="1800" dirty="0">
                <a:cs typeface="Arial" charset="0"/>
              </a:rPr>
              <a:t>                   </a:t>
            </a:r>
            <a:r>
              <a:rPr lang="en-US" sz="1800" dirty="0" smtClean="0">
                <a:cs typeface="Arial" charset="0"/>
              </a:rPr>
              <a:t>  	= </a:t>
            </a:r>
            <a:r>
              <a:rPr lang="en-US" sz="1800" dirty="0">
                <a:cs typeface="Arial" charset="0"/>
              </a:rPr>
              <a:t>P[Z </a:t>
            </a:r>
            <a:r>
              <a:rPr lang="en-US" sz="1800" u="sng" dirty="0">
                <a:cs typeface="Arial" charset="0"/>
              </a:rPr>
              <a:t>&gt;</a:t>
            </a:r>
            <a:r>
              <a:rPr lang="en-US" sz="1800" dirty="0">
                <a:cs typeface="Arial" charset="0"/>
              </a:rPr>
              <a:t> 0.2279]</a:t>
            </a:r>
            <a:br>
              <a:rPr lang="en-US" sz="1800" dirty="0">
                <a:cs typeface="Arial" charset="0"/>
              </a:rPr>
            </a:br>
            <a:r>
              <a:rPr lang="en-US" sz="1800" dirty="0">
                <a:cs typeface="Arial" charset="0"/>
              </a:rPr>
              <a:t>                   </a:t>
            </a:r>
            <a:r>
              <a:rPr lang="en-US" sz="1800" dirty="0" smtClean="0">
                <a:cs typeface="Arial" charset="0"/>
              </a:rPr>
              <a:t>	= </a:t>
            </a:r>
            <a:r>
              <a:rPr lang="en-US" sz="1800" b="1" dirty="0">
                <a:solidFill>
                  <a:srgbClr val="0000FF"/>
                </a:solidFill>
                <a:cs typeface="Arial" charset="0"/>
              </a:rPr>
              <a:t>0.409862</a:t>
            </a:r>
            <a:r>
              <a:rPr lang="en-US" sz="1800" dirty="0">
                <a:cs typeface="Arial" charset="0"/>
              </a:rPr>
              <a:t>, </a:t>
            </a:r>
            <a:br>
              <a:rPr lang="en-US" sz="1800" dirty="0">
                <a:cs typeface="Arial" charset="0"/>
              </a:rPr>
            </a:br>
            <a:endParaRPr lang="en-US" sz="1800" dirty="0" smtClean="0">
              <a:cs typeface="Arial" charset="0"/>
            </a:endParaRPr>
          </a:p>
          <a:p>
            <a:pPr>
              <a:buNone/>
            </a:pPr>
            <a:r>
              <a:rPr lang="en-US" sz="1800" dirty="0">
                <a:cs typeface="Arial" charset="0"/>
              </a:rPr>
              <a:t> </a:t>
            </a:r>
            <a:r>
              <a:rPr lang="en-US" sz="1800" dirty="0" smtClean="0">
                <a:cs typeface="Arial" charset="0"/>
              </a:rPr>
              <a:t>      which </a:t>
            </a:r>
            <a:r>
              <a:rPr lang="en-US" sz="1800" dirty="0">
                <a:cs typeface="Arial" charset="0"/>
              </a:rPr>
              <a:t>is a </a:t>
            </a:r>
            <a:r>
              <a:rPr lang="en-US" sz="1800" dirty="0" smtClean="0">
                <a:cs typeface="Arial" charset="0"/>
              </a:rPr>
              <a:t>pretty good </a:t>
            </a:r>
            <a:r>
              <a:rPr lang="en-US" sz="1800" dirty="0">
                <a:cs typeface="Arial" charset="0"/>
              </a:rPr>
              <a:t>approximation to .407269. </a:t>
            </a:r>
            <a:r>
              <a:rPr lang="en-US" sz="1800" dirty="0" smtClean="0">
                <a:cs typeface="Arial" charset="0"/>
              </a:rPr>
              <a:t>The </a:t>
            </a:r>
            <a:r>
              <a:rPr lang="en-US" sz="1800" dirty="0">
                <a:cs typeface="Arial" charset="0"/>
              </a:rPr>
              <a:t>error is only 0.6%.</a:t>
            </a:r>
            <a:endParaRPr lang="en-US" sz="1800" dirty="0"/>
          </a:p>
          <a:p>
            <a:pPr marL="571500" indent="-571500">
              <a:lnSpc>
                <a:spcPct val="80000"/>
              </a:lnSpc>
              <a:buFont typeface="Wingdings" pitchFamily="2" charset="2"/>
              <a:buNone/>
            </a:pPr>
            <a:r>
              <a:rPr lang="en-US" sz="600" dirty="0" smtClean="0">
                <a:cs typeface="Arial" charset="0"/>
              </a:rPr>
              <a:t>     </a:t>
            </a:r>
            <a:endParaRPr lang="en-US" sz="600" dirty="0">
              <a:cs typeface="Arial" charset="0"/>
            </a:endParaRPr>
          </a:p>
          <a:p>
            <a:pPr marL="571500" indent="-571500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>
                <a:cs typeface="Arial" charset="0"/>
              </a:rPr>
              <a:t>        </a:t>
            </a:r>
            <a:endParaRPr lang="el-GR" sz="1800" dirty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1447800"/>
            <a:ext cx="8229600" cy="682625"/>
          </a:xfrm>
        </p:spPr>
        <p:txBody>
          <a:bodyPr/>
          <a:lstStyle/>
          <a:p>
            <a:r>
              <a:rPr lang="en-US" smtClean="0"/>
              <a:t>Random Walks and Stock Prices</a:t>
            </a:r>
            <a:endParaRPr lang="en-US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362200"/>
            <a:ext cx="560863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36803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Application of </a:t>
            </a:r>
            <a:r>
              <a:rPr lang="en-US" smtClean="0"/>
              <a:t>a Normal </a:t>
            </a:r>
            <a:r>
              <a:rPr lang="en-US" smtClean="0"/>
              <a:t>Model</a:t>
            </a:r>
            <a:endParaRPr lang="en-US"/>
          </a:p>
        </p:txBody>
      </p:sp>
      <p:sp>
        <p:nvSpPr>
          <p:cNvPr id="284675" name="Rectangle 3"/>
          <p:cNvSpPr>
            <a:spLocks noGrp="1" noChangeArrowheads="1"/>
          </p:cNvSpPr>
          <p:nvPr>
            <p:ph idx="1"/>
          </p:nvPr>
        </p:nvSpPr>
        <p:spPr>
          <a:xfrm>
            <a:off x="1600200" y="1828800"/>
            <a:ext cx="7010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100" dirty="0"/>
              <a:t>Suppose P is sales of a store.  The accounting period starts with total sales = 0</a:t>
            </a:r>
          </a:p>
          <a:p>
            <a:pPr>
              <a:lnSpc>
                <a:spcPct val="90000"/>
              </a:lnSpc>
            </a:pPr>
            <a:r>
              <a:rPr lang="en-US" sz="2100" dirty="0"/>
              <a:t>On any given day, sales are random, normally distributed with mean </a:t>
            </a:r>
            <a:r>
              <a:rPr lang="el-GR" sz="2100" dirty="0">
                <a:cs typeface="Arial" charset="0"/>
              </a:rPr>
              <a:t>μ</a:t>
            </a:r>
            <a:r>
              <a:rPr lang="en-US" sz="2100" dirty="0">
                <a:cs typeface="Arial" charset="0"/>
              </a:rPr>
              <a:t> and standard deviation </a:t>
            </a:r>
            <a:r>
              <a:rPr lang="el-GR" sz="2100" dirty="0">
                <a:cs typeface="Arial" charset="0"/>
              </a:rPr>
              <a:t>σ</a:t>
            </a:r>
            <a:r>
              <a:rPr lang="en-US" sz="2100" dirty="0">
                <a:cs typeface="Arial" charset="0"/>
              </a:rPr>
              <a:t>.  </a:t>
            </a:r>
            <a:r>
              <a:rPr lang="en-US" sz="2100" dirty="0" smtClean="0">
                <a:cs typeface="Arial" charset="0"/>
              </a:rPr>
              <a:t/>
            </a:r>
            <a:br>
              <a:rPr lang="en-US" sz="2100" dirty="0" smtClean="0">
                <a:cs typeface="Arial" charset="0"/>
              </a:rPr>
            </a:br>
            <a:r>
              <a:rPr lang="en-US" sz="2100" dirty="0" smtClean="0">
                <a:cs typeface="Arial" charset="0"/>
              </a:rPr>
              <a:t>For </a:t>
            </a:r>
            <a:r>
              <a:rPr lang="en-US" sz="2100" dirty="0">
                <a:cs typeface="Arial" charset="0"/>
              </a:rPr>
              <a:t>example, mean </a:t>
            </a:r>
            <a:r>
              <a:rPr lang="en-US" sz="2100" dirty="0" smtClean="0">
                <a:cs typeface="Arial" charset="0"/>
              </a:rPr>
              <a:t>                  $</a:t>
            </a:r>
            <a:r>
              <a:rPr lang="en-US" sz="2100" dirty="0">
                <a:cs typeface="Arial" charset="0"/>
              </a:rPr>
              <a:t>100,000 </a:t>
            </a:r>
            <a:r>
              <a:rPr lang="en-US" sz="2100" dirty="0" smtClean="0">
                <a:cs typeface="Arial" charset="0"/>
              </a:rPr>
              <a:t>and </a:t>
            </a:r>
            <a:br>
              <a:rPr lang="en-US" sz="2100" dirty="0" smtClean="0">
                <a:cs typeface="Arial" charset="0"/>
              </a:rPr>
            </a:br>
            <a:r>
              <a:rPr lang="en-US" sz="2100" dirty="0" smtClean="0">
                <a:cs typeface="Arial" charset="0"/>
              </a:rPr>
              <a:t>                      standard </a:t>
            </a:r>
            <a:r>
              <a:rPr lang="en-US" sz="2100" dirty="0">
                <a:cs typeface="Arial" charset="0"/>
              </a:rPr>
              <a:t>deviation $10,000</a:t>
            </a:r>
            <a:endParaRPr lang="el-GR" sz="2100" dirty="0">
              <a:cs typeface="Arial" charset="0"/>
            </a:endParaRPr>
          </a:p>
          <a:p>
            <a:pPr>
              <a:lnSpc>
                <a:spcPct val="90000"/>
              </a:lnSpc>
            </a:pPr>
            <a:r>
              <a:rPr lang="en-US" sz="2100" dirty="0"/>
              <a:t>Sales on any given day, day t, are denoted </a:t>
            </a:r>
            <a:r>
              <a:rPr lang="el-GR" sz="2100" dirty="0">
                <a:cs typeface="Arial" charset="0"/>
              </a:rPr>
              <a:t>Δ</a:t>
            </a:r>
            <a:r>
              <a:rPr lang="en-US" sz="2100" baseline="-25000" dirty="0">
                <a:cs typeface="Arial" charset="0"/>
              </a:rPr>
              <a:t>t</a:t>
            </a:r>
            <a:r>
              <a:rPr lang="en-US" sz="2100" dirty="0">
                <a:cs typeface="Arial" charset="0"/>
              </a:rPr>
              <a:t> </a:t>
            </a:r>
            <a:endParaRPr lang="en-US" sz="2100" dirty="0"/>
          </a:p>
          <a:p>
            <a:pPr lvl="1">
              <a:lnSpc>
                <a:spcPct val="90000"/>
              </a:lnSpc>
            </a:pPr>
            <a:r>
              <a:rPr lang="el-GR" sz="2000" dirty="0">
                <a:cs typeface="Arial" charset="0"/>
              </a:rPr>
              <a:t>Δ</a:t>
            </a:r>
            <a:r>
              <a:rPr lang="en-US" sz="2000" baseline="-25000" dirty="0">
                <a:cs typeface="Arial" charset="0"/>
              </a:rPr>
              <a:t>1</a:t>
            </a:r>
            <a:r>
              <a:rPr lang="en-US" sz="2000" dirty="0">
                <a:cs typeface="Arial" charset="0"/>
              </a:rPr>
              <a:t> = sales on day 1,</a:t>
            </a:r>
          </a:p>
          <a:p>
            <a:pPr lvl="1">
              <a:lnSpc>
                <a:spcPct val="90000"/>
              </a:lnSpc>
            </a:pPr>
            <a:r>
              <a:rPr lang="el-GR" sz="2000" dirty="0">
                <a:cs typeface="Arial" charset="0"/>
              </a:rPr>
              <a:t>Δ</a:t>
            </a:r>
            <a:r>
              <a:rPr lang="en-US" sz="2000" baseline="-25000" dirty="0">
                <a:cs typeface="Arial" charset="0"/>
              </a:rPr>
              <a:t>2</a:t>
            </a:r>
            <a:r>
              <a:rPr lang="en-US" sz="2000" dirty="0">
                <a:cs typeface="Arial" charset="0"/>
              </a:rPr>
              <a:t> = sales on day 2,</a:t>
            </a:r>
          </a:p>
          <a:p>
            <a:pPr>
              <a:lnSpc>
                <a:spcPct val="90000"/>
              </a:lnSpc>
            </a:pPr>
            <a:r>
              <a:rPr lang="en-US" sz="2100" dirty="0">
                <a:cs typeface="Arial" charset="0"/>
              </a:rPr>
              <a:t>Total sales after T days will be </a:t>
            </a:r>
            <a:r>
              <a:rPr lang="el-GR" sz="2100" dirty="0">
                <a:cs typeface="Arial" charset="0"/>
              </a:rPr>
              <a:t>Δ</a:t>
            </a:r>
            <a:r>
              <a:rPr lang="en-US" sz="2100" baseline="-25000" dirty="0">
                <a:cs typeface="Arial" charset="0"/>
              </a:rPr>
              <a:t>1</a:t>
            </a:r>
            <a:r>
              <a:rPr lang="en-US" sz="2100" dirty="0">
                <a:cs typeface="Arial" charset="0"/>
              </a:rPr>
              <a:t>+ </a:t>
            </a:r>
            <a:r>
              <a:rPr lang="el-GR" sz="2100" dirty="0">
                <a:cs typeface="Arial" charset="0"/>
              </a:rPr>
              <a:t>Δ</a:t>
            </a:r>
            <a:r>
              <a:rPr lang="en-US" sz="2100" baseline="-25000" dirty="0">
                <a:cs typeface="Arial" charset="0"/>
              </a:rPr>
              <a:t>2</a:t>
            </a:r>
            <a:r>
              <a:rPr lang="en-US" sz="2100" dirty="0">
                <a:cs typeface="Arial" charset="0"/>
              </a:rPr>
              <a:t>+…+ </a:t>
            </a:r>
            <a:r>
              <a:rPr lang="el-GR" sz="2100" dirty="0">
                <a:cs typeface="Arial" charset="0"/>
              </a:rPr>
              <a:t>Δ</a:t>
            </a:r>
            <a:r>
              <a:rPr lang="en-US" sz="2100" baseline="-25000" dirty="0">
                <a:cs typeface="Arial" charset="0"/>
              </a:rPr>
              <a:t>T</a:t>
            </a:r>
            <a:r>
              <a:rPr lang="en-US" sz="2100" dirty="0"/>
              <a:t> </a:t>
            </a:r>
          </a:p>
          <a:p>
            <a:pPr>
              <a:lnSpc>
                <a:spcPct val="90000"/>
              </a:lnSpc>
            </a:pPr>
            <a:r>
              <a:rPr lang="en-US" sz="2100" dirty="0" smtClean="0"/>
              <a:t>Each </a:t>
            </a:r>
            <a:r>
              <a:rPr lang="el-GR" sz="2100" dirty="0">
                <a:cs typeface="Arial" charset="0"/>
              </a:rPr>
              <a:t>Δ</a:t>
            </a:r>
            <a:r>
              <a:rPr lang="en-US" sz="2100" baseline="-25000" dirty="0">
                <a:cs typeface="Arial" charset="0"/>
              </a:rPr>
              <a:t>t</a:t>
            </a:r>
            <a:r>
              <a:rPr lang="en-US" sz="2100" dirty="0">
                <a:cs typeface="Arial" charset="0"/>
              </a:rPr>
              <a:t> is the change in the total that occurs on day </a:t>
            </a:r>
            <a:r>
              <a:rPr lang="en-US" sz="2100" dirty="0" smtClean="0">
                <a:cs typeface="Arial" charset="0"/>
              </a:rPr>
              <a:t>t, starting at zero and beginning on day 1.</a:t>
            </a:r>
            <a:endParaRPr lang="en-US" sz="2100" dirty="0"/>
          </a:p>
          <a:p>
            <a:pPr>
              <a:lnSpc>
                <a:spcPct val="90000"/>
              </a:lnSpc>
            </a:pPr>
            <a:endParaRPr lang="en-US" sz="2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010400" cy="1295400"/>
          </a:xfrm>
        </p:spPr>
        <p:txBody>
          <a:bodyPr/>
          <a:lstStyle/>
          <a:p>
            <a:r>
              <a:rPr lang="en-US" sz="2800" dirty="0" smtClean="0"/>
              <a:t>Behavior of the Total</a:t>
            </a:r>
            <a:endParaRPr lang="en-US" sz="2800" dirty="0"/>
          </a:p>
        </p:txBody>
      </p:sp>
      <p:sp>
        <p:nvSpPr>
          <p:cNvPr id="243715" name="Rectangle 3"/>
          <p:cNvSpPr>
            <a:spLocks noGrp="1" noChangeArrowheads="1"/>
          </p:cNvSpPr>
          <p:nvPr>
            <p:ph idx="1"/>
          </p:nvPr>
        </p:nvSpPr>
        <p:spPr>
          <a:xfrm>
            <a:off x="1752600" y="2057400"/>
            <a:ext cx="7010400" cy="3962400"/>
          </a:xfrm>
        </p:spPr>
        <p:txBody>
          <a:bodyPr/>
          <a:lstStyle/>
          <a:p>
            <a:r>
              <a:rPr lang="en-US" sz="2400"/>
              <a:t>Let P</a:t>
            </a:r>
            <a:r>
              <a:rPr lang="en-US" sz="2400" baseline="-25000"/>
              <a:t>T</a:t>
            </a:r>
            <a:r>
              <a:rPr lang="en-US" sz="2400"/>
              <a:t> = </a:t>
            </a:r>
            <a:r>
              <a:rPr lang="el-GR" sz="2400">
                <a:cs typeface="Arial" charset="0"/>
              </a:rPr>
              <a:t>Δ</a:t>
            </a:r>
            <a:r>
              <a:rPr lang="en-US" sz="2400" baseline="-25000">
                <a:cs typeface="Arial" charset="0"/>
              </a:rPr>
              <a:t>1</a:t>
            </a:r>
            <a:r>
              <a:rPr lang="en-US" sz="2400">
                <a:cs typeface="Arial" charset="0"/>
              </a:rPr>
              <a:t>+ </a:t>
            </a:r>
            <a:r>
              <a:rPr lang="el-GR" sz="2400">
                <a:cs typeface="Arial" charset="0"/>
              </a:rPr>
              <a:t>Δ</a:t>
            </a:r>
            <a:r>
              <a:rPr lang="en-US" sz="2400" baseline="-25000">
                <a:cs typeface="Arial" charset="0"/>
              </a:rPr>
              <a:t>2</a:t>
            </a:r>
            <a:r>
              <a:rPr lang="en-US" sz="2400">
                <a:cs typeface="Arial" charset="0"/>
              </a:rPr>
              <a:t>+…+ </a:t>
            </a:r>
            <a:r>
              <a:rPr lang="el-GR" sz="2400">
                <a:cs typeface="Arial" charset="0"/>
              </a:rPr>
              <a:t>Δ</a:t>
            </a:r>
            <a:r>
              <a:rPr lang="en-US" sz="2400" baseline="-25000">
                <a:cs typeface="Arial" charset="0"/>
              </a:rPr>
              <a:t>T</a:t>
            </a:r>
            <a:r>
              <a:rPr lang="en-US" sz="2400"/>
              <a:t> </a:t>
            </a:r>
            <a:br>
              <a:rPr lang="en-US" sz="2400"/>
            </a:br>
            <a:r>
              <a:rPr lang="en-US" sz="2400"/>
              <a:t>be the total of the changes (variables) from times (observations) 1 to T.</a:t>
            </a:r>
          </a:p>
          <a:p>
            <a:r>
              <a:rPr lang="en-US" sz="2400"/>
              <a:t>The sequence is</a:t>
            </a:r>
          </a:p>
          <a:p>
            <a:pPr lvl="1"/>
            <a:r>
              <a:rPr lang="en-US"/>
              <a:t>P</a:t>
            </a:r>
            <a:r>
              <a:rPr lang="en-US" baseline="-25000"/>
              <a:t>1</a:t>
            </a:r>
            <a:r>
              <a:rPr lang="en-US"/>
              <a:t> = </a:t>
            </a:r>
            <a:r>
              <a:rPr lang="el-GR">
                <a:cs typeface="Arial" charset="0"/>
              </a:rPr>
              <a:t>Δ</a:t>
            </a:r>
            <a:r>
              <a:rPr lang="en-US" baseline="-25000">
                <a:cs typeface="Arial" charset="0"/>
              </a:rPr>
              <a:t>1</a:t>
            </a:r>
          </a:p>
          <a:p>
            <a:pPr lvl="1"/>
            <a:r>
              <a:rPr lang="en-US"/>
              <a:t>P</a:t>
            </a:r>
            <a:r>
              <a:rPr lang="en-US" baseline="-25000"/>
              <a:t>2</a:t>
            </a:r>
            <a:r>
              <a:rPr lang="en-US"/>
              <a:t> = </a:t>
            </a:r>
            <a:r>
              <a:rPr lang="el-GR">
                <a:cs typeface="Arial" charset="0"/>
              </a:rPr>
              <a:t>Δ</a:t>
            </a:r>
            <a:r>
              <a:rPr lang="en-US" baseline="-25000">
                <a:cs typeface="Arial" charset="0"/>
              </a:rPr>
              <a:t>1</a:t>
            </a:r>
            <a:r>
              <a:rPr lang="en-US"/>
              <a:t> + </a:t>
            </a:r>
            <a:r>
              <a:rPr lang="el-GR">
                <a:cs typeface="Arial" charset="0"/>
              </a:rPr>
              <a:t>Δ</a:t>
            </a:r>
            <a:r>
              <a:rPr lang="en-US" baseline="-25000">
                <a:cs typeface="Arial" charset="0"/>
              </a:rPr>
              <a:t>2</a:t>
            </a:r>
            <a:endParaRPr lang="en-US">
              <a:cs typeface="Arial" charset="0"/>
            </a:endParaRPr>
          </a:p>
          <a:p>
            <a:pPr lvl="1"/>
            <a:r>
              <a:rPr lang="en-US"/>
              <a:t>P</a:t>
            </a:r>
            <a:r>
              <a:rPr lang="en-US" baseline="-25000"/>
              <a:t>3</a:t>
            </a:r>
            <a:r>
              <a:rPr lang="en-US"/>
              <a:t> = </a:t>
            </a:r>
            <a:r>
              <a:rPr lang="el-GR">
                <a:cs typeface="Arial" charset="0"/>
              </a:rPr>
              <a:t>Δ</a:t>
            </a:r>
            <a:r>
              <a:rPr lang="en-US" baseline="-25000">
                <a:cs typeface="Arial" charset="0"/>
              </a:rPr>
              <a:t>1</a:t>
            </a:r>
            <a:r>
              <a:rPr lang="en-US"/>
              <a:t> + </a:t>
            </a:r>
            <a:r>
              <a:rPr lang="el-GR">
                <a:cs typeface="Arial" charset="0"/>
              </a:rPr>
              <a:t>Δ</a:t>
            </a:r>
            <a:r>
              <a:rPr lang="en-US" baseline="-25000">
                <a:cs typeface="Arial" charset="0"/>
              </a:rPr>
              <a:t>2 </a:t>
            </a:r>
            <a:r>
              <a:rPr lang="en-US"/>
              <a:t>+ </a:t>
            </a:r>
            <a:r>
              <a:rPr lang="el-GR">
                <a:cs typeface="Arial" charset="0"/>
              </a:rPr>
              <a:t>Δ</a:t>
            </a:r>
            <a:r>
              <a:rPr lang="en-US" baseline="-25000">
                <a:cs typeface="Arial" charset="0"/>
              </a:rPr>
              <a:t>3</a:t>
            </a:r>
            <a:endParaRPr lang="en-US">
              <a:cs typeface="Arial" charset="0"/>
            </a:endParaRPr>
          </a:p>
          <a:p>
            <a:pPr lvl="1"/>
            <a:r>
              <a:rPr lang="en-US">
                <a:cs typeface="Arial" charset="0"/>
              </a:rPr>
              <a:t>And so on…</a:t>
            </a:r>
          </a:p>
          <a:p>
            <a:pPr lvl="1"/>
            <a:r>
              <a:rPr lang="en-US">
                <a:cs typeface="Arial" charset="0"/>
              </a:rPr>
              <a:t>P</a:t>
            </a:r>
            <a:r>
              <a:rPr lang="en-US" baseline="-25000">
                <a:cs typeface="Arial" charset="0"/>
              </a:rPr>
              <a:t>T</a:t>
            </a:r>
            <a:r>
              <a:rPr lang="en-US">
                <a:cs typeface="Arial" charset="0"/>
              </a:rPr>
              <a:t> = </a:t>
            </a:r>
            <a:r>
              <a:rPr lang="el-GR">
                <a:cs typeface="Arial" charset="0"/>
              </a:rPr>
              <a:t>Δ</a:t>
            </a:r>
            <a:r>
              <a:rPr lang="en-US" baseline="-25000">
                <a:cs typeface="Arial" charset="0"/>
              </a:rPr>
              <a:t>1</a:t>
            </a:r>
            <a:r>
              <a:rPr lang="en-US"/>
              <a:t> + </a:t>
            </a:r>
            <a:r>
              <a:rPr lang="el-GR">
                <a:cs typeface="Arial" charset="0"/>
              </a:rPr>
              <a:t>Δ</a:t>
            </a:r>
            <a:r>
              <a:rPr lang="en-US" baseline="-25000">
                <a:cs typeface="Arial" charset="0"/>
              </a:rPr>
              <a:t>2 </a:t>
            </a:r>
            <a:r>
              <a:rPr lang="en-US"/>
              <a:t>+ </a:t>
            </a:r>
            <a:r>
              <a:rPr lang="el-GR">
                <a:cs typeface="Arial" charset="0"/>
              </a:rPr>
              <a:t>Δ</a:t>
            </a:r>
            <a:r>
              <a:rPr lang="en-US" baseline="-25000">
                <a:cs typeface="Arial" charset="0"/>
              </a:rPr>
              <a:t>3</a:t>
            </a:r>
            <a:r>
              <a:rPr lang="en-US">
                <a:cs typeface="Arial" charset="0"/>
              </a:rPr>
              <a:t> + … + </a:t>
            </a:r>
            <a:r>
              <a:rPr lang="el-GR">
                <a:cs typeface="Arial" charset="0"/>
              </a:rPr>
              <a:t>Δ</a:t>
            </a:r>
            <a:r>
              <a:rPr lang="en-US" baseline="-25000">
                <a:cs typeface="Arial" charset="0"/>
              </a:rPr>
              <a:t>T</a:t>
            </a:r>
            <a:endParaRPr lang="en-US">
              <a:cs typeface="Arial" charset="0"/>
            </a:endParaRPr>
          </a:p>
          <a:p>
            <a:pPr lvl="1"/>
            <a:endParaRPr lang="en-US" sz="2400" baseline="-2500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609601"/>
            <a:ext cx="7391400" cy="1143000"/>
          </a:xfrm>
        </p:spPr>
        <p:txBody>
          <a:bodyPr/>
          <a:lstStyle/>
          <a:p>
            <a:r>
              <a:rPr lang="en-US" dirty="0"/>
              <a:t>This Defines a </a:t>
            </a:r>
            <a:r>
              <a:rPr lang="en-US" b="1" dirty="0">
                <a:solidFill>
                  <a:srgbClr val="0000FF"/>
                </a:solidFill>
              </a:rPr>
              <a:t>Random Walk</a:t>
            </a:r>
          </a:p>
        </p:txBody>
      </p:sp>
      <p:sp>
        <p:nvSpPr>
          <p:cNvPr id="24678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81000" y="2438400"/>
            <a:ext cx="4724400" cy="2895600"/>
          </a:xfrm>
        </p:spPr>
        <p:txBody>
          <a:bodyPr/>
          <a:lstStyle/>
          <a:p>
            <a:r>
              <a:rPr lang="en-US" sz="2600" dirty="0"/>
              <a:t>The sequence is</a:t>
            </a:r>
          </a:p>
          <a:p>
            <a:pPr lvl="1"/>
            <a:r>
              <a:rPr lang="en-US" dirty="0"/>
              <a:t>P</a:t>
            </a:r>
            <a:r>
              <a:rPr lang="en-US" baseline="-25000" dirty="0"/>
              <a:t>1</a:t>
            </a:r>
            <a:r>
              <a:rPr lang="en-US" dirty="0"/>
              <a:t> = </a:t>
            </a:r>
            <a:r>
              <a:rPr lang="el-GR" dirty="0">
                <a:cs typeface="Arial" charset="0"/>
              </a:rPr>
              <a:t>Δ</a:t>
            </a:r>
            <a:r>
              <a:rPr lang="en-US" baseline="-25000" dirty="0">
                <a:cs typeface="Arial" charset="0"/>
              </a:rPr>
              <a:t>1</a:t>
            </a:r>
          </a:p>
          <a:p>
            <a:pPr lvl="1"/>
            <a:r>
              <a:rPr lang="en-US" dirty="0"/>
              <a:t>P</a:t>
            </a:r>
            <a:r>
              <a:rPr lang="en-US" baseline="-25000" dirty="0"/>
              <a:t>2</a:t>
            </a:r>
            <a:r>
              <a:rPr lang="en-US" dirty="0"/>
              <a:t> = </a:t>
            </a:r>
            <a:r>
              <a:rPr lang="el-GR" dirty="0">
                <a:cs typeface="Arial" charset="0"/>
              </a:rPr>
              <a:t>Δ</a:t>
            </a:r>
            <a:r>
              <a:rPr lang="en-US" baseline="-25000" dirty="0">
                <a:cs typeface="Arial" charset="0"/>
              </a:rPr>
              <a:t>1</a:t>
            </a:r>
            <a:r>
              <a:rPr lang="en-US" dirty="0"/>
              <a:t> + </a:t>
            </a:r>
            <a:r>
              <a:rPr lang="el-GR" dirty="0">
                <a:cs typeface="Arial" charset="0"/>
              </a:rPr>
              <a:t>Δ</a:t>
            </a:r>
            <a:r>
              <a:rPr lang="en-US" baseline="-25000" dirty="0">
                <a:cs typeface="Arial" charset="0"/>
              </a:rPr>
              <a:t>2</a:t>
            </a:r>
            <a:endParaRPr lang="en-US" dirty="0">
              <a:cs typeface="Arial" charset="0"/>
            </a:endParaRPr>
          </a:p>
          <a:p>
            <a:pPr lvl="1"/>
            <a:r>
              <a:rPr lang="en-US" dirty="0"/>
              <a:t>P</a:t>
            </a:r>
            <a:r>
              <a:rPr lang="en-US" baseline="-25000" dirty="0"/>
              <a:t>3</a:t>
            </a:r>
            <a:r>
              <a:rPr lang="en-US" dirty="0"/>
              <a:t> = </a:t>
            </a:r>
            <a:r>
              <a:rPr lang="el-GR" dirty="0">
                <a:cs typeface="Arial" charset="0"/>
              </a:rPr>
              <a:t>Δ</a:t>
            </a:r>
            <a:r>
              <a:rPr lang="en-US" baseline="-25000" dirty="0">
                <a:cs typeface="Arial" charset="0"/>
              </a:rPr>
              <a:t>1</a:t>
            </a:r>
            <a:r>
              <a:rPr lang="en-US" dirty="0"/>
              <a:t> + </a:t>
            </a:r>
            <a:r>
              <a:rPr lang="el-GR" dirty="0">
                <a:cs typeface="Arial" charset="0"/>
              </a:rPr>
              <a:t>Δ</a:t>
            </a:r>
            <a:r>
              <a:rPr lang="en-US" baseline="-25000" dirty="0">
                <a:cs typeface="Arial" charset="0"/>
              </a:rPr>
              <a:t>2 </a:t>
            </a:r>
            <a:r>
              <a:rPr lang="en-US" dirty="0"/>
              <a:t>+ </a:t>
            </a:r>
            <a:r>
              <a:rPr lang="el-GR" dirty="0">
                <a:cs typeface="Arial" charset="0"/>
              </a:rPr>
              <a:t>Δ</a:t>
            </a:r>
            <a:r>
              <a:rPr lang="en-US" baseline="-25000" dirty="0">
                <a:cs typeface="Arial" charset="0"/>
              </a:rPr>
              <a:t>3</a:t>
            </a:r>
            <a:endParaRPr lang="en-US" dirty="0">
              <a:cs typeface="Arial" charset="0"/>
            </a:endParaRPr>
          </a:p>
          <a:p>
            <a:pPr lvl="1"/>
            <a:r>
              <a:rPr lang="en-US" dirty="0">
                <a:cs typeface="Arial" charset="0"/>
              </a:rPr>
              <a:t>And so on…</a:t>
            </a:r>
          </a:p>
          <a:p>
            <a:pPr lvl="1"/>
            <a:r>
              <a:rPr lang="en-US" dirty="0">
                <a:cs typeface="Arial" charset="0"/>
              </a:rPr>
              <a:t>P</a:t>
            </a:r>
            <a:r>
              <a:rPr lang="en-US" baseline="-25000" dirty="0">
                <a:cs typeface="Arial" charset="0"/>
              </a:rPr>
              <a:t>T</a:t>
            </a:r>
            <a:r>
              <a:rPr lang="en-US" dirty="0">
                <a:cs typeface="Arial" charset="0"/>
              </a:rPr>
              <a:t> = </a:t>
            </a:r>
            <a:r>
              <a:rPr lang="el-GR" dirty="0">
                <a:cs typeface="Arial" charset="0"/>
              </a:rPr>
              <a:t>Δ</a:t>
            </a:r>
            <a:r>
              <a:rPr lang="en-US" baseline="-25000" dirty="0">
                <a:cs typeface="Arial" charset="0"/>
              </a:rPr>
              <a:t>1</a:t>
            </a:r>
            <a:r>
              <a:rPr lang="en-US" dirty="0"/>
              <a:t> + </a:t>
            </a:r>
            <a:r>
              <a:rPr lang="el-GR" dirty="0">
                <a:cs typeface="Arial" charset="0"/>
              </a:rPr>
              <a:t>Δ</a:t>
            </a:r>
            <a:r>
              <a:rPr lang="en-US" baseline="-25000" dirty="0">
                <a:cs typeface="Arial" charset="0"/>
              </a:rPr>
              <a:t>2 </a:t>
            </a:r>
            <a:r>
              <a:rPr lang="en-US" dirty="0"/>
              <a:t>+ </a:t>
            </a:r>
            <a:r>
              <a:rPr lang="el-GR" dirty="0">
                <a:cs typeface="Arial" charset="0"/>
              </a:rPr>
              <a:t>Δ</a:t>
            </a:r>
            <a:r>
              <a:rPr lang="en-US" baseline="-25000" dirty="0">
                <a:cs typeface="Arial" charset="0"/>
              </a:rPr>
              <a:t>3</a:t>
            </a:r>
            <a:r>
              <a:rPr lang="en-US" dirty="0">
                <a:cs typeface="Arial" charset="0"/>
              </a:rPr>
              <a:t> + … + </a:t>
            </a:r>
            <a:r>
              <a:rPr lang="el-GR" dirty="0">
                <a:cs typeface="Arial" charset="0"/>
              </a:rPr>
              <a:t>Δ</a:t>
            </a:r>
            <a:r>
              <a:rPr lang="en-US" baseline="-25000" dirty="0">
                <a:cs typeface="Arial" charset="0"/>
              </a:rPr>
              <a:t>T</a:t>
            </a:r>
            <a:endParaRPr lang="en-US" dirty="0">
              <a:cs typeface="Arial" charset="0"/>
            </a:endParaRPr>
          </a:p>
        </p:txBody>
      </p:sp>
      <p:sp>
        <p:nvSpPr>
          <p:cNvPr id="246788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5105400" y="2438400"/>
            <a:ext cx="3429000" cy="2971800"/>
          </a:xfrm>
        </p:spPr>
        <p:txBody>
          <a:bodyPr/>
          <a:lstStyle/>
          <a:p>
            <a:r>
              <a:rPr lang="en-US" sz="2600" dirty="0"/>
              <a:t>It follows that</a:t>
            </a:r>
          </a:p>
          <a:p>
            <a:pPr lvl="1"/>
            <a:r>
              <a:rPr lang="en-US" dirty="0"/>
              <a:t>P</a:t>
            </a:r>
            <a:r>
              <a:rPr lang="en-US" baseline="-25000" dirty="0"/>
              <a:t>1</a:t>
            </a:r>
            <a:r>
              <a:rPr lang="en-US" dirty="0"/>
              <a:t> = </a:t>
            </a:r>
            <a:r>
              <a:rPr lang="en-US" dirty="0" smtClean="0"/>
              <a:t>0  +  </a:t>
            </a:r>
            <a:r>
              <a:rPr lang="el-GR" dirty="0" smtClean="0">
                <a:cs typeface="Arial" charset="0"/>
              </a:rPr>
              <a:t>Δ</a:t>
            </a:r>
            <a:r>
              <a:rPr lang="en-US" baseline="-25000" dirty="0">
                <a:cs typeface="Arial" charset="0"/>
              </a:rPr>
              <a:t>1</a:t>
            </a:r>
          </a:p>
          <a:p>
            <a:pPr lvl="1"/>
            <a:r>
              <a:rPr lang="en-US" dirty="0"/>
              <a:t>P</a:t>
            </a:r>
            <a:r>
              <a:rPr lang="en-US" baseline="-25000" dirty="0"/>
              <a:t>2</a:t>
            </a:r>
            <a:r>
              <a:rPr lang="en-US" dirty="0"/>
              <a:t> = P</a:t>
            </a:r>
            <a:r>
              <a:rPr lang="en-US" baseline="-25000" dirty="0">
                <a:cs typeface="Arial" charset="0"/>
              </a:rPr>
              <a:t>1</a:t>
            </a:r>
            <a:r>
              <a:rPr lang="en-US" dirty="0"/>
              <a:t> + </a:t>
            </a:r>
            <a:r>
              <a:rPr lang="el-GR" dirty="0">
                <a:cs typeface="Arial" charset="0"/>
              </a:rPr>
              <a:t>Δ</a:t>
            </a:r>
            <a:r>
              <a:rPr lang="en-US" baseline="-25000" dirty="0">
                <a:cs typeface="Arial" charset="0"/>
              </a:rPr>
              <a:t>2</a:t>
            </a:r>
            <a:endParaRPr lang="en-US" dirty="0">
              <a:cs typeface="Arial" charset="0"/>
            </a:endParaRPr>
          </a:p>
          <a:p>
            <a:pPr lvl="1"/>
            <a:r>
              <a:rPr lang="en-US" dirty="0"/>
              <a:t>P</a:t>
            </a:r>
            <a:r>
              <a:rPr lang="en-US" baseline="-25000" dirty="0"/>
              <a:t>3</a:t>
            </a:r>
            <a:r>
              <a:rPr lang="en-US" dirty="0"/>
              <a:t> = P</a:t>
            </a:r>
            <a:r>
              <a:rPr lang="en-US" baseline="-25000" dirty="0">
                <a:cs typeface="Arial" charset="0"/>
              </a:rPr>
              <a:t>2  </a:t>
            </a:r>
            <a:r>
              <a:rPr lang="en-US" dirty="0"/>
              <a:t>+ </a:t>
            </a:r>
            <a:r>
              <a:rPr lang="el-GR" dirty="0">
                <a:cs typeface="Arial" charset="0"/>
              </a:rPr>
              <a:t>Δ</a:t>
            </a:r>
            <a:r>
              <a:rPr lang="en-US" baseline="-25000" dirty="0">
                <a:cs typeface="Arial" charset="0"/>
              </a:rPr>
              <a:t>3</a:t>
            </a:r>
            <a:endParaRPr lang="en-US" dirty="0">
              <a:cs typeface="Arial" charset="0"/>
            </a:endParaRPr>
          </a:p>
          <a:p>
            <a:pPr lvl="1"/>
            <a:r>
              <a:rPr lang="en-US" dirty="0">
                <a:cs typeface="Arial" charset="0"/>
              </a:rPr>
              <a:t>And so on…</a:t>
            </a:r>
          </a:p>
          <a:p>
            <a:pPr lvl="1"/>
            <a:r>
              <a:rPr lang="en-US" dirty="0">
                <a:cs typeface="Arial" charset="0"/>
              </a:rPr>
              <a:t>P</a:t>
            </a:r>
            <a:r>
              <a:rPr lang="en-US" baseline="-25000" dirty="0">
                <a:cs typeface="Arial" charset="0"/>
              </a:rPr>
              <a:t>T</a:t>
            </a:r>
            <a:r>
              <a:rPr lang="en-US" dirty="0">
                <a:cs typeface="Arial" charset="0"/>
              </a:rPr>
              <a:t> = P</a:t>
            </a:r>
            <a:r>
              <a:rPr lang="en-US" baseline="-25000" dirty="0">
                <a:cs typeface="Arial" charset="0"/>
              </a:rPr>
              <a:t>T-1</a:t>
            </a:r>
            <a:r>
              <a:rPr lang="en-US" dirty="0"/>
              <a:t> </a:t>
            </a:r>
            <a:r>
              <a:rPr lang="en-US" dirty="0">
                <a:cs typeface="Arial" charset="0"/>
              </a:rPr>
              <a:t>+ </a:t>
            </a:r>
            <a:r>
              <a:rPr lang="el-GR" dirty="0">
                <a:cs typeface="Arial" charset="0"/>
              </a:rPr>
              <a:t>Δ</a:t>
            </a:r>
            <a:r>
              <a:rPr lang="en-US" baseline="-25000" dirty="0">
                <a:cs typeface="Arial" charset="0"/>
              </a:rPr>
              <a:t>T</a:t>
            </a:r>
            <a:endParaRPr lang="en-US" dirty="0"/>
          </a:p>
          <a:p>
            <a:endParaRPr lang="en-US" sz="2600" dirty="0"/>
          </a:p>
        </p:txBody>
      </p:sp>
      <p:sp>
        <p:nvSpPr>
          <p:cNvPr id="2" name="TextBox 1"/>
          <p:cNvSpPr txBox="1"/>
          <p:nvPr/>
        </p:nvSpPr>
        <p:spPr>
          <a:xfrm>
            <a:off x="457200" y="5410200"/>
            <a:ext cx="8382000" cy="64633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Interpret</a:t>
            </a:r>
            <a:r>
              <a:rPr lang="en-US" b="1" smtClean="0"/>
              <a:t>: </a:t>
            </a:r>
            <a:r>
              <a:rPr lang="en-US" b="1" smtClean="0"/>
              <a:t/>
            </a:r>
            <a:br>
              <a:rPr lang="en-US" b="1" smtClean="0"/>
            </a:br>
            <a:r>
              <a:rPr lang="en-US" b="1" smtClean="0"/>
              <a:t>Total </a:t>
            </a:r>
            <a:r>
              <a:rPr lang="en-US" b="1" dirty="0" smtClean="0"/>
              <a:t>at end of today = Total at end of yesterday + effect </a:t>
            </a:r>
            <a:r>
              <a:rPr lang="en-US" b="1" smtClean="0"/>
              <a:t>of </a:t>
            </a:r>
            <a:r>
              <a:rPr lang="en-US" b="1" smtClean="0"/>
              <a:t>results </a:t>
            </a:r>
            <a:r>
              <a:rPr lang="en-US" b="1" dirty="0" smtClean="0"/>
              <a:t>today.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04800" y="1066800"/>
            <a:ext cx="4307840" cy="23622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  <a:defRPr sz="28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p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eaLnBrk="1" hangingPunct="1"/>
            <a:r>
              <a:rPr lang="en-US" sz="2600" kern="0" smtClean="0"/>
              <a:t>The sequence is</a:t>
            </a:r>
          </a:p>
          <a:p>
            <a:pPr marL="457200" lvl="1" indent="0" eaLnBrk="1" hangingPunct="1">
              <a:buNone/>
            </a:pPr>
            <a:r>
              <a:rPr lang="en-US" kern="0" smtClean="0"/>
              <a:t>P</a:t>
            </a:r>
            <a:r>
              <a:rPr lang="en-US" kern="0" baseline="-25000" smtClean="0"/>
              <a:t>1</a:t>
            </a:r>
            <a:r>
              <a:rPr lang="en-US" kern="0" smtClean="0"/>
              <a:t> = </a:t>
            </a:r>
            <a:r>
              <a:rPr lang="el-GR" kern="0" smtClean="0">
                <a:cs typeface="Arial" charset="0"/>
              </a:rPr>
              <a:t>Δ</a:t>
            </a:r>
            <a:r>
              <a:rPr lang="en-US" kern="0" baseline="-25000" smtClean="0">
                <a:cs typeface="Arial" charset="0"/>
              </a:rPr>
              <a:t>1</a:t>
            </a:r>
          </a:p>
          <a:p>
            <a:pPr marL="457200" lvl="1" indent="0" eaLnBrk="1" hangingPunct="1">
              <a:buNone/>
            </a:pPr>
            <a:r>
              <a:rPr lang="en-US" kern="0" smtClean="0"/>
              <a:t>P</a:t>
            </a:r>
            <a:r>
              <a:rPr lang="en-US" kern="0" baseline="-25000" smtClean="0"/>
              <a:t>2</a:t>
            </a:r>
            <a:r>
              <a:rPr lang="en-US" kern="0" smtClean="0"/>
              <a:t> = </a:t>
            </a:r>
            <a:r>
              <a:rPr lang="el-GR" kern="0" smtClean="0">
                <a:cs typeface="Arial" charset="0"/>
              </a:rPr>
              <a:t>Δ</a:t>
            </a:r>
            <a:r>
              <a:rPr lang="en-US" kern="0" baseline="-25000" smtClean="0">
                <a:cs typeface="Arial" charset="0"/>
              </a:rPr>
              <a:t>1</a:t>
            </a:r>
            <a:r>
              <a:rPr lang="en-US" kern="0" smtClean="0"/>
              <a:t> + </a:t>
            </a:r>
            <a:r>
              <a:rPr lang="el-GR" kern="0" smtClean="0">
                <a:cs typeface="Arial" charset="0"/>
              </a:rPr>
              <a:t>Δ</a:t>
            </a:r>
            <a:r>
              <a:rPr lang="en-US" kern="0" baseline="-25000" smtClean="0">
                <a:cs typeface="Arial" charset="0"/>
              </a:rPr>
              <a:t>2</a:t>
            </a:r>
            <a:endParaRPr lang="en-US" kern="0" smtClean="0">
              <a:cs typeface="Arial" charset="0"/>
            </a:endParaRPr>
          </a:p>
          <a:p>
            <a:pPr marL="457200" lvl="1" indent="0" eaLnBrk="1" hangingPunct="1">
              <a:buNone/>
            </a:pPr>
            <a:r>
              <a:rPr lang="en-US" kern="0" smtClean="0">
                <a:cs typeface="Arial" charset="0"/>
              </a:rPr>
              <a:t>And so on…</a:t>
            </a:r>
          </a:p>
          <a:p>
            <a:pPr marL="457200" lvl="1" indent="0" eaLnBrk="1" hangingPunct="1">
              <a:buNone/>
            </a:pPr>
            <a:r>
              <a:rPr lang="en-US" kern="0" smtClean="0">
                <a:cs typeface="Arial" charset="0"/>
              </a:rPr>
              <a:t>P</a:t>
            </a:r>
            <a:r>
              <a:rPr lang="en-US" kern="0" baseline="-25000" smtClean="0">
                <a:cs typeface="Arial" charset="0"/>
              </a:rPr>
              <a:t>T</a:t>
            </a:r>
            <a:r>
              <a:rPr lang="en-US" kern="0" smtClean="0">
                <a:cs typeface="Arial" charset="0"/>
              </a:rPr>
              <a:t> = </a:t>
            </a:r>
            <a:r>
              <a:rPr lang="el-GR" kern="0" smtClean="0">
                <a:cs typeface="Arial" charset="0"/>
              </a:rPr>
              <a:t>Δ</a:t>
            </a:r>
            <a:r>
              <a:rPr lang="en-US" kern="0" baseline="-25000" smtClean="0">
                <a:cs typeface="Arial" charset="0"/>
              </a:rPr>
              <a:t>1</a:t>
            </a:r>
            <a:r>
              <a:rPr lang="en-US" kern="0" smtClean="0"/>
              <a:t> + </a:t>
            </a:r>
            <a:r>
              <a:rPr lang="el-GR" kern="0" smtClean="0">
                <a:cs typeface="Arial" charset="0"/>
              </a:rPr>
              <a:t>Δ</a:t>
            </a:r>
            <a:r>
              <a:rPr lang="en-US" kern="0" baseline="-25000" smtClean="0">
                <a:cs typeface="Arial" charset="0"/>
              </a:rPr>
              <a:t>2 </a:t>
            </a:r>
            <a:r>
              <a:rPr lang="en-US" kern="0" smtClean="0"/>
              <a:t>+ </a:t>
            </a:r>
            <a:r>
              <a:rPr lang="el-GR" kern="0" smtClean="0">
                <a:cs typeface="Arial" charset="0"/>
              </a:rPr>
              <a:t>Δ</a:t>
            </a:r>
            <a:r>
              <a:rPr lang="en-US" kern="0" baseline="-25000" smtClean="0">
                <a:cs typeface="Arial" charset="0"/>
              </a:rPr>
              <a:t>3</a:t>
            </a:r>
            <a:r>
              <a:rPr lang="en-US" kern="0" smtClean="0">
                <a:cs typeface="Arial" charset="0"/>
              </a:rPr>
              <a:t> + … + </a:t>
            </a:r>
            <a:r>
              <a:rPr lang="el-GR" kern="0" smtClean="0">
                <a:cs typeface="Arial" charset="0"/>
              </a:rPr>
              <a:t>Δ</a:t>
            </a:r>
            <a:r>
              <a:rPr lang="en-US" kern="0" baseline="-25000" smtClean="0">
                <a:cs typeface="Arial" charset="0"/>
              </a:rPr>
              <a:t>T</a:t>
            </a:r>
            <a:endParaRPr lang="en-US" kern="0">
              <a:cs typeface="Arial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709160" y="1066800"/>
            <a:ext cx="4282440" cy="23622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  <a:defRPr sz="28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p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eaLnBrk="1" hangingPunct="1"/>
            <a:r>
              <a:rPr lang="en-US" sz="2600" kern="0" smtClean="0"/>
              <a:t>The means are</a:t>
            </a:r>
          </a:p>
          <a:p>
            <a:pPr marL="457200" lvl="1" indent="0" eaLnBrk="1" hangingPunct="1">
              <a:buNone/>
            </a:pPr>
            <a:r>
              <a:rPr lang="en-US" kern="0" smtClean="0">
                <a:sym typeface="Symbol"/>
              </a:rPr>
              <a:t></a:t>
            </a:r>
            <a:r>
              <a:rPr lang="en-US" kern="0" smtClean="0"/>
              <a:t>                            = 1</a:t>
            </a:r>
            <a:r>
              <a:rPr lang="en-US" kern="0" smtClean="0">
                <a:sym typeface="Symbol"/>
              </a:rPr>
              <a:t></a:t>
            </a:r>
            <a:endParaRPr lang="en-US" kern="0" baseline="-25000" smtClean="0">
              <a:cs typeface="Arial" charset="0"/>
            </a:endParaRPr>
          </a:p>
          <a:p>
            <a:pPr marL="457200" lvl="1" indent="0" eaLnBrk="1" hangingPunct="1">
              <a:buNone/>
            </a:pPr>
            <a:r>
              <a:rPr lang="en-US" kern="0">
                <a:sym typeface="Symbol"/>
              </a:rPr>
              <a:t></a:t>
            </a:r>
            <a:r>
              <a:rPr lang="en-US" kern="0" smtClean="0"/>
              <a:t> + </a:t>
            </a:r>
            <a:r>
              <a:rPr lang="en-US" kern="0" smtClean="0">
                <a:sym typeface="Symbol"/>
              </a:rPr>
              <a:t>                      = 2</a:t>
            </a:r>
            <a:endParaRPr lang="en-US" kern="0" smtClean="0">
              <a:cs typeface="Arial" charset="0"/>
            </a:endParaRPr>
          </a:p>
          <a:p>
            <a:pPr marL="457200" lvl="1" indent="0" eaLnBrk="1" hangingPunct="1">
              <a:buNone/>
            </a:pPr>
            <a:r>
              <a:rPr lang="en-US" kern="0" smtClean="0">
                <a:cs typeface="Arial" charset="0"/>
              </a:rPr>
              <a:t>And so on…</a:t>
            </a:r>
          </a:p>
          <a:p>
            <a:pPr marL="457200" lvl="1" indent="0" eaLnBrk="1" hangingPunct="1">
              <a:buNone/>
            </a:pPr>
            <a:r>
              <a:rPr lang="en-US" kern="0">
                <a:sym typeface="Symbol"/>
              </a:rPr>
              <a:t></a:t>
            </a:r>
            <a:r>
              <a:rPr lang="en-US" kern="0" smtClean="0"/>
              <a:t> + </a:t>
            </a:r>
            <a:r>
              <a:rPr lang="en-US" kern="0">
                <a:sym typeface="Symbol"/>
              </a:rPr>
              <a:t></a:t>
            </a:r>
            <a:r>
              <a:rPr lang="en-US" kern="0" baseline="-25000" smtClean="0">
                <a:cs typeface="Arial" charset="0"/>
              </a:rPr>
              <a:t> </a:t>
            </a:r>
            <a:r>
              <a:rPr lang="en-US" kern="0" smtClean="0"/>
              <a:t>+ </a:t>
            </a:r>
            <a:r>
              <a:rPr lang="en-US" kern="0">
                <a:sym typeface="Symbol"/>
              </a:rPr>
              <a:t></a:t>
            </a:r>
            <a:r>
              <a:rPr lang="en-US" kern="0" smtClean="0">
                <a:cs typeface="Arial" charset="0"/>
              </a:rPr>
              <a:t> + … + </a:t>
            </a:r>
            <a:r>
              <a:rPr lang="en-US" kern="0" smtClean="0">
                <a:sym typeface="Symbol"/>
              </a:rPr>
              <a:t>  = T</a:t>
            </a:r>
            <a:endParaRPr lang="en-US" kern="0">
              <a:cs typeface="Arial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3581400"/>
            <a:ext cx="8610600" cy="2286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  <a:defRPr sz="28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p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eaLnBrk="1" hangingPunct="1"/>
            <a:r>
              <a:rPr lang="en-US" sz="2600" kern="0" smtClean="0"/>
              <a:t>The variances and standard deviations are</a:t>
            </a:r>
          </a:p>
          <a:p>
            <a:pPr marL="457200" lvl="1" indent="0" eaLnBrk="1" hangingPunct="1">
              <a:buNone/>
            </a:pPr>
            <a:r>
              <a:rPr lang="en-US" kern="0" smtClean="0">
                <a:sym typeface="Symbol"/>
              </a:rPr>
              <a:t></a:t>
            </a:r>
            <a:r>
              <a:rPr lang="en-US" kern="0" baseline="30000" smtClean="0">
                <a:sym typeface="Symbol"/>
              </a:rPr>
              <a:t>2</a:t>
            </a:r>
            <a:r>
              <a:rPr lang="en-US" kern="0" smtClean="0"/>
              <a:t>                                 = 1</a:t>
            </a:r>
            <a:r>
              <a:rPr lang="en-US" kern="0">
                <a:sym typeface="Symbol"/>
              </a:rPr>
              <a:t> </a:t>
            </a:r>
            <a:r>
              <a:rPr lang="en-US" kern="0" baseline="30000" smtClean="0">
                <a:sym typeface="Symbol"/>
              </a:rPr>
              <a:t>2</a:t>
            </a:r>
            <a:r>
              <a:rPr lang="en-US" kern="0">
                <a:sym typeface="Symbol"/>
              </a:rPr>
              <a:t> </a:t>
            </a:r>
            <a:r>
              <a:rPr lang="en-US" kern="0" smtClean="0">
                <a:sym typeface="Symbol"/>
              </a:rPr>
              <a:t>                 </a:t>
            </a:r>
            <a:endParaRPr lang="en-US" kern="0" baseline="-25000" smtClean="0">
              <a:cs typeface="Arial" charset="0"/>
            </a:endParaRPr>
          </a:p>
          <a:p>
            <a:pPr marL="457200" lvl="1" indent="0" eaLnBrk="1" hangingPunct="1">
              <a:buNone/>
            </a:pPr>
            <a:r>
              <a:rPr lang="en-US" kern="0">
                <a:sym typeface="Symbol"/>
              </a:rPr>
              <a:t></a:t>
            </a:r>
            <a:r>
              <a:rPr lang="en-US" kern="0" baseline="30000">
                <a:sym typeface="Symbol"/>
              </a:rPr>
              <a:t>2</a:t>
            </a:r>
            <a:r>
              <a:rPr lang="en-US" kern="0" smtClean="0"/>
              <a:t> + </a:t>
            </a:r>
            <a:r>
              <a:rPr lang="en-US" kern="0">
                <a:sym typeface="Symbol"/>
              </a:rPr>
              <a:t></a:t>
            </a:r>
            <a:r>
              <a:rPr lang="en-US" kern="0" baseline="30000">
                <a:sym typeface="Symbol"/>
              </a:rPr>
              <a:t>2</a:t>
            </a:r>
            <a:r>
              <a:rPr lang="en-US" kern="0" smtClean="0">
                <a:sym typeface="Symbol"/>
              </a:rPr>
              <a:t>                         = 2 </a:t>
            </a:r>
            <a:r>
              <a:rPr lang="en-US" kern="0">
                <a:sym typeface="Symbol"/>
              </a:rPr>
              <a:t></a:t>
            </a:r>
            <a:r>
              <a:rPr lang="en-US" kern="0" baseline="30000" smtClean="0">
                <a:sym typeface="Symbol"/>
              </a:rPr>
              <a:t>2</a:t>
            </a:r>
            <a:r>
              <a:rPr lang="en-US" kern="0">
                <a:sym typeface="Symbol"/>
              </a:rPr>
              <a:t> </a:t>
            </a:r>
            <a:r>
              <a:rPr lang="en-US" kern="0" smtClean="0">
                <a:sym typeface="Symbol"/>
              </a:rPr>
              <a:t>        sqr(2)</a:t>
            </a:r>
            <a:endParaRPr lang="en-US" kern="0" smtClean="0">
              <a:cs typeface="Arial" charset="0"/>
            </a:endParaRPr>
          </a:p>
          <a:p>
            <a:pPr marL="457200" lvl="1" indent="0" eaLnBrk="1" hangingPunct="1">
              <a:buNone/>
            </a:pPr>
            <a:r>
              <a:rPr lang="en-US" kern="0" smtClean="0">
                <a:cs typeface="Arial" charset="0"/>
              </a:rPr>
              <a:t>And so on…</a:t>
            </a:r>
          </a:p>
          <a:p>
            <a:pPr marL="457200" lvl="1" indent="0" eaLnBrk="1" hangingPunct="1">
              <a:buNone/>
            </a:pPr>
            <a:r>
              <a:rPr lang="en-US" kern="0">
                <a:sym typeface="Symbol"/>
              </a:rPr>
              <a:t></a:t>
            </a:r>
            <a:r>
              <a:rPr lang="en-US" kern="0" baseline="30000">
                <a:sym typeface="Symbol"/>
              </a:rPr>
              <a:t>2</a:t>
            </a:r>
            <a:r>
              <a:rPr lang="en-US" kern="0" smtClean="0"/>
              <a:t> + </a:t>
            </a:r>
            <a:r>
              <a:rPr lang="en-US" kern="0">
                <a:sym typeface="Symbol"/>
              </a:rPr>
              <a:t></a:t>
            </a:r>
            <a:r>
              <a:rPr lang="en-US" kern="0" baseline="30000">
                <a:sym typeface="Symbol"/>
              </a:rPr>
              <a:t>2</a:t>
            </a:r>
            <a:r>
              <a:rPr lang="en-US" kern="0" baseline="-25000" smtClean="0">
                <a:cs typeface="Arial" charset="0"/>
              </a:rPr>
              <a:t> </a:t>
            </a:r>
            <a:r>
              <a:rPr lang="en-US" kern="0" smtClean="0"/>
              <a:t>+ </a:t>
            </a:r>
            <a:r>
              <a:rPr lang="en-US" kern="0">
                <a:sym typeface="Symbol"/>
              </a:rPr>
              <a:t></a:t>
            </a:r>
            <a:r>
              <a:rPr lang="en-US" kern="0" baseline="30000">
                <a:sym typeface="Symbol"/>
              </a:rPr>
              <a:t>2</a:t>
            </a:r>
            <a:r>
              <a:rPr lang="en-US" kern="0" smtClean="0">
                <a:cs typeface="Arial" charset="0"/>
              </a:rPr>
              <a:t> + … + </a:t>
            </a:r>
            <a:r>
              <a:rPr lang="en-US" kern="0">
                <a:sym typeface="Symbol"/>
              </a:rPr>
              <a:t></a:t>
            </a:r>
            <a:r>
              <a:rPr lang="en-US" kern="0" baseline="30000">
                <a:sym typeface="Symbol"/>
              </a:rPr>
              <a:t>2</a:t>
            </a:r>
            <a:r>
              <a:rPr lang="en-US" kern="0" smtClean="0">
                <a:sym typeface="Symbol"/>
              </a:rPr>
              <a:t>  = T</a:t>
            </a:r>
            <a:r>
              <a:rPr lang="en-US" kern="0">
                <a:sym typeface="Symbol"/>
              </a:rPr>
              <a:t> </a:t>
            </a:r>
            <a:r>
              <a:rPr lang="en-US" kern="0" baseline="30000" smtClean="0">
                <a:sym typeface="Symbol"/>
              </a:rPr>
              <a:t>2</a:t>
            </a:r>
            <a:r>
              <a:rPr lang="en-US" kern="0">
                <a:sym typeface="Symbol"/>
              </a:rPr>
              <a:t> </a:t>
            </a:r>
            <a:r>
              <a:rPr lang="en-US" kern="0" smtClean="0">
                <a:sym typeface="Symbol"/>
              </a:rPr>
              <a:t>        sqr(T)</a:t>
            </a:r>
            <a:endParaRPr lang="en-US" ker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591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8229600" cy="530225"/>
          </a:xfrm>
        </p:spPr>
        <p:txBody>
          <a:bodyPr/>
          <a:lstStyle/>
          <a:p>
            <a:r>
              <a:rPr lang="en-US"/>
              <a:t>Summing</a:t>
            </a:r>
          </a:p>
        </p:txBody>
      </p:sp>
      <p:sp>
        <p:nvSpPr>
          <p:cNvPr id="244739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371600"/>
            <a:ext cx="7391400" cy="3886200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If the individual </a:t>
            </a:r>
            <a:r>
              <a:rPr lang="el-GR">
                <a:cs typeface="Arial" charset="0"/>
              </a:rPr>
              <a:t>Δ</a:t>
            </a:r>
            <a:r>
              <a:rPr lang="en-US">
                <a:cs typeface="Arial" charset="0"/>
              </a:rPr>
              <a:t>s are each normally distributed with mean </a:t>
            </a:r>
            <a:r>
              <a:rPr lang="el-GR">
                <a:cs typeface="Arial" charset="0"/>
              </a:rPr>
              <a:t>μ</a:t>
            </a:r>
            <a:r>
              <a:rPr lang="en-US">
                <a:cs typeface="Arial" charset="0"/>
              </a:rPr>
              <a:t> and standard deviation </a:t>
            </a:r>
            <a:r>
              <a:rPr lang="el-GR">
                <a:cs typeface="Arial" charset="0"/>
              </a:rPr>
              <a:t>σ</a:t>
            </a:r>
            <a:r>
              <a:rPr lang="en-US">
                <a:cs typeface="Arial" charset="0"/>
              </a:rPr>
              <a:t>, </a:t>
            </a:r>
            <a:r>
              <a:rPr lang="en-US" smtClean="0">
                <a:cs typeface="Arial" charset="0"/>
              </a:rPr>
              <a:t>then</a:t>
            </a:r>
          </a:p>
          <a:p>
            <a:pPr marL="0" indent="0">
              <a:buNone/>
            </a:pPr>
            <a:endParaRPr lang="en-US" smtClean="0">
              <a:cs typeface="Arial" charset="0"/>
            </a:endParaRPr>
          </a:p>
          <a:p>
            <a:pPr marL="0" indent="0">
              <a:buNone/>
            </a:pPr>
            <a:endParaRPr lang="en-US" smtClean="0">
              <a:cs typeface="Arial" charset="0"/>
            </a:endParaRPr>
          </a:p>
          <a:p>
            <a:pPr marL="0" indent="0">
              <a:buNone/>
            </a:pPr>
            <a:endParaRPr lang="en-US" smtClean="0">
              <a:cs typeface="Arial" charset="0"/>
            </a:endParaRPr>
          </a:p>
          <a:p>
            <a:pPr marL="0" indent="0">
              <a:buNone/>
            </a:pPr>
            <a:endParaRPr lang="en-US" smtClean="0">
              <a:cs typeface="Arial" charset="0"/>
            </a:endParaRPr>
          </a:p>
          <a:p>
            <a:pPr marL="0" indent="0">
              <a:buNone/>
            </a:pPr>
            <a:r>
              <a:rPr lang="en-US" smtClean="0">
                <a:solidFill>
                  <a:srgbClr val="0000FF"/>
                </a:solidFill>
                <a:cs typeface="Arial" charset="0"/>
              </a:rPr>
              <a:t/>
            </a:r>
            <a:br>
              <a:rPr lang="en-US" smtClean="0">
                <a:solidFill>
                  <a:srgbClr val="0000FF"/>
                </a:solidFill>
                <a:cs typeface="Arial" charset="0"/>
              </a:rPr>
            </a:br>
            <a:r>
              <a:rPr lang="en-US" smtClean="0">
                <a:solidFill>
                  <a:srgbClr val="0000FF"/>
                </a:solidFill>
                <a:cs typeface="Arial" charset="0"/>
              </a:rPr>
              <a:t>Note that the mean increases with t but the standard deviation increases only with sqr(t).</a:t>
            </a:r>
            <a:endParaRPr lang="en-US" smtClean="0">
              <a:solidFill>
                <a:srgbClr val="0000FF"/>
              </a:solidFill>
              <a:cs typeface="Arial" charset="0"/>
            </a:endParaRPr>
          </a:p>
          <a:p>
            <a:pPr marL="0" indent="0">
              <a:buNone/>
            </a:pPr>
            <a:endParaRPr lang="en-US"/>
          </a:p>
        </p:txBody>
      </p:sp>
      <p:pic>
        <p:nvPicPr>
          <p:cNvPr id="2887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838450"/>
            <a:ext cx="5086350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95400"/>
            <a:ext cx="8229600" cy="530225"/>
          </a:xfrm>
        </p:spPr>
        <p:txBody>
          <a:bodyPr/>
          <a:lstStyle/>
          <a:p>
            <a:r>
              <a:rPr lang="en-US"/>
              <a:t>A Model for Stock Prices</a:t>
            </a:r>
          </a:p>
        </p:txBody>
      </p:sp>
      <p:sp>
        <p:nvSpPr>
          <p:cNvPr id="242691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2209800"/>
            <a:ext cx="7010400" cy="3352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Preliminary:  </a:t>
            </a:r>
          </a:p>
          <a:p>
            <a:pPr>
              <a:lnSpc>
                <a:spcPct val="90000"/>
              </a:lnSpc>
            </a:pPr>
            <a:r>
              <a:rPr lang="en-US" sz="2400"/>
              <a:t>Consider a sequence of T random outcomes, independent from one to the next, </a:t>
            </a:r>
            <a:r>
              <a:rPr lang="el-GR" sz="2400">
                <a:cs typeface="Arial" charset="0"/>
              </a:rPr>
              <a:t>Δ</a:t>
            </a:r>
            <a:r>
              <a:rPr lang="en-US" sz="2400" baseline="-25000">
                <a:cs typeface="Arial" charset="0"/>
              </a:rPr>
              <a:t>1</a:t>
            </a:r>
            <a:r>
              <a:rPr lang="en-US" sz="2400">
                <a:cs typeface="Arial" charset="0"/>
              </a:rPr>
              <a:t>, </a:t>
            </a:r>
            <a:r>
              <a:rPr lang="el-GR" sz="2400">
                <a:cs typeface="Arial" charset="0"/>
              </a:rPr>
              <a:t>Δ</a:t>
            </a:r>
            <a:r>
              <a:rPr lang="en-US" sz="2400" baseline="-25000">
                <a:cs typeface="Arial" charset="0"/>
              </a:rPr>
              <a:t>2</a:t>
            </a:r>
            <a:r>
              <a:rPr lang="en-US" sz="2400">
                <a:cs typeface="Arial" charset="0"/>
              </a:rPr>
              <a:t>,…, </a:t>
            </a:r>
            <a:r>
              <a:rPr lang="el-GR" sz="2400">
                <a:cs typeface="Arial" charset="0"/>
              </a:rPr>
              <a:t>Δ</a:t>
            </a:r>
            <a:r>
              <a:rPr lang="en-US" sz="2400" baseline="-25000">
                <a:cs typeface="Arial" charset="0"/>
              </a:rPr>
              <a:t>T</a:t>
            </a:r>
            <a:r>
              <a:rPr lang="en-US" sz="2400">
                <a:cs typeface="Arial" charset="0"/>
              </a:rPr>
              <a:t>.  (</a:t>
            </a:r>
            <a:r>
              <a:rPr lang="el-GR" sz="2400">
                <a:cs typeface="Arial" charset="0"/>
              </a:rPr>
              <a:t>Δ</a:t>
            </a:r>
            <a:r>
              <a:rPr lang="en-US" sz="2400">
                <a:cs typeface="Arial" charset="0"/>
              </a:rPr>
              <a:t> is a standard symbol for “change” which will be appropriate for what we are doing here.  And, we’ll use “t” instead of “i” to signify something to do with “time.”)</a:t>
            </a:r>
          </a:p>
          <a:p>
            <a:pPr>
              <a:lnSpc>
                <a:spcPct val="90000"/>
              </a:lnSpc>
            </a:pPr>
            <a:r>
              <a:rPr lang="el-GR" sz="2400">
                <a:cs typeface="Arial" charset="0"/>
              </a:rPr>
              <a:t>Δ</a:t>
            </a:r>
            <a:r>
              <a:rPr lang="en-US" sz="2400" baseline="-25000">
                <a:cs typeface="Arial" charset="0"/>
              </a:rPr>
              <a:t>t</a:t>
            </a:r>
            <a:r>
              <a:rPr lang="en-US" sz="2400">
                <a:cs typeface="Arial" charset="0"/>
              </a:rPr>
              <a:t> comes from a normal distribution with mean </a:t>
            </a:r>
            <a:r>
              <a:rPr lang="el-GR" sz="2400">
                <a:cs typeface="Arial" charset="0"/>
              </a:rPr>
              <a:t>μ</a:t>
            </a:r>
            <a:r>
              <a:rPr lang="en-US" sz="2400">
                <a:cs typeface="Arial" charset="0"/>
              </a:rPr>
              <a:t> and standard deviation </a:t>
            </a:r>
            <a:r>
              <a:rPr lang="el-GR" sz="2400">
                <a:cs typeface="Arial" charset="0"/>
              </a:rPr>
              <a:t>σ</a:t>
            </a:r>
            <a:r>
              <a:rPr lang="en-US" sz="2400">
                <a:cs typeface="Arial" charset="0"/>
              </a:rPr>
              <a:t>.</a:t>
            </a:r>
            <a:endParaRPr lang="el-GR" sz="240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371600"/>
            <a:ext cx="8229600" cy="530225"/>
          </a:xfrm>
        </p:spPr>
        <p:txBody>
          <a:bodyPr/>
          <a:lstStyle/>
          <a:p>
            <a:r>
              <a:rPr lang="en-US"/>
              <a:t>A Model for Stock Prices</a:t>
            </a:r>
          </a:p>
        </p:txBody>
      </p:sp>
      <p:sp>
        <p:nvSpPr>
          <p:cNvPr id="248835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2286000"/>
            <a:ext cx="7848600" cy="2743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b="1">
                <a:solidFill>
                  <a:srgbClr val="0000FF"/>
                </a:solidFill>
              </a:rPr>
              <a:t>Random Walk Model</a:t>
            </a:r>
            <a:r>
              <a:rPr lang="en-US" sz="2400"/>
              <a:t>:  Today’s price = yesterday’s price + a change that is independent of all previous information.  </a:t>
            </a:r>
            <a:r>
              <a:rPr lang="en-US" sz="2400" smtClean="0"/>
              <a:t/>
            </a:r>
            <a:br>
              <a:rPr lang="en-US" sz="2400" smtClean="0"/>
            </a:br>
            <a:r>
              <a:rPr lang="en-US" sz="2400" smtClean="0"/>
              <a:t>(</a:t>
            </a:r>
            <a:r>
              <a:rPr lang="en-US" sz="2400"/>
              <a:t>It’s a model, and a very controversial one at that.)</a:t>
            </a:r>
          </a:p>
          <a:p>
            <a:pPr>
              <a:lnSpc>
                <a:spcPct val="90000"/>
              </a:lnSpc>
            </a:pPr>
            <a:r>
              <a:rPr lang="en-US" sz="2400"/>
              <a:t>Start at some known P</a:t>
            </a:r>
            <a:r>
              <a:rPr lang="en-US" sz="2400" baseline="-25000"/>
              <a:t>0</a:t>
            </a:r>
            <a:r>
              <a:rPr lang="en-US" sz="2400"/>
              <a:t> so </a:t>
            </a:r>
            <a:br>
              <a:rPr lang="en-US" sz="2400"/>
            </a:br>
            <a:r>
              <a:rPr lang="en-US" sz="2400"/>
              <a:t>P</a:t>
            </a:r>
            <a:r>
              <a:rPr lang="en-US" sz="2400" baseline="-25000"/>
              <a:t>1</a:t>
            </a:r>
            <a:r>
              <a:rPr lang="en-US" sz="2400"/>
              <a:t> = P</a:t>
            </a:r>
            <a:r>
              <a:rPr lang="en-US" sz="2400" baseline="-25000"/>
              <a:t>0</a:t>
            </a:r>
            <a:r>
              <a:rPr lang="en-US" sz="2400"/>
              <a:t> + </a:t>
            </a:r>
            <a:r>
              <a:rPr lang="el-GR" sz="2400">
                <a:cs typeface="Arial" charset="0"/>
              </a:rPr>
              <a:t>Δ</a:t>
            </a:r>
            <a:r>
              <a:rPr lang="en-US" sz="2400" baseline="-25000">
                <a:cs typeface="Arial" charset="0"/>
              </a:rPr>
              <a:t>1</a:t>
            </a:r>
            <a:r>
              <a:rPr lang="en-US" sz="2400"/>
              <a:t> and so on.</a:t>
            </a:r>
          </a:p>
          <a:p>
            <a:pPr>
              <a:lnSpc>
                <a:spcPct val="90000"/>
              </a:lnSpc>
            </a:pPr>
            <a:r>
              <a:rPr lang="en-US" sz="2400"/>
              <a:t>Assume </a:t>
            </a:r>
            <a:r>
              <a:rPr lang="el-GR" sz="2400">
                <a:cs typeface="Arial" charset="0"/>
              </a:rPr>
              <a:t>μ</a:t>
            </a:r>
            <a:r>
              <a:rPr lang="en-US" sz="2400">
                <a:cs typeface="Arial" charset="0"/>
              </a:rPr>
              <a:t> = 0 (no systematic drift in the stock price).</a:t>
            </a:r>
            <a:endParaRPr lang="el-GR" sz="240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990600"/>
            <a:ext cx="8229600" cy="530225"/>
          </a:xfrm>
        </p:spPr>
        <p:txBody>
          <a:bodyPr/>
          <a:lstStyle/>
          <a:p>
            <a:r>
              <a:rPr lang="en-US"/>
              <a:t>Random Walk Simulations</a:t>
            </a:r>
          </a:p>
        </p:txBody>
      </p:sp>
      <p:sp>
        <p:nvSpPr>
          <p:cNvPr id="249859" name="Rectangle 3"/>
          <p:cNvSpPr>
            <a:spLocks noGrp="1" noChangeArrowheads="1"/>
          </p:cNvSpPr>
          <p:nvPr>
            <p:ph idx="1"/>
          </p:nvPr>
        </p:nvSpPr>
        <p:spPr>
          <a:xfrm>
            <a:off x="1905000" y="1600200"/>
            <a:ext cx="5867400" cy="8382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000"/>
              <a:t> P</a:t>
            </a:r>
            <a:r>
              <a:rPr lang="en-US" sz="2000" baseline="-25000"/>
              <a:t>t</a:t>
            </a:r>
            <a:r>
              <a:rPr lang="en-US" sz="2000"/>
              <a:t> = P</a:t>
            </a:r>
            <a:r>
              <a:rPr lang="en-US" sz="2000" baseline="-25000"/>
              <a:t>t-1</a:t>
            </a:r>
            <a:r>
              <a:rPr lang="en-US" sz="2000"/>
              <a:t> + </a:t>
            </a:r>
            <a:r>
              <a:rPr lang="el-GR" sz="2000">
                <a:cs typeface="Arial" charset="0"/>
              </a:rPr>
              <a:t>Δ</a:t>
            </a:r>
            <a:r>
              <a:rPr lang="en-US" sz="2000" baseline="-25000">
                <a:cs typeface="Arial" charset="0"/>
              </a:rPr>
              <a:t>t</a:t>
            </a:r>
            <a:r>
              <a:rPr lang="en-US" sz="2000">
                <a:cs typeface="Arial" charset="0"/>
              </a:rPr>
              <a:t>, t = 1,2,…,100</a:t>
            </a:r>
          </a:p>
          <a:p>
            <a:pPr>
              <a:buFont typeface="Wingdings" pitchFamily="2" charset="2"/>
              <a:buNone/>
            </a:pPr>
            <a:r>
              <a:rPr lang="en-US" sz="2000">
                <a:cs typeface="Arial" charset="0"/>
              </a:rPr>
              <a:t> Example: P</a:t>
            </a:r>
            <a:r>
              <a:rPr lang="en-US" sz="2000" baseline="-25000">
                <a:cs typeface="Arial" charset="0"/>
              </a:rPr>
              <a:t>0</a:t>
            </a:r>
            <a:r>
              <a:rPr lang="en-US" sz="2000">
                <a:cs typeface="Arial" charset="0"/>
              </a:rPr>
              <a:t>= 10, </a:t>
            </a:r>
            <a:r>
              <a:rPr lang="el-GR" sz="2000">
                <a:cs typeface="Arial" charset="0"/>
              </a:rPr>
              <a:t>Δ</a:t>
            </a:r>
            <a:r>
              <a:rPr lang="en-US" sz="2000" baseline="-25000">
                <a:cs typeface="Arial" charset="0"/>
              </a:rPr>
              <a:t>t </a:t>
            </a:r>
            <a:r>
              <a:rPr lang="en-US" sz="2000">
                <a:cs typeface="Arial" charset="0"/>
              </a:rPr>
              <a:t>Normal with </a:t>
            </a:r>
            <a:r>
              <a:rPr lang="el-GR" sz="2000">
                <a:cs typeface="Arial" charset="0"/>
              </a:rPr>
              <a:t>μ</a:t>
            </a:r>
            <a:r>
              <a:rPr lang="en-US" sz="2000">
                <a:cs typeface="Arial" charset="0"/>
              </a:rPr>
              <a:t>=0, </a:t>
            </a:r>
            <a:r>
              <a:rPr lang="el-GR" sz="2000">
                <a:cs typeface="Arial" charset="0"/>
              </a:rPr>
              <a:t>σ</a:t>
            </a:r>
            <a:r>
              <a:rPr lang="en-US" sz="2000">
                <a:cs typeface="Arial" charset="0"/>
              </a:rPr>
              <a:t>=0.02</a:t>
            </a:r>
            <a:endParaRPr lang="el-GR" sz="2000">
              <a:cs typeface="Arial" charset="0"/>
            </a:endParaRPr>
          </a:p>
          <a:p>
            <a:pPr>
              <a:buFont typeface="Wingdings" pitchFamily="2" charset="2"/>
              <a:buNone/>
            </a:pPr>
            <a:endParaRPr lang="en-US" sz="2000"/>
          </a:p>
        </p:txBody>
      </p:sp>
      <p:pic>
        <p:nvPicPr>
          <p:cNvPr id="249860" name="Picture 4"/>
          <p:cNvPicPr>
            <a:picLocks noChangeAspect="1" noChangeArrowheads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2559050"/>
            <a:ext cx="8686800" cy="376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r>
              <a:rPr lang="en-US"/>
              <a:t>Random Walk?</a:t>
            </a:r>
          </a:p>
        </p:txBody>
      </p:sp>
      <p:sp>
        <p:nvSpPr>
          <p:cNvPr id="337925" name="Text Box 5"/>
          <p:cNvSpPr txBox="1">
            <a:spLocks noChangeArrowheads="1"/>
          </p:cNvSpPr>
          <p:nvPr/>
        </p:nvSpPr>
        <p:spPr bwMode="auto">
          <a:xfrm>
            <a:off x="1066800" y="5716587"/>
            <a:ext cx="7162800" cy="3794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/>
              <a:t>Dow Jones March 27 to May 26, 2011.</a:t>
            </a:r>
            <a:endParaRPr lang="en-US" b="1"/>
          </a:p>
        </p:txBody>
      </p:sp>
      <p:pic>
        <p:nvPicPr>
          <p:cNvPr id="337926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9188" y="1885950"/>
            <a:ext cx="6905625" cy="3752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447800"/>
            <a:ext cx="8229600" cy="530225"/>
          </a:xfrm>
        </p:spPr>
        <p:txBody>
          <a:bodyPr/>
          <a:lstStyle/>
          <a:p>
            <a:r>
              <a:rPr lang="en-US" dirty="0" smtClean="0"/>
              <a:t>Uncertainty and Prediction</a:t>
            </a:r>
            <a:endParaRPr lang="en-US" dirty="0"/>
          </a:p>
        </p:txBody>
      </p:sp>
      <p:sp>
        <p:nvSpPr>
          <p:cNvPr id="250883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2209800"/>
            <a:ext cx="7010400" cy="3352800"/>
          </a:xfrm>
        </p:spPr>
        <p:txBody>
          <a:bodyPr/>
          <a:lstStyle/>
          <a:p>
            <a:r>
              <a:rPr lang="en-US" sz="2400"/>
              <a:t>Expected Price = E[P</a:t>
            </a:r>
            <a:r>
              <a:rPr lang="en-US" sz="2400" baseline="-25000"/>
              <a:t>t</a:t>
            </a:r>
            <a:r>
              <a:rPr lang="en-US" sz="2400"/>
              <a:t>] = P</a:t>
            </a:r>
            <a:r>
              <a:rPr lang="en-US" sz="2400" baseline="-25000"/>
              <a:t>0</a:t>
            </a:r>
            <a:r>
              <a:rPr lang="en-US" sz="2400"/>
              <a:t>+T</a:t>
            </a:r>
            <a:r>
              <a:rPr lang="el-GR" sz="2400">
                <a:cs typeface="Arial" charset="0"/>
              </a:rPr>
              <a:t>μ</a:t>
            </a:r>
            <a:r>
              <a:rPr lang="en-US" sz="2400">
                <a:cs typeface="Arial" charset="0"/>
              </a:rPr>
              <a:t/>
            </a:r>
            <a:br>
              <a:rPr lang="en-US" sz="2400">
                <a:cs typeface="Arial" charset="0"/>
              </a:rPr>
            </a:br>
            <a:r>
              <a:rPr lang="en-US" sz="2400">
                <a:cs typeface="Arial" charset="0"/>
              </a:rPr>
              <a:t>We have used </a:t>
            </a:r>
            <a:r>
              <a:rPr lang="el-GR" sz="2400">
                <a:cs typeface="Arial" charset="0"/>
              </a:rPr>
              <a:t>μ</a:t>
            </a:r>
            <a:r>
              <a:rPr lang="en-US" sz="2400">
                <a:cs typeface="Arial" charset="0"/>
              </a:rPr>
              <a:t> = 0 (no systematic upward or downward drift).</a:t>
            </a:r>
          </a:p>
          <a:p>
            <a:r>
              <a:rPr lang="en-US" sz="2400">
                <a:cs typeface="Arial" charset="0"/>
              </a:rPr>
              <a:t>Standard deviation = </a:t>
            </a:r>
            <a:r>
              <a:rPr lang="el-GR" sz="2400">
                <a:cs typeface="Arial" charset="0"/>
              </a:rPr>
              <a:t>σ√</a:t>
            </a:r>
            <a:r>
              <a:rPr lang="en-US" sz="2400">
                <a:cs typeface="Arial" charset="0"/>
              </a:rPr>
              <a:t>T reflects uncertainty or “risk.”</a:t>
            </a:r>
          </a:p>
          <a:p>
            <a:r>
              <a:rPr lang="en-US" sz="2400">
                <a:cs typeface="Arial" charset="0"/>
              </a:rPr>
              <a:t>Looking forward from “now” = time </a:t>
            </a:r>
            <a:r>
              <a:rPr lang="en-US" sz="2400" smtClean="0">
                <a:cs typeface="Arial" charset="0"/>
              </a:rPr>
              <a:t>t = 0</a:t>
            </a:r>
            <a:r>
              <a:rPr lang="en-US" sz="2400">
                <a:cs typeface="Arial" charset="0"/>
              </a:rPr>
              <a:t>, the uncertainty increases the farther out we look to the future.</a:t>
            </a:r>
            <a:endParaRPr lang="el-GR" sz="2400">
              <a:cs typeface="Arial" charset="0"/>
            </a:endParaRPr>
          </a:p>
        </p:txBody>
      </p:sp>
      <p:sp>
        <p:nvSpPr>
          <p:cNvPr id="250885" name="Line 5"/>
          <p:cNvSpPr>
            <a:spLocks noChangeShapeType="1"/>
          </p:cNvSpPr>
          <p:nvPr/>
        </p:nvSpPr>
        <p:spPr bwMode="auto">
          <a:xfrm>
            <a:off x="4911435" y="3437313"/>
            <a:ext cx="152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5175"/>
            <a:ext cx="8229600" cy="1139825"/>
          </a:xfrm>
        </p:spPr>
        <p:txBody>
          <a:bodyPr/>
          <a:lstStyle/>
          <a:p>
            <a:r>
              <a:rPr lang="en-US" sz="2800"/>
              <a:t>Using the Empirical Rule to </a:t>
            </a:r>
            <a:r>
              <a:rPr lang="en-US" sz="2800" smtClean="0"/>
              <a:t/>
            </a:r>
            <a:br>
              <a:rPr lang="en-US" sz="2800" smtClean="0"/>
            </a:br>
            <a:r>
              <a:rPr lang="en-US" sz="2800" smtClean="0"/>
              <a:t>Formulate </a:t>
            </a:r>
            <a:r>
              <a:rPr lang="en-US" sz="2800"/>
              <a:t>an Expected Range</a:t>
            </a:r>
          </a:p>
        </p:txBody>
      </p:sp>
      <p:pic>
        <p:nvPicPr>
          <p:cNvPr id="251908" name="Picture 4"/>
          <p:cNvPicPr>
            <a:picLocks noChangeAspect="1" noChangeArrowheads="1"/>
          </p:cNvPicPr>
          <p:nvPr/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117725"/>
            <a:ext cx="7319963" cy="413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51910" name="Line 6"/>
          <p:cNvSpPr>
            <a:spLocks noChangeShapeType="1"/>
          </p:cNvSpPr>
          <p:nvPr/>
        </p:nvSpPr>
        <p:spPr bwMode="auto">
          <a:xfrm flipV="1">
            <a:off x="5181600" y="3200400"/>
            <a:ext cx="0" cy="1600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5191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33846961"/>
              </p:ext>
            </p:extLst>
          </p:nvPr>
        </p:nvGraphicFramePr>
        <p:xfrm>
          <a:off x="5545137" y="4156075"/>
          <a:ext cx="2303463" cy="568325"/>
        </p:xfrm>
        <a:graphic>
          <a:graphicData uri="http://schemas.openxmlformats.org/presentationml/2006/ole">
            <p:oleObj spid="_x0000_s251930" name="Equation" r:id="rId5" imgW="1028254" imgH="25389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r>
              <a:rPr lang="en-US" smtClean="0"/>
              <a:t>Hurricane Forecast Interval</a:t>
            </a:r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2209800"/>
            <a:ext cx="57150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781800" y="1981200"/>
            <a:ext cx="205740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The position of the center of the hurricane follows a random walk.  The speed of movement is known reasonably accurately.  The uncertainty is in the direction.   Starting at time t, speed and direction, together, determine the position at time t+1.  Two models are used to make the prediction, the ‘</a:t>
            </a:r>
            <a:r>
              <a:rPr lang="en-US" sz="1400" dirty="0"/>
              <a:t>A</a:t>
            </a:r>
            <a:r>
              <a:rPr lang="en-US" sz="1400" dirty="0" smtClean="0"/>
              <a:t>merican’ model and the ‘European’ model.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8229600" cy="530225"/>
          </a:xfrm>
        </p:spPr>
        <p:txBody>
          <a:bodyPr/>
          <a:lstStyle/>
          <a:p>
            <a:r>
              <a:rPr lang="en-US"/>
              <a:t>Prediction Interval</a:t>
            </a:r>
          </a:p>
        </p:txBody>
      </p:sp>
      <p:sp>
        <p:nvSpPr>
          <p:cNvPr id="254979" name="Rectangle 3"/>
          <p:cNvSpPr>
            <a:spLocks noGrp="1" noChangeArrowheads="1"/>
          </p:cNvSpPr>
          <p:nvPr>
            <p:ph idx="1"/>
          </p:nvPr>
        </p:nvSpPr>
        <p:spPr>
          <a:xfrm>
            <a:off x="1676400" y="1447800"/>
            <a:ext cx="7086600" cy="1447800"/>
          </a:xfrm>
        </p:spPr>
        <p:txBody>
          <a:bodyPr/>
          <a:lstStyle/>
          <a:p>
            <a:r>
              <a:rPr lang="en-US" sz="2000"/>
              <a:t>From the normal distribution,</a:t>
            </a:r>
            <a:br>
              <a:rPr lang="en-US" sz="2000"/>
            </a:br>
            <a:r>
              <a:rPr lang="en-US" sz="2000"/>
              <a:t>P[</a:t>
            </a:r>
            <a:r>
              <a:rPr lang="el-GR" sz="2000">
                <a:cs typeface="Arial" charset="0"/>
              </a:rPr>
              <a:t>μ</a:t>
            </a:r>
            <a:r>
              <a:rPr lang="en-US" sz="2000" baseline="-25000">
                <a:cs typeface="Arial" charset="0"/>
              </a:rPr>
              <a:t>t</a:t>
            </a:r>
            <a:r>
              <a:rPr lang="en-US" sz="2000">
                <a:cs typeface="Arial" charset="0"/>
              </a:rPr>
              <a:t> - 1.96</a:t>
            </a:r>
            <a:r>
              <a:rPr lang="el-GR" sz="2000">
                <a:cs typeface="Arial" charset="0"/>
              </a:rPr>
              <a:t>σ</a:t>
            </a:r>
            <a:r>
              <a:rPr lang="en-US" sz="2000" baseline="-25000">
                <a:cs typeface="Arial" charset="0"/>
              </a:rPr>
              <a:t>t</a:t>
            </a:r>
            <a:r>
              <a:rPr lang="en-US" sz="2000">
                <a:cs typeface="Arial" charset="0"/>
              </a:rPr>
              <a:t> </a:t>
            </a:r>
            <a:r>
              <a:rPr lang="en-US" sz="2000" u="sng">
                <a:cs typeface="Arial" charset="0"/>
              </a:rPr>
              <a:t>&lt;</a:t>
            </a:r>
            <a:r>
              <a:rPr lang="en-US" sz="2000">
                <a:cs typeface="Arial" charset="0"/>
              </a:rPr>
              <a:t> X </a:t>
            </a:r>
            <a:r>
              <a:rPr lang="en-US" sz="2000" u="sng">
                <a:cs typeface="Arial" charset="0"/>
              </a:rPr>
              <a:t>&lt;</a:t>
            </a:r>
            <a:r>
              <a:rPr lang="en-US" sz="2000">
                <a:cs typeface="Arial" charset="0"/>
              </a:rPr>
              <a:t> </a:t>
            </a:r>
            <a:r>
              <a:rPr lang="el-GR" sz="2000">
                <a:cs typeface="Arial" charset="0"/>
              </a:rPr>
              <a:t>μ</a:t>
            </a:r>
            <a:r>
              <a:rPr lang="en-US" sz="2000" baseline="-25000">
                <a:cs typeface="Arial" charset="0"/>
              </a:rPr>
              <a:t>t</a:t>
            </a:r>
            <a:r>
              <a:rPr lang="en-US" sz="2000">
                <a:cs typeface="Arial" charset="0"/>
              </a:rPr>
              <a:t> + 1.96</a:t>
            </a:r>
            <a:r>
              <a:rPr lang="el-GR" sz="2000">
                <a:cs typeface="Arial" charset="0"/>
              </a:rPr>
              <a:t>σ</a:t>
            </a:r>
            <a:r>
              <a:rPr lang="en-US" sz="2000" baseline="-25000">
                <a:cs typeface="Arial" charset="0"/>
              </a:rPr>
              <a:t>t</a:t>
            </a:r>
            <a:r>
              <a:rPr lang="en-US" sz="2000">
                <a:cs typeface="Arial" charset="0"/>
              </a:rPr>
              <a:t>] = 95%</a:t>
            </a:r>
          </a:p>
          <a:p>
            <a:r>
              <a:rPr lang="en-US" sz="2000">
                <a:cs typeface="Arial" charset="0"/>
              </a:rPr>
              <a:t>This range can provide a “prediction interval, where </a:t>
            </a:r>
            <a:br>
              <a:rPr lang="en-US" sz="2000">
                <a:cs typeface="Arial" charset="0"/>
              </a:rPr>
            </a:br>
            <a:r>
              <a:rPr lang="el-GR" sz="2000">
                <a:cs typeface="Arial" charset="0"/>
              </a:rPr>
              <a:t>μ</a:t>
            </a:r>
            <a:r>
              <a:rPr lang="en-US" sz="2000" baseline="-25000">
                <a:cs typeface="Arial" charset="0"/>
              </a:rPr>
              <a:t>t</a:t>
            </a:r>
            <a:r>
              <a:rPr lang="en-US" sz="2000">
                <a:cs typeface="Arial" charset="0"/>
              </a:rPr>
              <a:t> = P</a:t>
            </a:r>
            <a:r>
              <a:rPr lang="en-US" sz="2000" baseline="-25000">
                <a:cs typeface="Arial" charset="0"/>
              </a:rPr>
              <a:t>0</a:t>
            </a:r>
            <a:r>
              <a:rPr lang="en-US" sz="2000">
                <a:cs typeface="Arial" charset="0"/>
              </a:rPr>
              <a:t> + t</a:t>
            </a:r>
            <a:r>
              <a:rPr lang="el-GR" sz="2000">
                <a:cs typeface="Arial" charset="0"/>
              </a:rPr>
              <a:t>μ</a:t>
            </a:r>
            <a:r>
              <a:rPr lang="en-US" sz="2000">
                <a:cs typeface="Arial" charset="0"/>
              </a:rPr>
              <a:t> and </a:t>
            </a:r>
            <a:r>
              <a:rPr lang="el-GR" sz="2000">
                <a:cs typeface="Arial" charset="0"/>
              </a:rPr>
              <a:t>σ</a:t>
            </a:r>
            <a:r>
              <a:rPr lang="en-US" sz="2000" baseline="-25000">
                <a:cs typeface="Arial" charset="0"/>
              </a:rPr>
              <a:t>t</a:t>
            </a:r>
            <a:r>
              <a:rPr lang="en-US" sz="2000">
                <a:cs typeface="Arial" charset="0"/>
              </a:rPr>
              <a:t> = </a:t>
            </a:r>
            <a:r>
              <a:rPr lang="el-GR" sz="2000">
                <a:cs typeface="Arial" charset="0"/>
              </a:rPr>
              <a:t>σ√</a:t>
            </a:r>
            <a:r>
              <a:rPr lang="en-US" sz="2000">
                <a:cs typeface="Arial" charset="0"/>
              </a:rPr>
              <a:t>t. </a:t>
            </a:r>
            <a:endParaRPr lang="el-GR" sz="2000">
              <a:cs typeface="Arial" charset="0"/>
            </a:endParaRPr>
          </a:p>
        </p:txBody>
      </p:sp>
      <p:pic>
        <p:nvPicPr>
          <p:cNvPr id="254980" name="Picture 4"/>
          <p:cNvPicPr>
            <a:picLocks noChangeAspect="1" noChangeArrowheads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2982912"/>
            <a:ext cx="7467600" cy="318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Application</a:t>
            </a:r>
          </a:p>
        </p:txBody>
      </p:sp>
      <p:sp>
        <p:nvSpPr>
          <p:cNvPr id="253955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1676400"/>
            <a:ext cx="7010400" cy="4114800"/>
          </a:xfrm>
        </p:spPr>
        <p:txBody>
          <a:bodyPr/>
          <a:lstStyle/>
          <a:p>
            <a:r>
              <a:rPr lang="en-US" sz="2400"/>
              <a:t>Using the random walk model, with P</a:t>
            </a:r>
            <a:r>
              <a:rPr lang="en-US" sz="2400" baseline="-25000"/>
              <a:t>0</a:t>
            </a:r>
            <a:r>
              <a:rPr lang="en-US" sz="2400"/>
              <a:t> = $40, say </a:t>
            </a:r>
            <a:r>
              <a:rPr lang="el-GR" sz="2400">
                <a:cs typeface="Arial" charset="0"/>
              </a:rPr>
              <a:t>μ</a:t>
            </a:r>
            <a:r>
              <a:rPr lang="en-US" sz="2400">
                <a:cs typeface="Arial" charset="0"/>
              </a:rPr>
              <a:t> =$0.01, </a:t>
            </a:r>
            <a:r>
              <a:rPr lang="el-GR" sz="2400">
                <a:cs typeface="Arial" charset="0"/>
              </a:rPr>
              <a:t>σ</a:t>
            </a:r>
            <a:r>
              <a:rPr lang="en-US" sz="2400">
                <a:cs typeface="Arial" charset="0"/>
              </a:rPr>
              <a:t>=$0.28, what is the probability that the price will exceed $41 after 25 days?</a:t>
            </a:r>
          </a:p>
          <a:p>
            <a:r>
              <a:rPr lang="en-US" sz="2400">
                <a:cs typeface="Arial" charset="0"/>
              </a:rPr>
              <a:t>E[P</a:t>
            </a:r>
            <a:r>
              <a:rPr lang="en-US" sz="2400" baseline="-25000">
                <a:cs typeface="Arial" charset="0"/>
              </a:rPr>
              <a:t>25</a:t>
            </a:r>
            <a:r>
              <a:rPr lang="en-US" sz="2400">
                <a:cs typeface="Arial" charset="0"/>
              </a:rPr>
              <a:t>] = 40 + 25($.01) = $40.25.  The standard deviation will be $0.28</a:t>
            </a:r>
            <a:r>
              <a:rPr lang="el-GR" sz="2400">
                <a:cs typeface="Arial" charset="0"/>
              </a:rPr>
              <a:t>√</a:t>
            </a:r>
            <a:r>
              <a:rPr lang="en-US" sz="2400">
                <a:cs typeface="Arial" charset="0"/>
              </a:rPr>
              <a:t>25=$1.40.</a:t>
            </a:r>
          </a:p>
          <a:p>
            <a:endParaRPr lang="el-GR">
              <a:cs typeface="Arial" charset="0"/>
            </a:endParaRPr>
          </a:p>
        </p:txBody>
      </p:sp>
      <p:graphicFrame>
        <p:nvGraphicFramePr>
          <p:cNvPr id="25395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8210127"/>
              </p:ext>
            </p:extLst>
          </p:nvPr>
        </p:nvGraphicFramePr>
        <p:xfrm>
          <a:off x="1381125" y="3810000"/>
          <a:ext cx="7000875" cy="2020887"/>
        </p:xfrm>
        <a:graphic>
          <a:graphicData uri="http://schemas.openxmlformats.org/presentationml/2006/ole">
            <p:oleObj spid="_x0000_s253975" name="Equation" r:id="rId4" imgW="3784320" imgH="1091880" progId="Equation.DSMT4">
              <p:embed/>
            </p:oleObj>
          </a:graphicData>
        </a:graphic>
      </p:graphicFrame>
      <p:sp>
        <p:nvSpPr>
          <p:cNvPr id="253958" name="Line 6"/>
          <p:cNvSpPr>
            <a:spLocks noChangeShapeType="1"/>
          </p:cNvSpPr>
          <p:nvPr/>
        </p:nvSpPr>
        <p:spPr bwMode="auto">
          <a:xfrm>
            <a:off x="5029200" y="3276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0"/>
            <a:ext cx="8229600" cy="530225"/>
          </a:xfrm>
        </p:spPr>
        <p:txBody>
          <a:bodyPr/>
          <a:lstStyle/>
          <a:p>
            <a:r>
              <a:rPr lang="en-US"/>
              <a:t>Random Walk Model</a:t>
            </a:r>
          </a:p>
        </p:txBody>
      </p:sp>
      <p:sp>
        <p:nvSpPr>
          <p:cNvPr id="256003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2362200"/>
            <a:ext cx="7467600" cy="3276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/>
              <a:t>Controversial – many assumptions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Normality is inessential – we are summing, so </a:t>
            </a:r>
            <a:r>
              <a:rPr lang="en-US" sz="2000"/>
              <a:t>after </a:t>
            </a:r>
            <a:r>
              <a:rPr lang="en-US" sz="2000" smtClean="0"/>
              <a:t>30 </a:t>
            </a:r>
            <a:r>
              <a:rPr lang="en-US" sz="2000" dirty="0"/>
              <a:t>periods or so, we can invoke the CLT.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The assumption of period to period independence is at least debatable.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The assumption of unchanging mean and variance is certainly debatable.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The additive model allows negative prices. (Ouch!)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The model when applied is usually based on logs and the lognormal model. </a:t>
            </a:r>
            <a:r>
              <a:rPr lang="en-US" sz="2000" dirty="0" smtClean="0"/>
              <a:t> [P</a:t>
            </a:r>
            <a:r>
              <a:rPr lang="en-US" sz="2000" baseline="-25000" dirty="0" smtClean="0"/>
              <a:t>t+1</a:t>
            </a:r>
            <a:r>
              <a:rPr lang="en-US" sz="2000" dirty="0" smtClean="0"/>
              <a:t>  =  P</a:t>
            </a:r>
            <a:r>
              <a:rPr lang="en-US" sz="2000" baseline="-25000" dirty="0" smtClean="0"/>
              <a:t>t</a:t>
            </a:r>
            <a:r>
              <a:rPr lang="en-US" sz="2000" dirty="0" smtClean="0"/>
              <a:t> x </a:t>
            </a:r>
            <a:r>
              <a:rPr lang="en-US" sz="2000" dirty="0" err="1" smtClean="0"/>
              <a:t>exp</a:t>
            </a:r>
            <a:r>
              <a:rPr lang="en-US" sz="2000" dirty="0" smtClean="0"/>
              <a:t>(</a:t>
            </a:r>
            <a:r>
              <a:rPr lang="el-GR" sz="2000" dirty="0" smtClean="0"/>
              <a:t>δ</a:t>
            </a:r>
            <a:r>
              <a:rPr lang="en-US" sz="2000" baseline="-25000" dirty="0" smtClean="0"/>
              <a:t>t</a:t>
            </a:r>
            <a:r>
              <a:rPr lang="en-US" sz="2000" dirty="0" smtClean="0"/>
              <a:t>)], </a:t>
            </a:r>
            <a:r>
              <a:rPr lang="el-GR" sz="2000" dirty="0"/>
              <a:t>δ</a:t>
            </a:r>
            <a:r>
              <a:rPr lang="en-US" sz="2000" baseline="-25000" dirty="0"/>
              <a:t>t</a:t>
            </a:r>
            <a:r>
              <a:rPr lang="en-US" sz="2000" dirty="0" smtClean="0"/>
              <a:t> = ‘period return.’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447800"/>
            <a:ext cx="8229600" cy="530225"/>
          </a:xfrm>
        </p:spPr>
        <p:txBody>
          <a:bodyPr/>
          <a:lstStyle/>
          <a:p>
            <a:r>
              <a:rPr lang="en-US"/>
              <a:t>Lognormal Random Walks</a:t>
            </a:r>
          </a:p>
        </p:txBody>
      </p:sp>
      <p:sp>
        <p:nvSpPr>
          <p:cNvPr id="285699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2761343"/>
            <a:ext cx="3962400" cy="2097314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The lognormal model remedies some of the shortcomings of the linear (normal) model.</a:t>
            </a:r>
          </a:p>
          <a:p>
            <a:pPr>
              <a:lnSpc>
                <a:spcPct val="80000"/>
              </a:lnSpc>
            </a:pPr>
            <a:r>
              <a:rPr lang="en-US" sz="2400" dirty="0" smtClean="0"/>
              <a:t>Somewhat more realistic</a:t>
            </a:r>
            <a:r>
              <a:rPr lang="en-US" sz="2400" dirty="0"/>
              <a:t>.</a:t>
            </a:r>
          </a:p>
          <a:p>
            <a:pPr>
              <a:lnSpc>
                <a:spcPct val="80000"/>
              </a:lnSpc>
            </a:pPr>
            <a:r>
              <a:rPr lang="en-US" sz="2400" dirty="0" smtClean="0"/>
              <a:t>Still controversial</a:t>
            </a:r>
            <a:r>
              <a:rPr lang="en-US" sz="2400" dirty="0"/>
              <a:t>.</a:t>
            </a:r>
          </a:p>
        </p:txBody>
      </p:sp>
      <p:pic>
        <p:nvPicPr>
          <p:cNvPr id="285700" name="Picture 4" descr="RandomWlak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362200"/>
            <a:ext cx="1906588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2826</TotalTime>
  <Words>1124</Words>
  <Application>Microsoft Office PowerPoint</Application>
  <PresentationFormat>On-screen Show (4:3)</PresentationFormat>
  <Paragraphs>167</Paragraphs>
  <Slides>28</Slides>
  <Notes>23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Level</vt:lpstr>
      <vt:lpstr>Equation</vt:lpstr>
      <vt:lpstr>Statistics and Data Analysis</vt:lpstr>
      <vt:lpstr>Statistics and Data Analysis</vt:lpstr>
      <vt:lpstr>Normal Approximations  and Random Walks</vt:lpstr>
      <vt:lpstr>Binomial Probability</vt:lpstr>
      <vt:lpstr>Exact Probability</vt:lpstr>
      <vt:lpstr>A Normal Approximation</vt:lpstr>
      <vt:lpstr>Exact Binomial Probability Looks Like a Normal Probability</vt:lpstr>
      <vt:lpstr>A Continuity Correction (Theorem)</vt:lpstr>
      <vt:lpstr>Normal Approximation</vt:lpstr>
      <vt:lpstr>Application</vt:lpstr>
      <vt:lpstr>Warranty Purchases</vt:lpstr>
      <vt:lpstr>Random Walks and Stock Prices</vt:lpstr>
      <vt:lpstr>Application of a Normal Model</vt:lpstr>
      <vt:lpstr>Behavior of the Total</vt:lpstr>
      <vt:lpstr>This Defines a Random Walk</vt:lpstr>
      <vt:lpstr>Slide 16</vt:lpstr>
      <vt:lpstr>Summing</vt:lpstr>
      <vt:lpstr>A Model for Stock Prices</vt:lpstr>
      <vt:lpstr>A Model for Stock Prices</vt:lpstr>
      <vt:lpstr>Random Walk Simulations</vt:lpstr>
      <vt:lpstr>Random Walk?</vt:lpstr>
      <vt:lpstr>Uncertainty and Prediction</vt:lpstr>
      <vt:lpstr>Using the Empirical Rule to  Formulate an Expected Range</vt:lpstr>
      <vt:lpstr>Hurricane Forecast Interval</vt:lpstr>
      <vt:lpstr>Prediction Interval</vt:lpstr>
      <vt:lpstr>Application</vt:lpstr>
      <vt:lpstr>Random Walk Model</vt:lpstr>
      <vt:lpstr>Lognormal Random Walks</vt:lpstr>
    </vt:vector>
  </TitlesOfParts>
  <Company>Econometric Software,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Statistics</dc:title>
  <dc:creator>William Greene</dc:creator>
  <cp:lastModifiedBy>Bill</cp:lastModifiedBy>
  <cp:revision>92</cp:revision>
  <dcterms:created xsi:type="dcterms:W3CDTF">2007-07-27T17:18:39Z</dcterms:created>
  <dcterms:modified xsi:type="dcterms:W3CDTF">2015-08-06T13:50:00Z</dcterms:modified>
</cp:coreProperties>
</file>