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9" r:id="rId1"/>
  </p:sldMasterIdLst>
  <p:notesMasterIdLst>
    <p:notesMasterId r:id="rId16"/>
  </p:notesMasterIdLst>
  <p:handoutMasterIdLst>
    <p:handoutMasterId r:id="rId17"/>
  </p:handoutMasterIdLst>
  <p:sldIdLst>
    <p:sldId id="258" r:id="rId2"/>
    <p:sldId id="271" r:id="rId3"/>
    <p:sldId id="259" r:id="rId4"/>
    <p:sldId id="260" r:id="rId5"/>
    <p:sldId id="276" r:id="rId6"/>
    <p:sldId id="261" r:id="rId7"/>
    <p:sldId id="282" r:id="rId8"/>
    <p:sldId id="264" r:id="rId9"/>
    <p:sldId id="270" r:id="rId10"/>
    <p:sldId id="281" r:id="rId11"/>
    <p:sldId id="280" r:id="rId12"/>
    <p:sldId id="263" r:id="rId13"/>
    <p:sldId id="266" r:id="rId14"/>
    <p:sldId id="268" r:id="rId15"/>
  </p:sldIdLst>
  <p:sldSz cx="9144000" cy="6858000" type="screen4x3"/>
  <p:notesSz cx="6954838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CC00"/>
    <a:srgbClr val="7030A0"/>
    <a:srgbClr val="000000"/>
    <a:srgbClr val="E6E6E6"/>
    <a:srgbClr val="FF0000"/>
    <a:srgbClr val="99CCCC"/>
    <a:srgbClr val="FFFFFF"/>
    <a:srgbClr val="FF9999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381" autoAdjust="0"/>
    <p:restoredTop sz="94660"/>
  </p:normalViewPr>
  <p:slideViewPr>
    <p:cSldViewPr>
      <p:cViewPr varScale="1">
        <p:scale>
          <a:sx n="106" d="100"/>
          <a:sy n="106" d="100"/>
        </p:scale>
        <p:origin x="-18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3552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9709" y="0"/>
            <a:ext cx="3013552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42691"/>
            <a:ext cx="3013552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9709" y="8842691"/>
            <a:ext cx="3013552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3552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9709" y="0"/>
            <a:ext cx="3013552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8500"/>
            <a:ext cx="4652962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801" y="4422143"/>
            <a:ext cx="5563239" cy="418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42691"/>
            <a:ext cx="3013552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9709" y="8842691"/>
            <a:ext cx="3013552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2AFE1B-6AD8-4EA3-BB35-33E4EFD6790E}" type="slidenum">
              <a:rPr lang="en-US"/>
              <a:pPr/>
              <a:t>3</a:t>
            </a:fld>
            <a:endParaRPr lang="en-US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D3CB6-BC5D-4EBA-9FC0-4D5A449118A2}" type="slidenum">
              <a:rPr lang="en-US"/>
              <a:pPr/>
              <a:t>4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B77713-91CC-431C-9F81-395C4194A027}" type="slidenum">
              <a:rPr lang="en-US"/>
              <a:pPr/>
              <a:t>6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F8CF2E-CD69-4E0E-931D-45048DF9C01C}" type="slidenum">
              <a:rPr lang="en-US"/>
              <a:pPr/>
              <a:t>8</a:t>
            </a:fld>
            <a:endParaRPr lang="en-US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41512B-DFBB-41B3-8EB1-3BBEDEB08C57}" type="slidenum">
              <a:rPr lang="en-US"/>
              <a:pPr/>
              <a:t>9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50AE0E-5376-49C0-A29B-733015E093B6}" type="slidenum">
              <a:rPr lang="en-US"/>
              <a:pPr/>
              <a:t>12</a:t>
            </a:fld>
            <a:endParaRPr lang="en-US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80E504-1E92-4C26-B255-E85B5245D99E}" type="slidenum">
              <a:rPr lang="en-US"/>
              <a:pPr/>
              <a:t>13</a:t>
            </a:fld>
            <a:endParaRPr lang="en-US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C8E495-1BCC-40BC-8BC8-B919F51699D6}" type="slidenum">
              <a:rPr lang="en-US"/>
              <a:pPr/>
              <a:t>14</a:t>
            </a:fld>
            <a:endParaRPr lang="en-US"/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982" y="880535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S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915400" cy="8763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 bwMode="auto">
          <a:xfrm>
            <a:off x="228600" y="1676400"/>
            <a:ext cx="8915400" cy="228600"/>
          </a:xfrm>
          <a:prstGeom prst="rect">
            <a:avLst/>
          </a:prstGeom>
          <a:solidFill>
            <a:srgbClr val="7030A0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7848600" y="6550223"/>
            <a:ext cx="12954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baseline="0" smtClean="0"/>
              <a:t>Introduction</a:t>
            </a:r>
            <a:endParaRPr lang="en-US" sz="140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9ED99AAF-CB70-44A8-9A44-756D634A7A9A}" type="slidenum">
              <a:rPr lang="en-US" b="1" smtClean="0"/>
              <a:pPr/>
              <a:t>‹#›</a:t>
            </a:fld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xmlns="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121025"/>
            <a:ext cx="7772400" cy="612775"/>
          </a:xfrm>
        </p:spPr>
        <p:txBody>
          <a:bodyPr/>
          <a:lstStyle/>
          <a:p>
            <a:r>
              <a:rPr lang="en-US" sz="4800"/>
              <a:t>Statistics and Data Analysis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4038600"/>
            <a:ext cx="64008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/>
              <a:t>IOMS Department </a:t>
            </a:r>
          </a:p>
          <a:p>
            <a:r>
              <a:rPr lang="en-US" sz="2600"/>
              <a:t>Department of Economics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828800"/>
            <a:ext cx="6858000" cy="1752600"/>
          </a:xfrm>
        </p:spPr>
        <p:txBody>
          <a:bodyPr/>
          <a:lstStyle/>
          <a:p>
            <a:r>
              <a:rPr lang="en-US" sz="4000" dirty="0"/>
              <a:t>Statistics and Data Analysis</a:t>
            </a:r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752600" y="38862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3429000" y="4678363"/>
            <a:ext cx="2590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/>
              <a:t>Introduction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143000"/>
            <a:ext cx="7391400" cy="3276600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en-US" sz="2600">
                <a:latin typeface="+mj-lt"/>
              </a:rPr>
              <a:t>Professor William Greene; </a:t>
            </a:r>
            <a:r>
              <a:rPr lang="en-US" sz="2600" smtClean="0">
                <a:latin typeface="+mj-lt"/>
              </a:rPr>
              <a:t/>
            </a:r>
            <a:br>
              <a:rPr lang="en-US" sz="2600" smtClean="0">
                <a:latin typeface="+mj-lt"/>
              </a:rPr>
            </a:br>
            <a:r>
              <a:rPr lang="en-US" sz="2600" smtClean="0">
                <a:latin typeface="+mj-lt"/>
              </a:rPr>
              <a:t>Economics </a:t>
            </a:r>
            <a:r>
              <a:rPr lang="en-US" sz="2600">
                <a:latin typeface="+mj-lt"/>
              </a:rPr>
              <a:t>and IOMS Departments</a:t>
            </a:r>
          </a:p>
          <a:p>
            <a:pPr>
              <a:spcBef>
                <a:spcPct val="30000"/>
              </a:spcBef>
            </a:pPr>
            <a:r>
              <a:rPr lang="en-US" sz="2600">
                <a:latin typeface="+mj-lt"/>
              </a:rPr>
              <a:t>Office: KMEC, 7-90 (Economics Department)</a:t>
            </a:r>
          </a:p>
          <a:p>
            <a:pPr>
              <a:spcBef>
                <a:spcPct val="30000"/>
              </a:spcBef>
            </a:pPr>
            <a:r>
              <a:rPr lang="en-US" sz="2600">
                <a:latin typeface="+mj-lt"/>
              </a:rPr>
              <a:t>Office phone: </a:t>
            </a:r>
            <a:r>
              <a:rPr lang="en-US" sz="2600" smtClean="0">
                <a:latin typeface="+mj-lt"/>
              </a:rPr>
              <a:t>212-998-0876</a:t>
            </a:r>
          </a:p>
          <a:p>
            <a:pPr>
              <a:spcBef>
                <a:spcPct val="30000"/>
              </a:spcBef>
            </a:pPr>
            <a:r>
              <a:rPr lang="en-US" sz="2600" smtClean="0">
                <a:latin typeface="+mj-lt"/>
              </a:rPr>
              <a:t>Office hours: TR 3-4PM (Other times, when the door is open. Or by appointment)</a:t>
            </a:r>
            <a:endParaRPr lang="en-US" sz="2600">
              <a:latin typeface="+mj-lt"/>
            </a:endParaRPr>
          </a:p>
          <a:p>
            <a:pPr>
              <a:spcBef>
                <a:spcPct val="30000"/>
              </a:spcBef>
            </a:pPr>
            <a:r>
              <a:rPr lang="en-US" sz="2600">
                <a:latin typeface="+mj-lt"/>
              </a:rPr>
              <a:t>Email: wgreene@stern.nyu.edu</a:t>
            </a:r>
          </a:p>
          <a:p>
            <a:pPr>
              <a:spcBef>
                <a:spcPct val="30000"/>
              </a:spcBef>
            </a:pPr>
            <a:r>
              <a:rPr lang="en-US" sz="2600">
                <a:latin typeface="+mj-lt"/>
              </a:rPr>
              <a:t>URL: http</a:t>
            </a:r>
            <a:r>
              <a:rPr lang="en-US" sz="2600" smtClean="0">
                <a:latin typeface="+mj-lt"/>
              </a:rPr>
              <a:t>://people.stern.nyu.edu/wgreene</a:t>
            </a:r>
            <a:endParaRPr lang="en-US" sz="2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0774" name="Text Box 6"/>
          <p:cNvSpPr txBox="1">
            <a:spLocks noChangeArrowheads="1"/>
          </p:cNvSpPr>
          <p:nvPr/>
        </p:nvSpPr>
        <p:spPr bwMode="auto">
          <a:xfrm>
            <a:off x="685800" y="5292725"/>
            <a:ext cx="769620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FF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00FF"/>
                </a:solidFill>
              </a:rPr>
              <a:t>http</a:t>
            </a:r>
            <a:r>
              <a:rPr lang="en-US" sz="2000" b="1" smtClean="0">
                <a:solidFill>
                  <a:srgbClr val="0000FF"/>
                </a:solidFill>
              </a:rPr>
              <a:t>://people.stern.nyu.edu/wgreene/Statistics/Outline.htm</a:t>
            </a:r>
            <a:endParaRPr lang="en-US" sz="20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Objectives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28800"/>
            <a:ext cx="81534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smtClean="0">
                <a:solidFill>
                  <a:srgbClr val="0000FF"/>
                </a:solidFill>
                <a:latin typeface="+mj-lt"/>
              </a:rPr>
              <a:t>Basic Understanding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latin typeface="+mj-lt"/>
              </a:rPr>
              <a:t>Random </a:t>
            </a:r>
            <a:r>
              <a:rPr lang="en-US" sz="2400" dirty="0">
                <a:latin typeface="+mj-lt"/>
              </a:rPr>
              <a:t>outcomes and random information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latin typeface="+mj-lt"/>
              </a:rPr>
              <a:t>Statistical </a:t>
            </a:r>
            <a:r>
              <a:rPr lang="en-US" sz="2400" dirty="0">
                <a:latin typeface="+mj-lt"/>
              </a:rPr>
              <a:t>information as the measured outcomes of random processes</a:t>
            </a:r>
          </a:p>
          <a:p>
            <a:pPr>
              <a:lnSpc>
                <a:spcPct val="90000"/>
              </a:lnSpc>
            </a:pPr>
            <a:r>
              <a:rPr lang="en-US" sz="2800" b="1" smtClean="0">
                <a:solidFill>
                  <a:srgbClr val="0000FF"/>
                </a:solidFill>
                <a:latin typeface="+mj-lt"/>
              </a:rPr>
              <a:t>Technical Skills</a:t>
            </a:r>
            <a:endParaRPr lang="en-US" sz="2800" b="1" smtClean="0">
              <a:solidFill>
                <a:srgbClr val="0000FF"/>
              </a:solidFill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en-US" sz="2400" smtClean="0">
                <a:latin typeface="+mj-lt"/>
              </a:rPr>
              <a:t>Analysis of </a:t>
            </a:r>
            <a:r>
              <a:rPr lang="en-US" sz="2400" dirty="0">
                <a:latin typeface="+mj-lt"/>
              </a:rPr>
              <a:t>statistical information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latin typeface="+mj-lt"/>
              </a:rPr>
              <a:t>Model building</a:t>
            </a:r>
            <a:endParaRPr lang="en-US" dirty="0"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en-US" sz="2400" smtClean="0">
                <a:latin typeface="+mj-lt"/>
              </a:rPr>
              <a:t>Presentation of </a:t>
            </a:r>
            <a:r>
              <a:rPr lang="en-US" sz="2400" dirty="0">
                <a:latin typeface="+mj-lt"/>
              </a:rPr>
              <a:t>statistical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6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06425"/>
          </a:xfrm>
        </p:spPr>
        <p:txBody>
          <a:bodyPr/>
          <a:lstStyle/>
          <a:p>
            <a:r>
              <a:rPr lang="en-US" smtClean="0"/>
              <a:t>Your Technical </a:t>
            </a:r>
            <a:r>
              <a:rPr lang="en-US"/>
              <a:t>Help </a:t>
            </a:r>
            <a:r>
              <a:rPr lang="en-US" smtClean="0"/>
              <a:t>Is Wanted</a:t>
            </a:r>
            <a:endParaRPr lang="en-US"/>
          </a:p>
        </p:txBody>
      </p:sp>
      <p:sp>
        <p:nvSpPr>
          <p:cNvPr id="224261" name="Text Box 5"/>
          <p:cNvSpPr txBox="1">
            <a:spLocks noChangeArrowheads="1"/>
          </p:cNvSpPr>
          <p:nvPr/>
        </p:nvSpPr>
        <p:spPr bwMode="auto">
          <a:xfrm>
            <a:off x="609600" y="1600200"/>
            <a:ext cx="81534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Our firm is looking for a </a:t>
            </a:r>
            <a:r>
              <a:rPr lang="en-US" sz="1600">
                <a:solidFill>
                  <a:srgbClr val="5F5F5F"/>
                </a:solidFill>
              </a:rPr>
              <a:t>[Ph.D.-level]</a:t>
            </a:r>
            <a:r>
              <a:rPr lang="en-US" sz="1600">
                <a:solidFill>
                  <a:srgbClr val="000000"/>
                </a:solidFill>
              </a:rPr>
              <a:t> statistician to assist us in analyzing a simple database of compensation levels. Our database includes 93 unique records for different institutions. We expect to analyze two dependent variables against 13 independent variables.</a:t>
            </a:r>
          </a:p>
          <a:p>
            <a:endParaRPr lang="en-US" sz="1600">
              <a:solidFill>
                <a:srgbClr val="000000"/>
              </a:solidFill>
            </a:endParaRPr>
          </a:p>
          <a:p>
            <a:r>
              <a:rPr lang="en-US" sz="1600">
                <a:solidFill>
                  <a:srgbClr val="000000"/>
                </a:solidFill>
              </a:rPr>
              <a:t>We need to perform </a:t>
            </a:r>
            <a:r>
              <a:rPr lang="en-US" sz="1600" b="1">
                <a:solidFill>
                  <a:srgbClr val="FF0000"/>
                </a:solidFill>
              </a:rPr>
              <a:t>multivariate regression </a:t>
            </a:r>
            <a:r>
              <a:rPr lang="en-US" sz="1600">
                <a:solidFill>
                  <a:srgbClr val="000000"/>
                </a:solidFill>
              </a:rPr>
              <a:t>analysis to determine </a:t>
            </a:r>
            <a:r>
              <a:rPr lang="en-US" sz="1600" b="1">
                <a:solidFill>
                  <a:srgbClr val="FF0000"/>
                </a:solidFill>
              </a:rPr>
              <a:t>which of the variables are statistically significant</a:t>
            </a:r>
            <a:r>
              <a:rPr lang="en-US" sz="1600">
                <a:solidFill>
                  <a:srgbClr val="000000"/>
                </a:solidFill>
              </a:rPr>
              <a:t>. We also need to calculate the </a:t>
            </a:r>
            <a:r>
              <a:rPr lang="en-US" sz="1600" b="1">
                <a:solidFill>
                  <a:srgbClr val="FF0000"/>
                </a:solidFill>
              </a:rPr>
              <a:t>t-statistics</a:t>
            </a:r>
            <a:r>
              <a:rPr lang="en-US" sz="1600">
                <a:solidFill>
                  <a:srgbClr val="000000"/>
                </a:solidFill>
              </a:rPr>
              <a:t> for each of the </a:t>
            </a:r>
            <a:r>
              <a:rPr lang="en-US" sz="1600" b="1">
                <a:solidFill>
                  <a:srgbClr val="FF0000"/>
                </a:solidFill>
              </a:rPr>
              <a:t>independent variables </a:t>
            </a:r>
            <a:r>
              <a:rPr lang="en-US" sz="1600">
                <a:solidFill>
                  <a:srgbClr val="000000"/>
                </a:solidFill>
              </a:rPr>
              <a:t>and </a:t>
            </a:r>
            <a:r>
              <a:rPr lang="en-US" sz="1600" b="1">
                <a:solidFill>
                  <a:srgbClr val="FF0000"/>
                </a:solidFill>
              </a:rPr>
              <a:t>adjusted r-squared </a:t>
            </a:r>
            <a:r>
              <a:rPr lang="en-US" sz="1600">
                <a:solidFill>
                  <a:srgbClr val="000000"/>
                </a:solidFill>
              </a:rPr>
              <a:t>values for the multivariate regression model developed.   We expect that some of the </a:t>
            </a:r>
            <a:r>
              <a:rPr lang="en-US" sz="1600" b="1">
                <a:solidFill>
                  <a:srgbClr val="FF0000"/>
                </a:solidFill>
              </a:rPr>
              <a:t>variables may need to be transformed</a:t>
            </a:r>
            <a:r>
              <a:rPr lang="en-US" sz="1600">
                <a:solidFill>
                  <a:srgbClr val="000000"/>
                </a:solidFill>
              </a:rPr>
              <a:t> prior to creating the regression analysis. </a:t>
            </a:r>
            <a:r>
              <a:rPr lang="en-US" sz="1600" b="1">
                <a:solidFill>
                  <a:srgbClr val="FF0000"/>
                </a:solidFill>
              </a:rPr>
              <a:t>Additional statistical approaches </a:t>
            </a:r>
            <a:r>
              <a:rPr lang="en-US" sz="1600">
                <a:solidFill>
                  <a:srgbClr val="000000"/>
                </a:solidFill>
              </a:rPr>
              <a:t>and techniques may be required as appropriate.</a:t>
            </a:r>
          </a:p>
          <a:p>
            <a:r>
              <a:rPr lang="en-US" sz="1600">
                <a:solidFill>
                  <a:srgbClr val="000000"/>
                </a:solidFill>
              </a:rPr>
              <a:t> </a:t>
            </a:r>
          </a:p>
          <a:p>
            <a:r>
              <a:rPr lang="en-US" sz="1600">
                <a:solidFill>
                  <a:srgbClr val="000000"/>
                </a:solidFill>
              </a:rPr>
              <a:t>Subsequent to the analysis of each of the variables, </a:t>
            </a:r>
            <a:r>
              <a:rPr lang="en-US" sz="1600" b="1">
                <a:solidFill>
                  <a:srgbClr val="FF0000"/>
                </a:solidFill>
              </a:rPr>
              <a:t>we will require a brief write-up </a:t>
            </a:r>
            <a:r>
              <a:rPr lang="en-US" sz="1600">
                <a:solidFill>
                  <a:srgbClr val="000000"/>
                </a:solidFill>
              </a:rPr>
              <a:t>detailing any relationships (or lack thereof) uncovered through the analysis. We anticipate that this write-up will be approximately 2-3 pages in length, excluding any supporting appendices. </a:t>
            </a:r>
            <a:r>
              <a:rPr lang="en-US" sz="1600" b="1">
                <a:solidFill>
                  <a:srgbClr val="FF0000"/>
                </a:solidFill>
              </a:rPr>
              <a:t>This write up should describe, in plain English, all relevant details regarding the analysis</a:t>
            </a:r>
            <a:r>
              <a:rPr lang="en-US" sz="160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Prerequisites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80772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latin typeface="+mj-lt"/>
              </a:rPr>
              <a:t>Basic algebra.  (Especially summation)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+mj-lt"/>
              </a:rPr>
              <a:t>Geometry (straight lines)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+mj-lt"/>
              </a:rPr>
              <a:t>Logs and exponents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>
                <a:latin typeface="+mj-lt"/>
              </a:rPr>
              <a:t>    </a:t>
            </a:r>
            <a:r>
              <a:rPr lang="en-US" sz="2800" b="1">
                <a:solidFill>
                  <a:srgbClr val="FF0000"/>
                </a:solidFill>
                <a:latin typeface="+mj-lt"/>
              </a:rPr>
              <a:t>NOTE: I (you) will use only base e (natural) logs, not base 10 (common) logs in this course.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+mj-lt"/>
              </a:rPr>
              <a:t>A smattering of simple calculus.  (I may use two or three derivatives during the </a:t>
            </a:r>
            <a:r>
              <a:rPr lang="en-US" sz="2800" smtClean="0">
                <a:latin typeface="+mj-lt"/>
              </a:rPr>
              <a:t>semester</a:t>
            </a:r>
            <a:r>
              <a:rPr lang="en-US" sz="2800">
                <a:latin typeface="+mj-lt"/>
              </a:rPr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30225"/>
          </a:xfrm>
        </p:spPr>
        <p:txBody>
          <a:bodyPr/>
          <a:lstStyle/>
          <a:p>
            <a:r>
              <a:rPr lang="en-US" smtClean="0"/>
              <a:t>Course Grade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229600" cy="4530725"/>
          </a:xfrm>
        </p:spPr>
        <p:txBody>
          <a:bodyPr/>
          <a:lstStyle/>
          <a:p>
            <a:pPr>
              <a:buNone/>
            </a:pPr>
            <a:r>
              <a:rPr lang="en-US" smtClean="0"/>
              <a:t>                       Midterm		30%</a:t>
            </a:r>
          </a:p>
          <a:p>
            <a:pPr>
              <a:buNone/>
            </a:pPr>
            <a:r>
              <a:rPr lang="en-US" smtClean="0"/>
              <a:t>                       Quizzes		15%</a:t>
            </a:r>
          </a:p>
          <a:p>
            <a:pPr>
              <a:buNone/>
            </a:pPr>
            <a:r>
              <a:rPr lang="en-US" smtClean="0"/>
              <a:t>                       Final		30%</a:t>
            </a:r>
          </a:p>
          <a:p>
            <a:pPr>
              <a:buNone/>
            </a:pPr>
            <a:r>
              <a:rPr lang="en-US" smtClean="0"/>
              <a:t>                       Problems	15%</a:t>
            </a:r>
          </a:p>
          <a:p>
            <a:pPr>
              <a:buNone/>
            </a:pPr>
            <a:r>
              <a:rPr lang="en-US" smtClean="0"/>
              <a:t>                       Project		10%</a:t>
            </a:r>
          </a:p>
          <a:p>
            <a:pPr>
              <a:buNone/>
            </a:pPr>
            <a:r>
              <a:rPr lang="en-US" smtClean="0"/>
              <a:t>    You may work in groups of up to four </a:t>
            </a:r>
            <a:br>
              <a:rPr lang="en-US" smtClean="0"/>
            </a:br>
            <a:r>
              <a:rPr lang="en-US" smtClean="0"/>
              <a:t>students on homework sets and the project</a:t>
            </a:r>
            <a:br>
              <a:rPr lang="en-US" smtClean="0"/>
            </a:br>
            <a:r>
              <a:rPr lang="en-US" smtClean="0"/>
              <a:t>and submit one report for the group.</a:t>
            </a:r>
          </a:p>
          <a:p>
            <a:pPr>
              <a:buNone/>
            </a:pPr>
            <a:r>
              <a:rPr lang="en-US" smtClean="0"/>
              <a:t>      </a:t>
            </a:r>
            <a:r>
              <a:rPr lang="en-US" b="1" smtClean="0">
                <a:solidFill>
                  <a:srgbClr val="0000FF"/>
                </a:solidFill>
              </a:rPr>
              <a:t> Stern Policy mandates that no more </a:t>
            </a:r>
            <a:br>
              <a:rPr lang="en-US" b="1" smtClean="0">
                <a:solidFill>
                  <a:srgbClr val="0000FF"/>
                </a:solidFill>
              </a:rPr>
            </a:br>
            <a:r>
              <a:rPr lang="en-US" b="1" smtClean="0">
                <a:solidFill>
                  <a:srgbClr val="0000FF"/>
                </a:solidFill>
              </a:rPr>
              <a:t>   than 35% of final grades in core </a:t>
            </a:r>
            <a:br>
              <a:rPr lang="en-US" b="1" smtClean="0">
                <a:solidFill>
                  <a:srgbClr val="0000FF"/>
                </a:solidFill>
              </a:rPr>
            </a:br>
            <a:r>
              <a:rPr lang="en-US" b="1" smtClean="0">
                <a:solidFill>
                  <a:srgbClr val="0000FF"/>
                </a:solidFill>
              </a:rPr>
              <a:t>   courses may be A or A-</a:t>
            </a:r>
          </a:p>
          <a:p>
            <a:pPr>
              <a:buNone/>
            </a:pP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Materials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6248400" cy="2895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latin typeface="+mj-lt"/>
              </a:rPr>
              <a:t>Notes: Distributed in first class</a:t>
            </a:r>
          </a:p>
          <a:p>
            <a:pPr>
              <a:lnSpc>
                <a:spcPct val="80000"/>
              </a:lnSpc>
            </a:pPr>
            <a:r>
              <a:rPr lang="en-US" sz="2400">
                <a:latin typeface="+mj-lt"/>
              </a:rPr>
              <a:t>Text: </a:t>
            </a:r>
            <a:r>
              <a:rPr lang="en-US" sz="2400" smtClean="0">
                <a:latin typeface="+mj-lt"/>
              </a:rPr>
              <a:t>Stine and Foster. </a:t>
            </a:r>
            <a:r>
              <a:rPr lang="en-US" sz="2400" i="1" smtClean="0">
                <a:latin typeface="+mj-lt"/>
              </a:rPr>
              <a:t>Statistics for</a:t>
            </a:r>
            <a:br>
              <a:rPr lang="en-US" sz="2400" i="1" smtClean="0">
                <a:latin typeface="+mj-lt"/>
              </a:rPr>
            </a:br>
            <a:r>
              <a:rPr lang="en-US" sz="2400" i="1" smtClean="0">
                <a:latin typeface="+mj-lt"/>
              </a:rPr>
              <a:t>Business: Decision Making and Analysis</a:t>
            </a:r>
            <a:endParaRPr lang="en-US" sz="2400" i="1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400">
                <a:latin typeface="+mj-lt"/>
              </a:rPr>
              <a:t>On the course website: </a:t>
            </a:r>
          </a:p>
          <a:p>
            <a:pPr lvl="1">
              <a:lnSpc>
                <a:spcPct val="80000"/>
              </a:lnSpc>
            </a:pPr>
            <a:r>
              <a:rPr lang="en-US" sz="2400">
                <a:latin typeface="+mj-lt"/>
              </a:rPr>
              <a:t>Miscellaneous notes and materials</a:t>
            </a:r>
          </a:p>
          <a:p>
            <a:pPr lvl="1">
              <a:lnSpc>
                <a:spcPct val="80000"/>
              </a:lnSpc>
            </a:pPr>
            <a:r>
              <a:rPr lang="en-US" sz="2400">
                <a:latin typeface="+mj-lt"/>
              </a:rPr>
              <a:t>Class slide presentations </a:t>
            </a:r>
          </a:p>
          <a:p>
            <a:pPr lvl="1">
              <a:lnSpc>
                <a:spcPct val="80000"/>
              </a:lnSpc>
            </a:pPr>
            <a:r>
              <a:rPr lang="en-US" sz="2400">
                <a:latin typeface="+mj-lt"/>
              </a:rPr>
              <a:t>Problem </a:t>
            </a:r>
            <a:r>
              <a:rPr lang="en-US" sz="2400" smtClean="0">
                <a:latin typeface="+mj-lt"/>
              </a:rPr>
              <a:t>sets with data when needed</a:t>
            </a:r>
          </a:p>
          <a:p>
            <a:pPr>
              <a:lnSpc>
                <a:spcPct val="80000"/>
              </a:lnSpc>
            </a:pPr>
            <a:r>
              <a:rPr lang="en-US" sz="2400" smtClean="0">
                <a:latin typeface="+mj-lt"/>
              </a:rPr>
              <a:t>Software: Minitab 17</a:t>
            </a:r>
            <a:endParaRPr lang="en-US" sz="2400">
              <a:latin typeface="+mj-lt"/>
            </a:endParaRPr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533400" y="5257800"/>
            <a:ext cx="769620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en-US" sz="2000" b="1" smtClean="0">
                <a:solidFill>
                  <a:srgbClr val="0000FF"/>
                </a:solidFill>
              </a:rPr>
              <a:t>http://people.stern.nyu.edu/wgreene/Statistics/Outline.htm</a:t>
            </a:r>
            <a:endParaRPr lang="en-US" sz="2000" b="1">
              <a:solidFill>
                <a:srgbClr val="0000FF"/>
              </a:solidFill>
            </a:endParaRPr>
          </a:p>
        </p:txBody>
      </p:sp>
      <p:pic>
        <p:nvPicPr>
          <p:cNvPr id="20070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828800"/>
            <a:ext cx="26289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ext Box 2"/>
          <p:cNvSpPr txBox="1">
            <a:spLocks noChangeArrowheads="1"/>
          </p:cNvSpPr>
          <p:nvPr/>
        </p:nvSpPr>
        <p:spPr bwMode="auto">
          <a:xfrm>
            <a:off x="1524000" y="609600"/>
            <a:ext cx="5867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Course Software: Minitab</a:t>
            </a:r>
            <a:br>
              <a:rPr lang="en-US" sz="2800" b="1"/>
            </a:br>
            <a:r>
              <a:rPr lang="en-US" sz="2800" b="1"/>
              <a:t>The Current Version: Minitab </a:t>
            </a:r>
            <a:r>
              <a:rPr lang="en-US" sz="2800" b="1" smtClean="0"/>
              <a:t>17</a:t>
            </a:r>
            <a:endParaRPr lang="en-US" sz="2800" b="1"/>
          </a:p>
        </p:txBody>
      </p:sp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381000" y="1828800"/>
            <a:ext cx="403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97638" name="Text Box 6"/>
          <p:cNvSpPr txBox="1">
            <a:spLocks noChangeArrowheads="1"/>
          </p:cNvSpPr>
          <p:nvPr/>
        </p:nvSpPr>
        <p:spPr bwMode="auto">
          <a:xfrm>
            <a:off x="457200" y="1905000"/>
            <a:ext cx="3962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97640" name="Text Box 8"/>
          <p:cNvSpPr txBox="1">
            <a:spLocks noChangeArrowheads="1"/>
          </p:cNvSpPr>
          <p:nvPr/>
        </p:nvSpPr>
        <p:spPr bwMode="auto">
          <a:xfrm>
            <a:off x="4724400" y="1981200"/>
            <a:ext cx="426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9764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905000"/>
            <a:ext cx="5029200" cy="3143250"/>
          </a:xfrm>
          <a:prstGeom prst="rect">
            <a:avLst/>
          </a:prstGeom>
          <a:noFill/>
        </p:spPr>
      </p:pic>
      <p:sp>
        <p:nvSpPr>
          <p:cNvPr id="197642" name="Text Box 10"/>
          <p:cNvSpPr txBox="1">
            <a:spLocks noChangeArrowheads="1"/>
          </p:cNvSpPr>
          <p:nvPr/>
        </p:nvSpPr>
        <p:spPr bwMode="auto">
          <a:xfrm>
            <a:off x="304800" y="2990671"/>
            <a:ext cx="3352800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smtClean="0"/>
              <a:t>Rent or buy: </a:t>
            </a:r>
            <a:r>
              <a:rPr lang="en-US" b="1" smtClean="0"/>
              <a:t>www.onthehub.com 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>$</a:t>
            </a:r>
            <a:r>
              <a:rPr lang="en-US" b="1" dirty="0" smtClean="0"/>
              <a:t>29.99 to rent for </a:t>
            </a:r>
            <a:r>
              <a:rPr lang="en-US" b="1" smtClean="0"/>
              <a:t>6 </a:t>
            </a:r>
            <a:r>
              <a:rPr lang="en-US" b="1" smtClean="0"/>
              <a:t>months </a:t>
            </a:r>
            <a:r>
              <a:rPr lang="en-US" b="1" dirty="0" smtClean="0"/>
              <a:t>$99.99 </a:t>
            </a:r>
            <a:r>
              <a:rPr lang="en-US" b="1" smtClean="0"/>
              <a:t>to </a:t>
            </a:r>
            <a:r>
              <a:rPr lang="en-US" b="1" smtClean="0"/>
              <a:t>own.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54102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Search:  www.onthehub.com/minitab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30225"/>
          </a:xfrm>
        </p:spPr>
        <p:txBody>
          <a:bodyPr/>
          <a:lstStyle/>
          <a:p>
            <a:r>
              <a:rPr lang="en-US" smtClean="0"/>
              <a:t>Using SternApps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first time, go to http://apps.stern.nyu.edu</a:t>
            </a:r>
          </a:p>
          <a:p>
            <a:pPr lvl="1"/>
            <a:r>
              <a:rPr lang="en-US" smtClean="0"/>
              <a:t>Download the client software (CitrixReceiver.exe)</a:t>
            </a:r>
          </a:p>
          <a:p>
            <a:pPr lvl="1"/>
            <a:r>
              <a:rPr lang="en-US" smtClean="0"/>
              <a:t>Install (takes 2 minutes).  After completion, Continue</a:t>
            </a:r>
          </a:p>
          <a:p>
            <a:pPr lvl="1"/>
            <a:r>
              <a:rPr lang="en-US" smtClean="0"/>
              <a:t>Select ‘launch ica’ when it downloads</a:t>
            </a:r>
          </a:p>
          <a:p>
            <a:pPr lvl="1"/>
            <a:r>
              <a:rPr lang="en-US" smtClean="0"/>
              <a:t>When the license manager worries, select gonzo…</a:t>
            </a:r>
          </a:p>
          <a:p>
            <a:r>
              <a:rPr lang="en-US" smtClean="0"/>
              <a:t>Now launch Minitab 17 from the apps menu</a:t>
            </a:r>
            <a:br>
              <a:rPr lang="en-US" smtClean="0"/>
            </a:br>
            <a:r>
              <a:rPr lang="en-US" smtClean="0"/>
              <a:t>(This procedure has gotten easier over time.)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8486775" cy="572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 bwMode="auto">
          <a:xfrm>
            <a:off x="5307105" y="3612775"/>
            <a:ext cx="914400" cy="914400"/>
          </a:xfrm>
          <a:prstGeom prst="ellipse">
            <a:avLst/>
          </a:prstGeom>
          <a:noFill/>
          <a:ln w="762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2315" y="685800"/>
            <a:ext cx="7391400" cy="1527175"/>
          </a:xfrm>
        </p:spPr>
        <p:txBody>
          <a:bodyPr/>
          <a:lstStyle/>
          <a:p>
            <a:r>
              <a:rPr lang="en-US" sz="3600"/>
              <a:t>    Course Outline and Overview</a:t>
            </a:r>
            <a:br>
              <a:rPr lang="en-US" sz="3600"/>
            </a:br>
            <a:r>
              <a:rPr lang="en-US" sz="3600"/>
              <a:t>1. Presenting Data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286000"/>
            <a:ext cx="7010400" cy="2514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b="1">
                <a:solidFill>
                  <a:srgbClr val="0000FF"/>
                </a:solidFill>
                <a:latin typeface="+mj-lt"/>
              </a:rPr>
              <a:t>Data</a:t>
            </a:r>
            <a:endParaRPr lang="en-US" sz="2600">
              <a:solidFill>
                <a:srgbClr val="0000FF"/>
              </a:solidFill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+mj-lt"/>
              </a:rPr>
              <a:t>Types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+mj-lt"/>
              </a:rPr>
              <a:t>Information content</a:t>
            </a:r>
          </a:p>
          <a:p>
            <a:pPr>
              <a:lnSpc>
                <a:spcPct val="90000"/>
              </a:lnSpc>
            </a:pPr>
            <a:r>
              <a:rPr lang="en-US" sz="2600" b="1">
                <a:solidFill>
                  <a:srgbClr val="0000FF"/>
                </a:solidFill>
                <a:latin typeface="+mj-lt"/>
              </a:rPr>
              <a:t>Data Description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+mj-lt"/>
              </a:rPr>
              <a:t>Graphical devices: Plots, histograms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+mj-lt"/>
              </a:rPr>
              <a:t>Statistical: Summary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1"/>
            <a:ext cx="7924800" cy="1371600"/>
          </a:xfrm>
        </p:spPr>
        <p:txBody>
          <a:bodyPr/>
          <a:lstStyle/>
          <a:p>
            <a:r>
              <a:rPr lang="en-US" sz="3200"/>
              <a:t>    Course Outline and Overview</a:t>
            </a:r>
            <a:br>
              <a:rPr lang="en-US" sz="3200"/>
            </a:br>
            <a:r>
              <a:rPr lang="en-US" sz="3200"/>
              <a:t>2. Explaining How Random Data Arise</a:t>
            </a:r>
            <a:r>
              <a:rPr lang="en-US" sz="3600"/>
              <a:t> 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362200"/>
            <a:ext cx="84582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u="sng">
                <a:solidFill>
                  <a:srgbClr val="0000FF"/>
                </a:solidFill>
                <a:latin typeface="+mj-lt"/>
              </a:rPr>
              <a:t>Probability</a:t>
            </a:r>
            <a:r>
              <a:rPr lang="en-US" sz="2400">
                <a:latin typeface="+mj-lt"/>
              </a:rPr>
              <a:t>: Understanding unpredictable outcomes</a:t>
            </a:r>
          </a:p>
          <a:p>
            <a:pPr>
              <a:lnSpc>
                <a:spcPct val="90000"/>
              </a:lnSpc>
            </a:pPr>
            <a:r>
              <a:rPr lang="en-US" sz="2400" b="1" u="sng">
                <a:solidFill>
                  <a:srgbClr val="0000FF"/>
                </a:solidFill>
                <a:latin typeface="+mj-lt"/>
              </a:rPr>
              <a:t>Precise mathematical principles</a:t>
            </a:r>
            <a:r>
              <a:rPr lang="en-US" sz="2400">
                <a:latin typeface="+mj-lt"/>
              </a:rPr>
              <a:t> of random outcomes </a:t>
            </a:r>
            <a:r>
              <a:rPr lang="en-US" sz="2400" smtClean="0">
                <a:latin typeface="+mj-lt"/>
              </a:rPr>
              <a:t>e.g</a:t>
            </a:r>
            <a:r>
              <a:rPr lang="en-US" sz="2400">
                <a:latin typeface="+mj-lt"/>
              </a:rPr>
              <a:t>., gambling and games of chance</a:t>
            </a:r>
          </a:p>
          <a:p>
            <a:pPr>
              <a:lnSpc>
                <a:spcPct val="90000"/>
              </a:lnSpc>
            </a:pPr>
            <a:r>
              <a:rPr lang="en-US" sz="2400" b="1" u="sng">
                <a:solidFill>
                  <a:srgbClr val="0000FF"/>
                </a:solidFill>
                <a:latin typeface="+mj-lt"/>
              </a:rPr>
              <a:t>Models</a:t>
            </a:r>
            <a:r>
              <a:rPr lang="en-US" sz="2400">
                <a:latin typeface="+mj-lt"/>
              </a:rPr>
              <a:t> = descriptions of random outcomes that </a:t>
            </a:r>
            <a:r>
              <a:rPr lang="en-US" sz="2400" smtClean="0">
                <a:latin typeface="+mj-lt"/>
              </a:rPr>
              <a:t>don’t </a:t>
            </a:r>
            <a:r>
              <a:rPr lang="en-US" sz="2400">
                <a:latin typeface="+mj-lt"/>
              </a:rPr>
              <a:t>have fixed mathematical laws</a:t>
            </a:r>
          </a:p>
          <a:p>
            <a:pPr>
              <a:lnSpc>
                <a:spcPct val="90000"/>
              </a:lnSpc>
            </a:pPr>
            <a:r>
              <a:rPr lang="en-US" sz="2400" b="1" u="sng">
                <a:solidFill>
                  <a:srgbClr val="0000FF"/>
                </a:solidFill>
                <a:latin typeface="+mj-lt"/>
              </a:rPr>
              <a:t>The Normal distribution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+mj-lt"/>
              </a:rPr>
              <a:t>THE fundamental model for outcomes involving behavior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+mj-lt"/>
              </a:rPr>
              <a:t>Model building for random outcomes using the normal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1"/>
            <a:ext cx="7391400" cy="1143000"/>
          </a:xfrm>
        </p:spPr>
        <p:txBody>
          <a:bodyPr/>
          <a:lstStyle/>
          <a:p>
            <a:r>
              <a:rPr lang="en-US" sz="3600"/>
              <a:t>Course Outline and </a:t>
            </a:r>
            <a:r>
              <a:rPr lang="en-US" sz="3600" smtClean="0"/>
              <a:t>Overview</a:t>
            </a:r>
            <a:br>
              <a:rPr lang="en-US" sz="3600" smtClean="0"/>
            </a:br>
            <a:r>
              <a:rPr lang="en-US" sz="3600" smtClean="0"/>
              <a:t>3. Learning from Data</a:t>
            </a:r>
            <a:endParaRPr lang="en-US" sz="3600"/>
          </a:p>
        </p:txBody>
      </p:sp>
      <p:sp>
        <p:nvSpPr>
          <p:cNvPr id="1904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6106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+mj-lt"/>
              </a:rPr>
              <a:t>Statistical inference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j-lt"/>
              </a:rPr>
              <a:t>Hypothesis testing: (Is the correlation large?  </a:t>
            </a:r>
            <a:r>
              <a:rPr lang="en-US" dirty="0" smtClean="0">
                <a:latin typeface="+mj-lt"/>
              </a:rPr>
              <a:t>Can we be confident that it not actually zero</a:t>
            </a:r>
            <a:r>
              <a:rPr lang="en-US" dirty="0">
                <a:latin typeface="+mj-lt"/>
              </a:rPr>
              <a:t>?)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+mj-lt"/>
              </a:rPr>
              <a:t>Hypothesis tests for specific applications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j-lt"/>
              </a:rPr>
              <a:t>Mean of a population: Is it a specific value?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latin typeface="+mj-lt"/>
              </a:rPr>
              <a:t>Applications </a:t>
            </a:r>
            <a:r>
              <a:rPr lang="en-US" dirty="0">
                <a:latin typeface="+mj-lt"/>
              </a:rPr>
              <a:t>in regression: Are the variables in the model really related?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+mj-lt"/>
              </a:rPr>
              <a:t>An application in marketing: Did the sales promotion work?  How would you find </a:t>
            </a:r>
            <a:r>
              <a:rPr lang="en-US" b="1">
                <a:solidFill>
                  <a:srgbClr val="FF0000"/>
                </a:solidFill>
                <a:latin typeface="+mj-lt"/>
              </a:rPr>
              <a:t>out</a:t>
            </a:r>
            <a:r>
              <a:rPr lang="en-US" b="1" smtClean="0">
                <a:solidFill>
                  <a:srgbClr val="FF0000"/>
                </a:solidFill>
                <a:latin typeface="+mj-lt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en-US" smtClean="0">
                <a:latin typeface="+mj-lt"/>
              </a:rPr>
              <a:t>Model building – multiple regression analysis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2795</TotalTime>
  <Words>396</Words>
  <Application>Microsoft Office PowerPoint</Application>
  <PresentationFormat>On-screen Show (4:3)</PresentationFormat>
  <Paragraphs>94</Paragraphs>
  <Slides>14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1_Level</vt:lpstr>
      <vt:lpstr>Statistics and Data Analysis</vt:lpstr>
      <vt:lpstr>Statistics and Data Analysis</vt:lpstr>
      <vt:lpstr> </vt:lpstr>
      <vt:lpstr>Course Objectives</vt:lpstr>
      <vt:lpstr>Your Technical Help Is Wanted</vt:lpstr>
      <vt:lpstr>Course Prerequisites</vt:lpstr>
      <vt:lpstr>Course Grade</vt:lpstr>
      <vt:lpstr>Course Materials</vt:lpstr>
      <vt:lpstr>Slide 9</vt:lpstr>
      <vt:lpstr>Using SternApps</vt:lpstr>
      <vt:lpstr>Slide 11</vt:lpstr>
      <vt:lpstr>    Course Outline and Overview 1. Presenting Data</vt:lpstr>
      <vt:lpstr>    Course Outline and Overview 2. Explaining How Random Data Arise </vt:lpstr>
      <vt:lpstr>Course Outline and Overview 3. Learning from Data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70</cp:revision>
  <dcterms:created xsi:type="dcterms:W3CDTF">2007-07-27T17:18:39Z</dcterms:created>
  <dcterms:modified xsi:type="dcterms:W3CDTF">2015-08-05T02:44:56Z</dcterms:modified>
</cp:coreProperties>
</file>