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3" r:id="rId1"/>
  </p:sldMasterIdLst>
  <p:notesMasterIdLst>
    <p:notesMasterId r:id="rId40"/>
  </p:notesMasterIdLst>
  <p:sldIdLst>
    <p:sldId id="256" r:id="rId2"/>
    <p:sldId id="257" r:id="rId3"/>
    <p:sldId id="300" r:id="rId4"/>
    <p:sldId id="301" r:id="rId5"/>
    <p:sldId id="302"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29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75239" autoAdjust="0"/>
  </p:normalViewPr>
  <p:slideViewPr>
    <p:cSldViewPr snapToGrid="0">
      <p:cViewPr varScale="1">
        <p:scale>
          <a:sx n="86" d="100"/>
          <a:sy n="86" d="100"/>
        </p:scale>
        <p:origin x="2361"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205B7-FE77-49AA-9828-97194E2EB6BA}" type="datetimeFigureOut">
              <a:rPr lang="en-US" smtClean="0"/>
              <a:t>9/16/2017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C01285-F9ED-492B-97AD-F507E27BEDD0}" type="slidenum">
              <a:rPr lang="en-US" smtClean="0"/>
              <a:t>‹#›</a:t>
            </a:fld>
            <a:endParaRPr lang="en-US"/>
          </a:p>
        </p:txBody>
      </p:sp>
    </p:spTree>
    <p:extLst>
      <p:ext uri="{BB962C8B-B14F-4D97-AF65-F5344CB8AC3E}">
        <p14:creationId xmlns:p14="http://schemas.microsoft.com/office/powerpoint/2010/main" val="3265939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80C01285-F9ED-492B-97AD-F507E27BEDD0}" type="slidenum">
              <a:rPr lang="en-US" smtClean="0"/>
              <a:t>2</a:t>
            </a:fld>
            <a:endParaRPr lang="en-US"/>
          </a:p>
        </p:txBody>
      </p:sp>
    </p:spTree>
    <p:extLst>
      <p:ext uri="{BB962C8B-B14F-4D97-AF65-F5344CB8AC3E}">
        <p14:creationId xmlns:p14="http://schemas.microsoft.com/office/powerpoint/2010/main" val="4239426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80C01285-F9ED-492B-97AD-F507E27BEDD0}" type="slidenum">
              <a:rPr lang="en-US" smtClean="0"/>
              <a:t>3</a:t>
            </a:fld>
            <a:endParaRPr lang="en-US"/>
          </a:p>
        </p:txBody>
      </p:sp>
    </p:spTree>
    <p:extLst>
      <p:ext uri="{BB962C8B-B14F-4D97-AF65-F5344CB8AC3E}">
        <p14:creationId xmlns:p14="http://schemas.microsoft.com/office/powerpoint/2010/main" val="151932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5</a:t>
            </a:fld>
            <a:endParaRPr lang="en-US"/>
          </a:p>
        </p:txBody>
      </p:sp>
    </p:spTree>
    <p:extLst>
      <p:ext uri="{BB962C8B-B14F-4D97-AF65-F5344CB8AC3E}">
        <p14:creationId xmlns:p14="http://schemas.microsoft.com/office/powerpoint/2010/main" val="3622087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8</a:t>
            </a:fld>
            <a:endParaRPr lang="en-US"/>
          </a:p>
        </p:txBody>
      </p:sp>
    </p:spTree>
    <p:extLst>
      <p:ext uri="{BB962C8B-B14F-4D97-AF65-F5344CB8AC3E}">
        <p14:creationId xmlns:p14="http://schemas.microsoft.com/office/powerpoint/2010/main" val="2895061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9</a:t>
            </a:fld>
            <a:endParaRPr lang="en-US"/>
          </a:p>
        </p:txBody>
      </p:sp>
    </p:spTree>
    <p:extLst>
      <p:ext uri="{BB962C8B-B14F-4D97-AF65-F5344CB8AC3E}">
        <p14:creationId xmlns:p14="http://schemas.microsoft.com/office/powerpoint/2010/main" val="3976378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11</a:t>
            </a:fld>
            <a:endParaRPr lang="en-US"/>
          </a:p>
        </p:txBody>
      </p:sp>
    </p:spTree>
    <p:extLst>
      <p:ext uri="{BB962C8B-B14F-4D97-AF65-F5344CB8AC3E}">
        <p14:creationId xmlns:p14="http://schemas.microsoft.com/office/powerpoint/2010/main" val="3963478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16</a:t>
            </a:fld>
            <a:endParaRPr lang="en-US"/>
          </a:p>
        </p:txBody>
      </p:sp>
    </p:spTree>
    <p:extLst>
      <p:ext uri="{BB962C8B-B14F-4D97-AF65-F5344CB8AC3E}">
        <p14:creationId xmlns:p14="http://schemas.microsoft.com/office/powerpoint/2010/main" val="3135345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17</a:t>
            </a:fld>
            <a:endParaRPr lang="en-US"/>
          </a:p>
        </p:txBody>
      </p:sp>
    </p:spTree>
    <p:extLst>
      <p:ext uri="{BB962C8B-B14F-4D97-AF65-F5344CB8AC3E}">
        <p14:creationId xmlns:p14="http://schemas.microsoft.com/office/powerpoint/2010/main" val="2477167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18</a:t>
            </a:fld>
            <a:endParaRPr lang="en-US"/>
          </a:p>
        </p:txBody>
      </p:sp>
    </p:spTree>
    <p:extLst>
      <p:ext uri="{BB962C8B-B14F-4D97-AF65-F5344CB8AC3E}">
        <p14:creationId xmlns:p14="http://schemas.microsoft.com/office/powerpoint/2010/main" val="980888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21</a:t>
            </a:fld>
            <a:endParaRPr lang="en-US"/>
          </a:p>
        </p:txBody>
      </p:sp>
    </p:spTree>
    <p:extLst>
      <p:ext uri="{BB962C8B-B14F-4D97-AF65-F5344CB8AC3E}">
        <p14:creationId xmlns:p14="http://schemas.microsoft.com/office/powerpoint/2010/main" val="3848169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22</a:t>
            </a:fld>
            <a:endParaRPr lang="en-US"/>
          </a:p>
        </p:txBody>
      </p:sp>
    </p:spTree>
    <p:extLst>
      <p:ext uri="{BB962C8B-B14F-4D97-AF65-F5344CB8AC3E}">
        <p14:creationId xmlns:p14="http://schemas.microsoft.com/office/powerpoint/2010/main" val="2385106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23</a:t>
            </a:fld>
            <a:endParaRPr lang="en-US"/>
          </a:p>
        </p:txBody>
      </p:sp>
    </p:spTree>
    <p:extLst>
      <p:ext uri="{BB962C8B-B14F-4D97-AF65-F5344CB8AC3E}">
        <p14:creationId xmlns:p14="http://schemas.microsoft.com/office/powerpoint/2010/main" val="3819679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question to ask is why to we</a:t>
            </a:r>
            <a:r>
              <a:rPr lang="en-US" baseline="0" dirty="0" smtClean="0"/>
              <a:t> want to </a:t>
            </a:r>
            <a:r>
              <a:rPr lang="en-US" baseline="0" dirty="0" err="1" smtClean="0"/>
              <a:t>convexify</a:t>
            </a:r>
            <a:r>
              <a:rPr lang="en-US" baseline="0" dirty="0" smtClean="0"/>
              <a:t> convolutional neural networks.</a:t>
            </a:r>
          </a:p>
          <a:p>
            <a:r>
              <a:rPr lang="en-US" baseline="0" dirty="0" smtClean="0"/>
              <a:t>In many applications, CNN has better empirical performance than fully-</a:t>
            </a:r>
            <a:r>
              <a:rPr lang="en-US" baseline="0" dirty="0" err="1" smtClean="0"/>
              <a:t>conntected</a:t>
            </a:r>
            <a:r>
              <a:rPr lang="en-US" baseline="0" dirty="0" smtClean="0"/>
              <a:t> NN.</a:t>
            </a:r>
          </a:p>
          <a:p>
            <a:r>
              <a:rPr lang="en-US" baseline="0" dirty="0" smtClean="0"/>
              <a:t>Essentially, this is because that CNN has the so-called convolutional filters. These filters able to extracts local features from the image.</a:t>
            </a:r>
          </a:p>
          <a:p>
            <a:r>
              <a:rPr lang="en-US" baseline="0" dirty="0" smtClean="0"/>
              <a:t>They reduce the number of parameters and enables CNNs to generalize better than fully-connected neural networks.</a:t>
            </a:r>
          </a:p>
          <a:p>
            <a:endParaRPr lang="en-US" dirty="0" smtClean="0"/>
          </a:p>
          <a:p>
            <a:r>
              <a:rPr lang="en-US" dirty="0" smtClean="0"/>
              <a:t>As we all know, CNN</a:t>
            </a:r>
            <a:r>
              <a:rPr lang="en-US" baseline="0" dirty="0" smtClean="0"/>
              <a:t> are learnt by non-convex optimization, which only guarantees local optimality.</a:t>
            </a:r>
          </a:p>
          <a:p>
            <a:r>
              <a:rPr lang="en-US" baseline="0" dirty="0" smtClean="0"/>
              <a:t>But if you want global optimality, there are several variants of CNN globally optimal parameters can be computed.</a:t>
            </a:r>
          </a:p>
          <a:p>
            <a:r>
              <a:rPr lang="en-US" baseline="0" dirty="0" smtClean="0"/>
              <a:t>But unfortunately, none of these models are guaranteed to be as good as the classical CNN model in terms of classification accuracy.</a:t>
            </a:r>
          </a:p>
        </p:txBody>
      </p:sp>
      <p:sp>
        <p:nvSpPr>
          <p:cNvPr id="4" name="Slide Number Placeholder 3"/>
          <p:cNvSpPr>
            <a:spLocks noGrp="1"/>
          </p:cNvSpPr>
          <p:nvPr>
            <p:ph type="sldNum" sz="quarter" idx="10"/>
          </p:nvPr>
        </p:nvSpPr>
        <p:spPr/>
        <p:txBody>
          <a:bodyPr/>
          <a:lstStyle/>
          <a:p>
            <a:fld id="{80C01285-F9ED-492B-97AD-F507E27BEDD0}" type="slidenum">
              <a:rPr lang="en-US" smtClean="0"/>
              <a:t>25</a:t>
            </a:fld>
            <a:endParaRPr lang="en-US"/>
          </a:p>
        </p:txBody>
      </p:sp>
    </p:spTree>
    <p:extLst>
      <p:ext uri="{BB962C8B-B14F-4D97-AF65-F5344CB8AC3E}">
        <p14:creationId xmlns:p14="http://schemas.microsoft.com/office/powerpoint/2010/main" val="1604456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27</a:t>
            </a:fld>
            <a:endParaRPr lang="en-US"/>
          </a:p>
        </p:txBody>
      </p:sp>
    </p:spTree>
    <p:extLst>
      <p:ext uri="{BB962C8B-B14F-4D97-AF65-F5344CB8AC3E}">
        <p14:creationId xmlns:p14="http://schemas.microsoft.com/office/powerpoint/2010/main" val="666910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28</a:t>
            </a:fld>
            <a:endParaRPr lang="en-US"/>
          </a:p>
        </p:txBody>
      </p:sp>
    </p:spTree>
    <p:extLst>
      <p:ext uri="{BB962C8B-B14F-4D97-AF65-F5344CB8AC3E}">
        <p14:creationId xmlns:p14="http://schemas.microsoft.com/office/powerpoint/2010/main" val="4242033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29</a:t>
            </a:fld>
            <a:endParaRPr lang="en-US"/>
          </a:p>
        </p:txBody>
      </p:sp>
    </p:spTree>
    <p:extLst>
      <p:ext uri="{BB962C8B-B14F-4D97-AF65-F5344CB8AC3E}">
        <p14:creationId xmlns:p14="http://schemas.microsoft.com/office/powerpoint/2010/main" val="4072518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30</a:t>
            </a:fld>
            <a:endParaRPr lang="en-US"/>
          </a:p>
        </p:txBody>
      </p:sp>
    </p:spTree>
    <p:extLst>
      <p:ext uri="{BB962C8B-B14F-4D97-AF65-F5344CB8AC3E}">
        <p14:creationId xmlns:p14="http://schemas.microsoft.com/office/powerpoint/2010/main" val="370001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What if the activation function is non-linear</a:t>
            </a:r>
          </a:p>
          <a:p>
            <a:pPr marL="171450" indent="-171450">
              <a:buFontTx/>
              <a:buChar char="-"/>
            </a:pPr>
            <a:r>
              <a:rPr lang="en-US" baseline="0" dirty="0" smtClean="0"/>
              <a:t>For non-linear filters, our general idea is to </a:t>
            </a:r>
            <a:r>
              <a:rPr lang="en-US" baseline="0" dirty="0" err="1" smtClean="0"/>
              <a:t>reparameterize</a:t>
            </a:r>
            <a:r>
              <a:rPr lang="en-US" baseline="0" dirty="0" smtClean="0"/>
              <a:t> it in order to convert it to be a linear filter.</a:t>
            </a:r>
          </a:p>
          <a:p>
            <a:pPr marL="171450" indent="-171450">
              <a:buFontTx/>
              <a:buChar char="-"/>
            </a:pPr>
            <a:r>
              <a:rPr lang="en-US" baseline="0" dirty="0" smtClean="0"/>
              <a:t>In order to do this, we introduce Reproducing Kernel Hilbert Space</a:t>
            </a:r>
          </a:p>
          <a:p>
            <a:pPr marL="171450" indent="-171450">
              <a:buFontTx/>
              <a:buChar char="-"/>
            </a:pPr>
            <a:r>
              <a:rPr lang="en-US" baseline="0" dirty="0" smtClean="0"/>
              <a:t>A RKHS is a function space that is induced by some kernel function k</a:t>
            </a:r>
          </a:p>
          <a:p>
            <a:pPr marL="171450" indent="-171450">
              <a:buFontTx/>
              <a:buChar char="-"/>
            </a:pPr>
            <a:r>
              <a:rPr lang="en-US" baseline="0" dirty="0" smtClean="0"/>
              <a:t>Every valid kernel function can be factorized in the following form: it is equal to the inner product of two non-linear mappings.</a:t>
            </a:r>
          </a:p>
          <a:p>
            <a:pPr marL="171450" indent="-171450">
              <a:buFontTx/>
              <a:buChar char="-"/>
            </a:pPr>
            <a:r>
              <a:rPr lang="en-US" baseline="0" dirty="0" smtClean="0"/>
              <a:t>On the other hand, if </a:t>
            </a:r>
            <a:r>
              <a:rPr lang="en-US" baseline="0" dirty="0" err="1" smtClean="0"/>
              <a:t>h_j</a:t>
            </a:r>
            <a:r>
              <a:rPr lang="en-US" baseline="0" dirty="0" smtClean="0"/>
              <a:t> belongs to the RKHS, then it can be expressed has an inner product of some vector </a:t>
            </a:r>
            <a:r>
              <a:rPr lang="en-US" baseline="0" dirty="0" err="1" smtClean="0"/>
              <a:t>beta_j</a:t>
            </a:r>
            <a:r>
              <a:rPr lang="en-US" baseline="0" dirty="0" smtClean="0"/>
              <a:t>, and the non-linear mapping phi(z)</a:t>
            </a:r>
          </a:p>
          <a:p>
            <a:pPr marL="171450" indent="-171450">
              <a:buFontTx/>
              <a:buChar char="-"/>
            </a:pPr>
            <a:r>
              <a:rPr lang="en-US" baseline="0" dirty="0" smtClean="0"/>
              <a:t>In this way, we have converted a non-linear filter into a linear filter, by pushing the non-</a:t>
            </a:r>
            <a:r>
              <a:rPr lang="en-US" baseline="0" dirty="0" err="1" smtClean="0"/>
              <a:t>linearlity</a:t>
            </a:r>
            <a:r>
              <a:rPr lang="en-US" baseline="0" dirty="0" smtClean="0"/>
              <a:t> from outside of the inner product to inside of the inner product.</a:t>
            </a:r>
          </a:p>
          <a:p>
            <a:pPr marL="171450" indent="-171450">
              <a:buFontTx/>
              <a:buChar char="-"/>
            </a:pPr>
            <a:r>
              <a:rPr lang="en-US" baseline="0" dirty="0" smtClean="0"/>
              <a:t>This trick has been widely used by kernel methods. It shows that by mapping to a higher dimensional space, a non-linear function can be transformed into a linear function.</a:t>
            </a:r>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31</a:t>
            </a:fld>
            <a:endParaRPr lang="en-US"/>
          </a:p>
        </p:txBody>
      </p:sp>
    </p:spTree>
    <p:extLst>
      <p:ext uri="{BB962C8B-B14F-4D97-AF65-F5344CB8AC3E}">
        <p14:creationId xmlns:p14="http://schemas.microsoft.com/office/powerpoint/2010/main" val="4260930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Having obtained a linear filter,</a:t>
            </a:r>
            <a:r>
              <a:rPr lang="en-US" baseline="0" dirty="0" smtClean="0"/>
              <a:t> everything reduces to the case of linear CNN.</a:t>
            </a:r>
          </a:p>
          <a:p>
            <a:pPr marL="171450" indent="-171450">
              <a:buFontTx/>
              <a:buChar char="-"/>
            </a:pPr>
            <a:r>
              <a:rPr lang="en-US" baseline="0" dirty="0" smtClean="0"/>
              <a:t>We solve the same convex optimization problem. The only difference is that the design matrix Z(x) needs to be re-defined, because a non-linear mapping has been applied to every patch.</a:t>
            </a:r>
          </a:p>
          <a:p>
            <a:pPr marL="171450" indent="-171450">
              <a:buFontTx/>
              <a:buChar char="-"/>
            </a:pPr>
            <a:r>
              <a:rPr lang="en-US" baseline="0" dirty="0" smtClean="0"/>
              <a:t>Precisely, we construct the design matrix as following. First, a kernel function is chosen. Then, we construct a mapping phi which satisfies this property for all patches in the dataset. This step can be done in polynomial time.</a:t>
            </a:r>
          </a:p>
          <a:p>
            <a:pPr marL="171450" indent="-171450">
              <a:buFontTx/>
              <a:buChar char="-"/>
            </a:pPr>
            <a:r>
              <a:rPr lang="en-US" baseline="0" dirty="0" smtClean="0"/>
              <a:t>Finally, we apply the mapping to every patch to re-define the design matrix.</a:t>
            </a:r>
          </a:p>
          <a:p>
            <a:pPr marL="171450" indent="-171450">
              <a:buFontTx/>
              <a:buChar char="-"/>
            </a:pPr>
            <a:r>
              <a:rPr lang="en-US" baseline="0" dirty="0" smtClean="0"/>
              <a:t>After we learn the parameter matrix \Theta, we follow the same steps as in the linear CNN case, to plug it to the CNN output function, then we are able to make predictions.</a:t>
            </a:r>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32</a:t>
            </a:fld>
            <a:endParaRPr lang="en-US"/>
          </a:p>
        </p:txBody>
      </p:sp>
    </p:spTree>
    <p:extLst>
      <p:ext uri="{BB962C8B-B14F-4D97-AF65-F5344CB8AC3E}">
        <p14:creationId xmlns:p14="http://schemas.microsoft.com/office/powerpoint/2010/main" val="2251010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There is one remaining problem: why can we re-parameterize</a:t>
            </a:r>
            <a:r>
              <a:rPr lang="en-US" baseline="0" dirty="0" smtClean="0"/>
              <a:t> non-linear filters in a RKHS, and what are the assumptions on these filters.</a:t>
            </a:r>
          </a:p>
          <a:p>
            <a:pPr marL="171450" indent="-171450">
              <a:buFontTx/>
              <a:buChar char="-"/>
            </a:pPr>
            <a:r>
              <a:rPr lang="en-US" baseline="0" dirty="0" smtClean="0"/>
              <a:t>We are going to answer this question on this slide.</a:t>
            </a:r>
          </a:p>
          <a:p>
            <a:pPr marL="171450" indent="-171450">
              <a:buFontTx/>
              <a:buChar char="-"/>
            </a:pPr>
            <a:r>
              <a:rPr lang="en-US" baseline="0" dirty="0" smtClean="0"/>
              <a:t>Recall that the filter is a linear transformation followed by a non-linear activation.</a:t>
            </a:r>
          </a:p>
          <a:p>
            <a:pPr marL="171450" indent="-171450">
              <a:buFontTx/>
              <a:buChar char="-"/>
            </a:pPr>
            <a:r>
              <a:rPr lang="en-US" baseline="0" dirty="0" smtClean="0"/>
              <a:t>If the activation function is smooth, then the filter will be smooth.</a:t>
            </a:r>
          </a:p>
          <a:p>
            <a:pPr marL="171450" indent="-171450">
              <a:buFontTx/>
              <a:buChar char="-"/>
            </a:pPr>
            <a:r>
              <a:rPr lang="en-US" baseline="0" dirty="0" smtClean="0"/>
              <a:t>On the other hand, we know that certain RKHSs contains all sufficiently smooth functions.</a:t>
            </a:r>
            <a:r>
              <a:rPr lang="en-US" baseline="0" dirty="0"/>
              <a:t> </a:t>
            </a:r>
            <a:r>
              <a:rPr lang="en-US" baseline="0" dirty="0" smtClean="0"/>
              <a:t>As a result, they will contain the filter if the activation function is smooth enough.</a:t>
            </a:r>
          </a:p>
          <a:p>
            <a:pPr marL="171450" indent="-171450">
              <a:buFontTx/>
              <a:buChar char="-"/>
            </a:pPr>
            <a:r>
              <a:rPr lang="en-US" baseline="0" dirty="0" smtClean="0"/>
              <a:t>The first example is the Gaussian kernel, we are able to show that the corresponding RKHS contains filters that are activated by the following sigma: it can be any polynomial function, or the sine function. Both have been used in practice to activate neural networks.</a:t>
            </a:r>
          </a:p>
          <a:p>
            <a:pPr marL="171450" indent="-171450">
              <a:buFontTx/>
              <a:buChar char="-"/>
            </a:pPr>
            <a:r>
              <a:rPr lang="en-US" baseline="0" dirty="0" smtClean="0"/>
              <a:t>If we choose another kernel called the inverse-polynomial kernel, then it supports not only the above two activations, but two more activations. They are the ERF function that approximates the sigmoid function, and a smooth hinge that approximates the </a:t>
            </a:r>
            <a:r>
              <a:rPr lang="en-US" baseline="0" dirty="0" err="1" smtClean="0"/>
              <a:t>ReLU</a:t>
            </a:r>
            <a:r>
              <a:rPr lang="en-US" baseline="0" dirty="0" smtClean="0"/>
              <a:t> function.</a:t>
            </a:r>
          </a:p>
          <a:p>
            <a:pPr marL="171450" indent="-171450">
              <a:buFontTx/>
              <a:buChar char="-"/>
            </a:pPr>
            <a:r>
              <a:rPr lang="en-US" baseline="0" dirty="0" smtClean="0"/>
              <a:t>So we see that by properly choosing a kernel function, we are able to re-parametrize filters that are activated by a broad class of activations function, which people use in practice.</a:t>
            </a:r>
          </a:p>
        </p:txBody>
      </p:sp>
      <p:sp>
        <p:nvSpPr>
          <p:cNvPr id="4" name="Slide Number Placeholder 3"/>
          <p:cNvSpPr>
            <a:spLocks noGrp="1"/>
          </p:cNvSpPr>
          <p:nvPr>
            <p:ph type="sldNum" sz="quarter" idx="10"/>
          </p:nvPr>
        </p:nvSpPr>
        <p:spPr/>
        <p:txBody>
          <a:bodyPr/>
          <a:lstStyle/>
          <a:p>
            <a:fld id="{80C01285-F9ED-492B-97AD-F507E27BEDD0}" type="slidenum">
              <a:rPr lang="en-US" smtClean="0"/>
              <a:t>33</a:t>
            </a:fld>
            <a:endParaRPr lang="en-US"/>
          </a:p>
        </p:txBody>
      </p:sp>
    </p:spTree>
    <p:extLst>
      <p:ext uri="{BB962C8B-B14F-4D97-AF65-F5344CB8AC3E}">
        <p14:creationId xmlns:p14="http://schemas.microsoft.com/office/powerpoint/2010/main" val="4104141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34</a:t>
            </a:fld>
            <a:endParaRPr lang="en-US"/>
          </a:p>
        </p:txBody>
      </p:sp>
    </p:spTree>
    <p:extLst>
      <p:ext uri="{BB962C8B-B14F-4D97-AF65-F5344CB8AC3E}">
        <p14:creationId xmlns:p14="http://schemas.microsoft.com/office/powerpoint/2010/main" val="4145371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Unfortunately, for training the second convolution layer, there is no theoretical guarantee like we had for training a single convolution layer.</a:t>
            </a:r>
          </a:p>
          <a:p>
            <a:pPr marL="171450" indent="-171450">
              <a:buFontTx/>
              <a:buChar char="-"/>
            </a:pPr>
            <a:r>
              <a:rPr lang="en-US" baseline="0" dirty="0" smtClean="0"/>
              <a:t>This is because that the algorithm is greedy, so it is not guaranteed to be optimal</a:t>
            </a:r>
          </a:p>
          <a:p>
            <a:pPr marL="171450" indent="-171450">
              <a:buFontTx/>
              <a:buChar char="-"/>
            </a:pPr>
            <a:r>
              <a:rPr lang="en-US" baseline="0" dirty="0" smtClean="0"/>
              <a:t>However, we have done experiments to show that training deeper </a:t>
            </a:r>
            <a:r>
              <a:rPr lang="en-US" baseline="0" dirty="0" err="1" smtClean="0"/>
              <a:t>convexified</a:t>
            </a:r>
            <a:r>
              <a:rPr lang="en-US" baseline="0" dirty="0" smtClean="0"/>
              <a:t> CNNs helps to improve the performance quite a lot, and these </a:t>
            </a:r>
            <a:r>
              <a:rPr lang="en-US" baseline="0" dirty="0" err="1" smtClean="0"/>
              <a:t>convexifiec</a:t>
            </a:r>
            <a:r>
              <a:rPr lang="en-US" baseline="0" dirty="0" smtClean="0"/>
              <a:t> versions are comparable to the canonical CNNs of the same depth, even when the model contains multiple layers of convolution.</a:t>
            </a:r>
          </a:p>
          <a:p>
            <a:pPr marL="0" indent="0">
              <a:buFontTx/>
              <a:buNone/>
            </a:pPr>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35</a:t>
            </a:fld>
            <a:endParaRPr lang="en-US"/>
          </a:p>
        </p:txBody>
      </p:sp>
    </p:spTree>
    <p:extLst>
      <p:ext uri="{BB962C8B-B14F-4D97-AF65-F5344CB8AC3E}">
        <p14:creationId xmlns:p14="http://schemas.microsoft.com/office/powerpoint/2010/main" val="2202022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36</a:t>
            </a:fld>
            <a:endParaRPr lang="en-US"/>
          </a:p>
        </p:txBody>
      </p:sp>
    </p:spTree>
    <p:extLst>
      <p:ext uri="{BB962C8B-B14F-4D97-AF65-F5344CB8AC3E}">
        <p14:creationId xmlns:p14="http://schemas.microsoft.com/office/powerpoint/2010/main" val="238992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C01285-F9ED-492B-97AD-F507E27BEDD0}" type="slidenum">
              <a:rPr lang="en-US" smtClean="0"/>
              <a:t>37</a:t>
            </a:fld>
            <a:endParaRPr lang="en-US"/>
          </a:p>
        </p:txBody>
      </p:sp>
    </p:spTree>
    <p:extLst>
      <p:ext uri="{BB962C8B-B14F-4D97-AF65-F5344CB8AC3E}">
        <p14:creationId xmlns:p14="http://schemas.microsoft.com/office/powerpoint/2010/main" val="648755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5F36279-E66D-4AC1-AB06-515F974222DB}" type="datetime1">
              <a:rPr lang="en-US" smtClean="0"/>
              <a:t>9/16/2017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3886723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C07FB3-CDC9-49FC-9CF6-A3BE8D0B840C}" type="datetime1">
              <a:rPr lang="en-US" smtClean="0"/>
              <a:t>9/16/2017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180521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FF3D501-D921-4BE5-81FA-F72BC388DEEC}" type="datetime1">
              <a:rPr lang="en-US" smtClean="0"/>
              <a:t>9/16/2017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2487059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1BAAC94-FBCE-4A16-9BDD-A9E438778529}" type="datetime1">
              <a:rPr lang="en-US" smtClean="0"/>
              <a:t>9/16/2017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36512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64117AC-E8CA-4B70-873D-22E216A05465}" type="datetime1">
              <a:rPr lang="en-US" smtClean="0"/>
              <a:t>9/16/2017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9142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AF09D69-2C06-48F4-B2A2-6878E1A28964}" type="datetime1">
              <a:rPr lang="en-US" smtClean="0"/>
              <a:t>9/16/2017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2984701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8B9182-245F-42A7-91E7-D48BF8C4BFFB}" type="datetime1">
              <a:rPr lang="en-US" smtClean="0"/>
              <a:t>9/16/2017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3777797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79FAA1F-1B9E-40D9-A974-D1C5D5C1E78D}" type="datetime1">
              <a:rPr lang="en-US" smtClean="0"/>
              <a:t>9/16/2017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2203822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DBD23A-57F4-485E-8147-DC3DD8372900}" type="datetime1">
              <a:rPr lang="en-US" smtClean="0"/>
              <a:t>9/16/2017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2023202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F7C864-F331-4E55-9DB9-A017CEB243BB}" type="datetime1">
              <a:rPr lang="en-US" smtClean="0"/>
              <a:t>9/16/2017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429193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CFA766-10CD-4F07-9C7B-BD74C0D8FCA6}" type="datetime1">
              <a:rPr lang="en-US" smtClean="0"/>
              <a:t>9/16/2017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711E0-EB43-4B15-98CB-73861721A80A}" type="slidenum">
              <a:rPr lang="en-US" smtClean="0"/>
              <a:t>‹#›</a:t>
            </a:fld>
            <a:endParaRPr lang="en-US"/>
          </a:p>
        </p:txBody>
      </p:sp>
    </p:spTree>
    <p:extLst>
      <p:ext uri="{BB962C8B-B14F-4D97-AF65-F5344CB8AC3E}">
        <p14:creationId xmlns:p14="http://schemas.microsoft.com/office/powerpoint/2010/main" val="555364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7C8B9B-D5AC-468B-BEA9-19A1D398B4E5}" type="datetime1">
              <a:rPr lang="en-US" smtClean="0"/>
              <a:t>9/16/2017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711E0-EB43-4B15-98CB-73861721A80A}" type="slidenum">
              <a:rPr lang="en-US" smtClean="0"/>
              <a:t>‹#›</a:t>
            </a:fld>
            <a:endParaRPr lang="en-US"/>
          </a:p>
        </p:txBody>
      </p:sp>
    </p:spTree>
    <p:extLst>
      <p:ext uri="{BB962C8B-B14F-4D97-AF65-F5344CB8AC3E}">
        <p14:creationId xmlns:p14="http://schemas.microsoft.com/office/powerpoint/2010/main" val="266338526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2.mp4"/><Relationship Id="rId7" Type="http://schemas.openxmlformats.org/officeDocument/2006/relationships/image" Target="NUL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video" Target="../media/media2.mp4"/><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4.mp4"/><Relationship Id="rId7" Type="http://schemas.openxmlformats.org/officeDocument/2006/relationships/image" Target="../media/image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NULL"/><Relationship Id="rId5" Type="http://schemas.openxmlformats.org/officeDocument/2006/relationships/slideLayout" Target="../slideLayouts/slideLayout2.xml"/><Relationship Id="rId10" Type="http://schemas.openxmlformats.org/officeDocument/2006/relationships/image" Target="NULL"/><Relationship Id="rId4" Type="http://schemas.openxmlformats.org/officeDocument/2006/relationships/video" Target="../media/media4.mp4"/><Relationship Id="rId9" Type="http://schemas.openxmlformats.org/officeDocument/2006/relationships/image" Target="NULL"/></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NUL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NUL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7" Type="http://schemas.openxmlformats.org/officeDocument/2006/relationships/image" Target="NUL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7" Type="http://schemas.openxmlformats.org/officeDocument/2006/relationships/image" Target="../media/image18.png"/><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media/image23.png"/><Relationship Id="rId2" Type="http://schemas.openxmlformats.org/officeDocument/2006/relationships/notesSlide" Target="../notesSlides/notesSlide7.xm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media/image20.png"/><Relationship Id="rId19" Type="http://schemas.openxmlformats.org/officeDocument/2006/relationships/image" Target="NULL"/><Relationship Id="rId4" Type="http://schemas.openxmlformats.org/officeDocument/2006/relationships/image" Target="../media/image19.pn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NUL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8.png"/><Relationship Id="rId5" Type="http://schemas.openxmlformats.org/officeDocument/2006/relationships/image" Target="NULL"/><Relationship Id="rId4" Type="http://schemas.openxmlformats.org/officeDocument/2006/relationships/image" Target="NUL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NUL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2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1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510.png"/></Relationships>
</file>

<file path=ppt/slides/_rels/slide2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1.png"/><Relationship Id="rId7"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110.png"/><Relationship Id="rId5" Type="http://schemas.openxmlformats.org/officeDocument/2006/relationships/image" Target="../media/image500.png"/><Relationship Id="rId10" Type="http://schemas.openxmlformats.org/officeDocument/2006/relationships/image" Target="../media/image100.png"/><Relationship Id="rId9" Type="http://schemas.openxmlformats.org/officeDocument/2006/relationships/image" Target="../media/image90.png"/></Relationships>
</file>

<file path=ppt/slides/_rels/slide3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30.png"/></Relationships>
</file>

<file path=ppt/slides/_rels/slide3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0.png"/><Relationship Id="rId5" Type="http://schemas.openxmlformats.org/officeDocument/2006/relationships/image" Target="../media/image34.png"/><Relationship Id="rId4" Type="http://schemas.openxmlformats.org/officeDocument/2006/relationships/image" Target="../media/image520.png"/></Relationships>
</file>

<file path=ppt/slides/_rels/slide32.xml.rels><?xml version="1.0" encoding="UTF-8" standalone="yes"?>
<Relationships xmlns="http://schemas.openxmlformats.org/package/2006/relationships"><Relationship Id="rId8" Type="http://schemas.openxmlformats.org/officeDocument/2006/relationships/image" Target="../media/image230.png"/><Relationship Id="rId3" Type="http://schemas.openxmlformats.org/officeDocument/2006/relationships/image" Target="../media/image35.png"/><Relationship Id="rId7" Type="http://schemas.openxmlformats.org/officeDocument/2006/relationships/image" Target="../media/image22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00.png"/><Relationship Id="rId4" Type="http://schemas.openxmlformats.org/officeDocument/2006/relationships/image" Target="../media/image36.png"/><Relationship Id="rId9" Type="http://schemas.openxmlformats.org/officeDocument/2006/relationships/image" Target="../media/image240.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4312" y="1452595"/>
            <a:ext cx="8149905" cy="1790700"/>
          </a:xfrm>
        </p:spPr>
        <p:txBody>
          <a:bodyPr>
            <a:normAutofit/>
          </a:bodyPr>
          <a:lstStyle/>
          <a:p>
            <a:r>
              <a:rPr lang="en-US" altLang="zh-CN" sz="3600" b="1" dirty="0" smtClean="0"/>
              <a:t>Two approaches to non-convex </a:t>
            </a:r>
            <a:br>
              <a:rPr lang="en-US" altLang="zh-CN" sz="3600" b="1" dirty="0" smtClean="0"/>
            </a:br>
            <a:r>
              <a:rPr lang="en-US" altLang="zh-CN" sz="3600" b="1" dirty="0" smtClean="0"/>
              <a:t>machine learning</a:t>
            </a:r>
            <a:endParaRPr lang="en-US" sz="2200" b="1" dirty="0">
              <a:solidFill>
                <a:schemeClr val="accent5"/>
              </a:solidFill>
            </a:endParaRPr>
          </a:p>
        </p:txBody>
      </p:sp>
      <p:sp>
        <p:nvSpPr>
          <p:cNvPr id="3" name="Subtitle 2"/>
          <p:cNvSpPr>
            <a:spLocks noGrp="1"/>
          </p:cNvSpPr>
          <p:nvPr>
            <p:ph type="subTitle" idx="1"/>
          </p:nvPr>
        </p:nvSpPr>
        <p:spPr/>
        <p:txBody>
          <a:bodyPr/>
          <a:lstStyle/>
          <a:p>
            <a:r>
              <a:rPr lang="en-US" dirty="0" smtClean="0">
                <a:solidFill>
                  <a:srgbClr val="C00000"/>
                </a:solidFill>
              </a:rPr>
              <a:t>Yuchen Zhang</a:t>
            </a:r>
          </a:p>
          <a:p>
            <a:r>
              <a:rPr lang="en-US" dirty="0" smtClean="0">
                <a:solidFill>
                  <a:srgbClr val="C00000"/>
                </a:solidFill>
              </a:rPr>
              <a:t>Stanford University</a:t>
            </a:r>
            <a:endParaRPr lang="en-US" dirty="0">
              <a:solidFill>
                <a:srgbClr val="C00000"/>
              </a:solidFill>
            </a:endParaRPr>
          </a:p>
        </p:txBody>
      </p:sp>
    </p:spTree>
    <p:extLst>
      <p:ext uri="{BB962C8B-B14F-4D97-AF65-F5344CB8AC3E}">
        <p14:creationId xmlns:p14="http://schemas.microsoft.com/office/powerpoint/2010/main" val="40025390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8456627" cy="1325563"/>
          </a:xfrm>
        </p:spPr>
        <p:txBody>
          <a:bodyPr>
            <a:normAutofit/>
          </a:bodyPr>
          <a:lstStyle/>
          <a:p>
            <a:r>
              <a:rPr lang="en-US" sz="3600" dirty="0" smtClean="0"/>
              <a:t>Non-convexity </a:t>
            </a:r>
            <a:r>
              <a:rPr lang="en-US" altLang="zh-CN" sz="3600" dirty="0" smtClean="0"/>
              <a:t>in </a:t>
            </a:r>
            <a:r>
              <a:rPr lang="en-US" sz="3600" dirty="0" smtClean="0"/>
              <a:t>modern machine learning</a:t>
            </a:r>
            <a:endParaRPr lang="en-US" sz="3600"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5964" y="3701003"/>
            <a:ext cx="1155201" cy="1220837"/>
          </a:xfrm>
        </p:spPr>
      </p:pic>
      <p:sp>
        <p:nvSpPr>
          <p:cNvPr id="8" name="Slide Number Placeholder 7"/>
          <p:cNvSpPr>
            <a:spLocks noGrp="1"/>
          </p:cNvSpPr>
          <p:nvPr>
            <p:ph type="sldNum" sz="quarter" idx="12"/>
          </p:nvPr>
        </p:nvSpPr>
        <p:spPr/>
        <p:txBody>
          <a:bodyPr/>
          <a:lstStyle/>
          <a:p>
            <a:fld id="{6A3711E0-EB43-4B15-98CB-73861721A80A}" type="slidenum">
              <a:rPr lang="en-US" smtClean="0"/>
              <a:t>2</a:t>
            </a:fld>
            <a:endParaRPr lang="en-US"/>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964" y="5054900"/>
            <a:ext cx="1882066" cy="113042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6490" y="3699634"/>
            <a:ext cx="1704900" cy="1130423"/>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4502" y="3699634"/>
            <a:ext cx="1498651" cy="1223574"/>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36692" y="5085159"/>
            <a:ext cx="2578743" cy="1069904"/>
          </a:xfrm>
          <a:prstGeom prst="rect">
            <a:avLst/>
          </a:prstGeom>
        </p:spPr>
      </p:pic>
      <p:sp>
        <p:nvSpPr>
          <p:cNvPr id="13" name="Content Placeholder 5"/>
          <p:cNvSpPr txBox="1">
            <a:spLocks/>
          </p:cNvSpPr>
          <p:nvPr/>
        </p:nvSpPr>
        <p:spPr>
          <a:xfrm>
            <a:off x="628650" y="1777665"/>
            <a:ext cx="7886700" cy="17338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t>State-of-the-art AI models are learnt by minimizing (often non-convex) loss functions.</a:t>
            </a:r>
          </a:p>
          <a:p>
            <a:r>
              <a:rPr lang="en-US" sz="2400" dirty="0" smtClean="0"/>
              <a:t>T</a:t>
            </a:r>
            <a:r>
              <a:rPr lang="en-US" altLang="zh-CN" sz="2400" dirty="0" smtClean="0"/>
              <a:t>raditional </a:t>
            </a:r>
            <a:r>
              <a:rPr lang="en-US" altLang="zh-CN" sz="2400" dirty="0"/>
              <a:t>o</a:t>
            </a:r>
            <a:r>
              <a:rPr lang="en-US" altLang="zh-CN" sz="2400" dirty="0" smtClean="0"/>
              <a:t>ptimization algorithms only guarantee to find locally optimal solutions.</a:t>
            </a:r>
            <a:endParaRPr lang="en-US" sz="2400" dirty="0"/>
          </a:p>
        </p:txBody>
      </p:sp>
      <p:pic>
        <p:nvPicPr>
          <p:cNvPr id="1026" name="Picture 2" descr="Image result for non-convex functi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02424" y="3657531"/>
            <a:ext cx="2985269" cy="2794737"/>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a:off x="5304097" y="4731089"/>
            <a:ext cx="627529" cy="38150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6968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8456627" cy="1325563"/>
          </a:xfrm>
        </p:spPr>
        <p:txBody>
          <a:bodyPr>
            <a:normAutofit/>
          </a:bodyPr>
          <a:lstStyle/>
          <a:p>
            <a:r>
              <a:rPr lang="en-US" sz="4000" dirty="0" smtClean="0"/>
              <a:t>T</a:t>
            </a:r>
            <a:r>
              <a:rPr lang="en-US" altLang="zh-CN" sz="4000" dirty="0" smtClean="0"/>
              <a:t>his talk</a:t>
            </a:r>
            <a:endParaRPr lang="en-US" sz="4000" dirty="0"/>
          </a:p>
        </p:txBody>
      </p:sp>
      <p:sp>
        <p:nvSpPr>
          <p:cNvPr id="8" name="Slide Number Placeholder 7"/>
          <p:cNvSpPr>
            <a:spLocks noGrp="1"/>
          </p:cNvSpPr>
          <p:nvPr>
            <p:ph type="sldNum" sz="quarter" idx="12"/>
          </p:nvPr>
        </p:nvSpPr>
        <p:spPr/>
        <p:txBody>
          <a:bodyPr/>
          <a:lstStyle/>
          <a:p>
            <a:fld id="{6A3711E0-EB43-4B15-98CB-73861721A80A}" type="slidenum">
              <a:rPr lang="en-US" smtClean="0"/>
              <a:t>3</a:t>
            </a:fld>
            <a:endParaRPr lang="en-US"/>
          </a:p>
        </p:txBody>
      </p:sp>
      <p:sp>
        <p:nvSpPr>
          <p:cNvPr id="13" name="Content Placeholder 5"/>
          <p:cNvSpPr txBox="1">
            <a:spLocks/>
          </p:cNvSpPr>
          <p:nvPr/>
        </p:nvSpPr>
        <p:spPr>
          <a:xfrm>
            <a:off x="628649" y="1777665"/>
            <a:ext cx="8086285" cy="44121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Two ideas to </a:t>
            </a:r>
            <a:r>
              <a:rPr lang="en-US" altLang="zh-CN" dirty="0" smtClean="0"/>
              <a:t>attack</a:t>
            </a:r>
            <a:r>
              <a:rPr lang="en-US" dirty="0" smtClean="0"/>
              <a:t> </a:t>
            </a:r>
            <a:r>
              <a:rPr lang="en-US" dirty="0" smtClean="0">
                <a:solidFill>
                  <a:schemeClr val="accent5"/>
                </a:solidFill>
              </a:rPr>
              <a:t>non-convexity</a:t>
            </a:r>
            <a:r>
              <a:rPr lang="en-US" dirty="0" smtClean="0"/>
              <a:t> and </a:t>
            </a:r>
            <a:r>
              <a:rPr lang="en-US" dirty="0" smtClean="0">
                <a:solidFill>
                  <a:schemeClr val="accent5"/>
                </a:solidFill>
              </a:rPr>
              <a:t>local </a:t>
            </a:r>
            <a:r>
              <a:rPr lang="en-US" altLang="zh-CN" dirty="0" smtClean="0">
                <a:solidFill>
                  <a:schemeClr val="accent5"/>
                </a:solidFill>
              </a:rPr>
              <a:t>minima</a:t>
            </a:r>
            <a:r>
              <a:rPr lang="en-US" dirty="0" smtClean="0"/>
              <a:t>:</a:t>
            </a:r>
          </a:p>
          <a:p>
            <a:r>
              <a:rPr lang="en-US" b="1" dirty="0" smtClean="0"/>
              <a:t>Idea 1</a:t>
            </a:r>
            <a:r>
              <a:rPr lang="en-US" dirty="0" smtClean="0"/>
              <a:t>: </a:t>
            </a:r>
            <a:r>
              <a:rPr lang="en-US" dirty="0"/>
              <a:t>I</a:t>
            </a:r>
            <a:r>
              <a:rPr lang="en-US" dirty="0" smtClean="0"/>
              <a:t>njecting large random noise to SGD.</a:t>
            </a:r>
          </a:p>
          <a:p>
            <a:pPr marL="457200" lvl="1" indent="0">
              <a:buNone/>
            </a:pPr>
            <a:r>
              <a:rPr lang="en-US" sz="2000" b="1" dirty="0" smtClean="0">
                <a:solidFill>
                  <a:schemeClr val="bg1">
                    <a:lumMod val="75000"/>
                  </a:schemeClr>
                </a:solidFill>
              </a:rPr>
              <a:t>A Hitting Time Analysis of Stochastic Gradient Langevin </a:t>
            </a:r>
            <a:r>
              <a:rPr lang="en-US" sz="2000" b="1" dirty="0" err="1" smtClean="0">
                <a:solidFill>
                  <a:schemeClr val="bg1">
                    <a:lumMod val="75000"/>
                  </a:schemeClr>
                </a:solidFill>
              </a:rPr>
              <a:t>Dyanmics</a:t>
            </a:r>
            <a:endParaRPr lang="en-US" sz="2000" b="1" dirty="0" smtClean="0">
              <a:solidFill>
                <a:schemeClr val="bg1">
                  <a:lumMod val="75000"/>
                </a:schemeClr>
              </a:solidFill>
            </a:endParaRPr>
          </a:p>
          <a:p>
            <a:pPr marL="457200" lvl="1" indent="0">
              <a:buNone/>
            </a:pPr>
            <a:r>
              <a:rPr lang="en-US" sz="2000" dirty="0" smtClean="0">
                <a:solidFill>
                  <a:schemeClr val="bg1">
                    <a:lumMod val="75000"/>
                  </a:schemeClr>
                </a:solidFill>
              </a:rPr>
              <a:t>Yuchen Zhang, Percy Liang, Moses </a:t>
            </a:r>
            <a:r>
              <a:rPr lang="en-US" sz="2000" dirty="0" err="1" smtClean="0">
                <a:solidFill>
                  <a:schemeClr val="bg1">
                    <a:lumMod val="75000"/>
                  </a:schemeClr>
                </a:solidFill>
              </a:rPr>
              <a:t>Charikar</a:t>
            </a:r>
            <a:r>
              <a:rPr lang="en-US" sz="2000" dirty="0">
                <a:solidFill>
                  <a:schemeClr val="bg1">
                    <a:lumMod val="75000"/>
                  </a:schemeClr>
                </a:solidFill>
              </a:rPr>
              <a:t> </a:t>
            </a:r>
            <a:r>
              <a:rPr lang="en-US" sz="2000" dirty="0" smtClean="0">
                <a:solidFill>
                  <a:schemeClr val="bg1">
                    <a:lumMod val="75000"/>
                  </a:schemeClr>
                </a:solidFill>
              </a:rPr>
              <a:t>(COLT’17)</a:t>
            </a:r>
          </a:p>
          <a:p>
            <a:r>
              <a:rPr lang="en-US" b="1" dirty="0" smtClean="0"/>
              <a:t>Idea 2</a:t>
            </a:r>
            <a:r>
              <a:rPr lang="en-US" dirty="0" smtClean="0"/>
              <a:t>: Convex relaxation.</a:t>
            </a:r>
          </a:p>
          <a:p>
            <a:pPr marL="457200" lvl="1" indent="0">
              <a:buNone/>
            </a:pPr>
            <a:r>
              <a:rPr lang="en-US" sz="2000" b="1" dirty="0" err="1" smtClean="0">
                <a:solidFill>
                  <a:schemeClr val="bg1">
                    <a:lumMod val="75000"/>
                  </a:schemeClr>
                </a:solidFill>
              </a:rPr>
              <a:t>Convexified</a:t>
            </a:r>
            <a:r>
              <a:rPr lang="en-US" sz="2000" b="1" dirty="0" smtClean="0">
                <a:solidFill>
                  <a:schemeClr val="bg1">
                    <a:lumMod val="75000"/>
                  </a:schemeClr>
                </a:solidFill>
              </a:rPr>
              <a:t> Convolutional Neural Network</a:t>
            </a:r>
          </a:p>
          <a:p>
            <a:pPr marL="457200" lvl="1" indent="0">
              <a:buNone/>
            </a:pPr>
            <a:r>
              <a:rPr lang="en-US" sz="2000" dirty="0" smtClean="0">
                <a:solidFill>
                  <a:schemeClr val="bg1">
                    <a:lumMod val="75000"/>
                  </a:schemeClr>
                </a:solidFill>
              </a:rPr>
              <a:t>Yuchen Zhang, Percy Liang, Martin Wainwright (ICML’17)</a:t>
            </a:r>
          </a:p>
          <a:p>
            <a:endParaRPr lang="en-US" dirty="0"/>
          </a:p>
        </p:txBody>
      </p:sp>
    </p:spTree>
    <p:extLst>
      <p:ext uri="{BB962C8B-B14F-4D97-AF65-F5344CB8AC3E}">
        <p14:creationId xmlns:p14="http://schemas.microsoft.com/office/powerpoint/2010/main" val="396931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486" y="2169459"/>
            <a:ext cx="7886700" cy="2037323"/>
          </a:xfrm>
        </p:spPr>
        <p:txBody>
          <a:bodyPr>
            <a:normAutofit/>
          </a:bodyPr>
          <a:lstStyle/>
          <a:p>
            <a:pPr algn="ctr">
              <a:lnSpc>
                <a:spcPct val="100000"/>
              </a:lnSpc>
            </a:pPr>
            <a:r>
              <a:rPr lang="en-US" sz="3600" b="1" dirty="0" smtClean="0"/>
              <a:t>Part I</a:t>
            </a:r>
            <a:r>
              <a:rPr lang="en-US" sz="3600" dirty="0" smtClean="0"/>
              <a:t/>
            </a:r>
            <a:br>
              <a:rPr lang="en-US" sz="3600" dirty="0" smtClean="0"/>
            </a:br>
            <a:r>
              <a:rPr lang="en-US" sz="3600" dirty="0" smtClean="0"/>
              <a:t>Injecting Large Random Noise to SGD</a:t>
            </a:r>
            <a:endParaRPr lang="en-US" sz="3600" dirty="0"/>
          </a:p>
        </p:txBody>
      </p:sp>
      <p:sp>
        <p:nvSpPr>
          <p:cNvPr id="3" name="Slide Number Placeholder 2"/>
          <p:cNvSpPr>
            <a:spLocks noGrp="1"/>
          </p:cNvSpPr>
          <p:nvPr>
            <p:ph type="sldNum" sz="quarter" idx="12"/>
          </p:nvPr>
        </p:nvSpPr>
        <p:spPr/>
        <p:txBody>
          <a:bodyPr/>
          <a:lstStyle/>
          <a:p>
            <a:fld id="{6A3711E0-EB43-4B15-98CB-73861721A80A}" type="slidenum">
              <a:rPr lang="en-US" smtClean="0"/>
              <a:t>4</a:t>
            </a:fld>
            <a:endParaRPr lang="en-US"/>
          </a:p>
        </p:txBody>
      </p:sp>
    </p:spTree>
    <p:extLst>
      <p:ext uri="{BB962C8B-B14F-4D97-AF65-F5344CB8AC3E}">
        <p14:creationId xmlns:p14="http://schemas.microsoft.com/office/powerpoint/2010/main" val="38558230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Gradient descent and local minima</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522800"/>
                <a:ext cx="7886700" cy="4351338"/>
              </a:xfrm>
            </p:spPr>
            <p:txBody>
              <a:bodyPr>
                <a:normAutofit/>
              </a:bodyPr>
              <a:lstStyle/>
              <a:p>
                <a:r>
                  <a:rPr lang="en-US" sz="2400" b="1" dirty="0" smtClean="0"/>
                  <a:t>Problem</a:t>
                </a:r>
                <a:r>
                  <a:rPr lang="en-US" sz="2400" b="0" dirty="0" smtClean="0"/>
                  <a:t>: </a:t>
                </a:r>
                <a14:m>
                  <m:oMath xmlns:m="http://schemas.openxmlformats.org/officeDocument/2006/math">
                    <m:sSub>
                      <m:sSubPr>
                        <m:ctrlPr>
                          <a:rPr lang="en-US" sz="2400" b="0" i="1" smtClean="0">
                            <a:latin typeface="Cambria Math" panose="02040503050406030204" pitchFamily="18" charset="0"/>
                          </a:rPr>
                        </m:ctrlPr>
                      </m:sSubPr>
                      <m:e>
                        <m:r>
                          <m:rPr>
                            <m:sty m:val="p"/>
                          </m:rPr>
                          <a:rPr lang="en-US" sz="2400">
                            <a:latin typeface="Cambria Math" panose="02040503050406030204" pitchFamily="18" charset="0"/>
                          </a:rPr>
                          <m:t>min</m:t>
                        </m:r>
                      </m:e>
                      <m:sub>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𝐾</m:t>
                        </m:r>
                      </m:sub>
                    </m:sSub>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oMath>
                </a14:m>
                <a:r>
                  <a:rPr lang="en-US" sz="2400" b="0" dirty="0" smtClean="0"/>
                  <a:t>.</a:t>
                </a:r>
              </a:p>
              <a:p>
                <a:r>
                  <a:rPr lang="en-US" sz="2400" dirty="0" smtClean="0"/>
                  <a:t>Gradient Descent</a:t>
                </a:r>
                <a:r>
                  <a:rPr lang="en-US" sz="2400" b="0" dirty="0" smtClean="0"/>
                  <a:t>: </a:t>
                </a:r>
                <a14:m>
                  <m:oMath xmlns:m="http://schemas.openxmlformats.org/officeDocument/2006/math">
                    <m:r>
                      <a:rPr lang="en-US" sz="2400" i="1">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𝜂</m:t>
                    </m:r>
                    <m:r>
                      <a:rPr lang="en-US" sz="2400" b="0" i="1" smtClean="0">
                        <a:latin typeface="Cambria Math" panose="02040503050406030204" pitchFamily="18" charset="0"/>
                      </a:rPr>
                      <m:t>⋅</m:t>
                    </m:r>
                    <m:r>
                      <a:rPr lang="en-US" sz="2400" b="0" i="0" smtClean="0">
                        <a:latin typeface="Cambria Math" panose="02040503050406030204" pitchFamily="18" charset="0"/>
                      </a:rPr>
                      <m:t>𝛻</m:t>
                    </m:r>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oMath>
                </a14:m>
                <a:r>
                  <a:rPr lang="en-US" sz="2400" dirty="0" smtClean="0"/>
                  <a:t>.</a:t>
                </a:r>
              </a:p>
              <a:p>
                <a:r>
                  <a:rPr lang="en-US" sz="2400" dirty="0" smtClean="0"/>
                  <a:t>Running GD on a non-convex function may converge to a sub-optimal local minimum.</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522800"/>
                <a:ext cx="7886700" cy="4351338"/>
              </a:xfrm>
              <a:blipFill>
                <a:blip r:embed="rId7"/>
                <a:stretch>
                  <a:fillRect l="-1005" t="-196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5</a:t>
            </a:fld>
            <a:endParaRPr lang="en-US"/>
          </a:p>
        </p:txBody>
      </p:sp>
      <p:pic>
        <p:nvPicPr>
          <p:cNvPr id="20" name="gd-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28650" y="3355757"/>
            <a:ext cx="3657600" cy="2743200"/>
          </a:xfrm>
          <a:prstGeom prst="rect">
            <a:avLst/>
          </a:prstGeom>
        </p:spPr>
      </p:pic>
      <p:pic>
        <p:nvPicPr>
          <p:cNvPr id="21" name="gd-2">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34012" y="3355757"/>
            <a:ext cx="3657600" cy="2743200"/>
          </a:xfrm>
          <a:prstGeom prst="rect">
            <a:avLst/>
          </a:prstGeom>
        </p:spPr>
      </p:pic>
      <p:sp>
        <p:nvSpPr>
          <p:cNvPr id="22" name="TextBox 21"/>
          <p:cNvSpPr txBox="1"/>
          <p:nvPr/>
        </p:nvSpPr>
        <p:spPr>
          <a:xfrm>
            <a:off x="1682238" y="6031300"/>
            <a:ext cx="1550424" cy="369332"/>
          </a:xfrm>
          <a:prstGeom prst="rect">
            <a:avLst/>
          </a:prstGeom>
          <a:noFill/>
        </p:spPr>
        <p:txBody>
          <a:bodyPr wrap="none" rtlCol="0">
            <a:spAutoFit/>
          </a:bodyPr>
          <a:lstStyle/>
          <a:p>
            <a:r>
              <a:rPr lang="en-US" dirty="0" smtClean="0"/>
              <a:t>global minima</a:t>
            </a:r>
            <a:endParaRPr lang="en-US" dirty="0"/>
          </a:p>
        </p:txBody>
      </p:sp>
      <p:sp>
        <p:nvSpPr>
          <p:cNvPr id="23" name="TextBox 22"/>
          <p:cNvSpPr txBox="1"/>
          <p:nvPr/>
        </p:nvSpPr>
        <p:spPr>
          <a:xfrm>
            <a:off x="5691585" y="6031300"/>
            <a:ext cx="1378583" cy="369332"/>
          </a:xfrm>
          <a:prstGeom prst="rect">
            <a:avLst/>
          </a:prstGeom>
          <a:noFill/>
        </p:spPr>
        <p:txBody>
          <a:bodyPr wrap="none" rtlCol="0">
            <a:spAutoFit/>
          </a:bodyPr>
          <a:lstStyle/>
          <a:p>
            <a:r>
              <a:rPr lang="en-US" dirty="0" smtClean="0"/>
              <a:t>local minima</a:t>
            </a:r>
            <a:endParaRPr lang="en-US" dirty="0"/>
          </a:p>
        </p:txBody>
      </p:sp>
    </p:spTree>
    <p:extLst>
      <p:ext uri="{BB962C8B-B14F-4D97-AF65-F5344CB8AC3E}">
        <p14:creationId xmlns:p14="http://schemas.microsoft.com/office/powerpoint/2010/main" val="53364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mediacall" presetSubtype="0" fill="hold" nodeType="withEffect">
                                  <p:stCondLst>
                                    <p:cond delay="0"/>
                                  </p:stCondLst>
                                  <p:childTnLst>
                                    <p:cmd type="call" cmd="playFrom(0.0)">
                                      <p:cBhvr>
                                        <p:cTn id="18" dur="5000" fill="hold"/>
                                        <p:tgtEl>
                                          <p:spTgt spid="21"/>
                                        </p:tgtEl>
                                      </p:cBhvr>
                                    </p:cmd>
                                  </p:childTnLst>
                                </p:cTn>
                              </p:par>
                              <p:par>
                                <p:cTn id="19" presetID="1" presetClass="mediacall" presetSubtype="0" fill="hold" nodeType="withEffect">
                                  <p:stCondLst>
                                    <p:cond delay="0"/>
                                  </p:stCondLst>
                                  <p:childTnLst>
                                    <p:cmd type="call" cmd="playFrom(0.0)">
                                      <p:cBhvr>
                                        <p:cTn id="20" dur="500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repeatCount="indefinite" fill="hold" display="0">
                  <p:stCondLst>
                    <p:cond delay="indefinite"/>
                  </p:stCondLst>
                </p:cTn>
                <p:tgtEl>
                  <p:spTgt spid="20"/>
                </p:tgtEl>
              </p:cMediaNode>
            </p:video>
            <p:video>
              <p:cMediaNode vol="80000">
                <p:cTn id="22" repeatCount="indefinite" fill="hold" display="0">
                  <p:stCondLst>
                    <p:cond delay="indefinite"/>
                  </p:stCondLst>
                </p:cTn>
                <p:tgtEl>
                  <p:spTgt spid="21"/>
                </p:tgtEl>
              </p:cMediaNode>
            </p:video>
          </p:childTnLst>
        </p:cTn>
      </p:par>
    </p:tnLst>
    <p:bldLst>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Adding noise to gradient descent</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585032"/>
                <a:ext cx="7886700" cy="4351338"/>
              </a:xfrm>
            </p:spPr>
            <p:txBody>
              <a:bodyPr/>
              <a:lstStyle/>
              <a:p>
                <a:r>
                  <a:rPr lang="en-US" dirty="0" smtClean="0"/>
                  <a:t>Draw a noise vector: </a:t>
                </a:r>
                <a14:m>
                  <m:oMath xmlns:m="http://schemas.openxmlformats.org/officeDocument/2006/math">
                    <m:r>
                      <a:rPr lang="en-US" b="0" i="1" smtClean="0">
                        <a:solidFill>
                          <a:schemeClr val="accent5"/>
                        </a:solidFill>
                        <a:latin typeface="Cambria Math" panose="02040503050406030204" pitchFamily="18" charset="0"/>
                      </a:rPr>
                      <m:t>𝑤</m:t>
                    </m:r>
                    <m:r>
                      <a:rPr lang="en-US" b="0" i="1" smtClean="0">
                        <a:solidFill>
                          <a:schemeClr val="accent5"/>
                        </a:solidFill>
                        <a:latin typeface="Cambria Math" panose="02040503050406030204" pitchFamily="18" charset="0"/>
                      </a:rPr>
                      <m:t>∼</m:t>
                    </m:r>
                    <m:r>
                      <a:rPr lang="en-US" b="0" i="1" smtClean="0">
                        <a:solidFill>
                          <a:schemeClr val="accent5"/>
                        </a:solidFill>
                        <a:latin typeface="Cambria Math" panose="02040503050406030204" pitchFamily="18" charset="0"/>
                      </a:rPr>
                      <m:t>𝑁</m:t>
                    </m:r>
                    <m:d>
                      <m:dPr>
                        <m:ctrlPr>
                          <a:rPr lang="en-US" b="0" i="1" smtClean="0">
                            <a:solidFill>
                              <a:schemeClr val="accent5"/>
                            </a:solidFill>
                            <a:latin typeface="Cambria Math" panose="02040503050406030204" pitchFamily="18" charset="0"/>
                          </a:rPr>
                        </m:ctrlPr>
                      </m:dPr>
                      <m:e>
                        <m:r>
                          <a:rPr lang="en-US" b="0" i="1" smtClean="0">
                            <a:solidFill>
                              <a:schemeClr val="accent5"/>
                            </a:solidFill>
                            <a:latin typeface="Cambria Math" panose="02040503050406030204" pitchFamily="18" charset="0"/>
                          </a:rPr>
                          <m:t>0, </m:t>
                        </m:r>
                        <m:r>
                          <a:rPr lang="en-US" b="0" i="1" smtClean="0">
                            <a:solidFill>
                              <a:schemeClr val="accent5"/>
                            </a:solidFill>
                            <a:latin typeface="Cambria Math" panose="02040503050406030204" pitchFamily="18" charset="0"/>
                          </a:rPr>
                          <m:t>𝐼</m:t>
                        </m:r>
                      </m:e>
                    </m:d>
                  </m:oMath>
                </a14:m>
                <a:endParaRPr lang="en-US" b="0" dirty="0" smtClean="0"/>
              </a:p>
              <a:p>
                <a:r>
                  <a:rPr lang="en-US" dirty="0" smtClean="0"/>
                  <a:t>Update: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𝜂</m:t>
                    </m:r>
                    <m:r>
                      <a:rPr lang="en-US" i="1">
                        <a:latin typeface="Cambria Math" panose="02040503050406030204" pitchFamily="18" charset="0"/>
                      </a:rPr>
                      <m:t>⋅</m:t>
                    </m:r>
                    <m:r>
                      <a:rPr lang="en-US" b="0" i="0" smtClean="0">
                        <a:latin typeface="Cambria Math" panose="02040503050406030204" pitchFamily="18" charset="0"/>
                      </a:rPr>
                      <m:t>(</m:t>
                    </m:r>
                    <m:r>
                      <a:rPr lang="en-US" i="0">
                        <a:latin typeface="Cambria Math" panose="02040503050406030204" pitchFamily="18" charset="0"/>
                      </a:rPr>
                      <m:t>𝛻</m:t>
                    </m:r>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e>
                    </m:d>
                    <m:r>
                      <a:rPr lang="en-US" b="0" i="1" smtClean="0">
                        <a:solidFill>
                          <a:schemeClr val="accent5"/>
                        </a:solidFill>
                        <a:latin typeface="Cambria Math" panose="02040503050406030204" pitchFamily="18" charset="0"/>
                      </a:rPr>
                      <m:t>+</m:t>
                    </m:r>
                    <m:r>
                      <a:rPr lang="en-US" b="0" i="1" smtClean="0">
                        <a:solidFill>
                          <a:schemeClr val="accent5"/>
                        </a:solidFill>
                        <a:latin typeface="Cambria Math" panose="02040503050406030204" pitchFamily="18" charset="0"/>
                      </a:rPr>
                      <m:t>𝜎</m:t>
                    </m:r>
                    <m:r>
                      <a:rPr lang="en-US" b="0" i="1" smtClean="0">
                        <a:solidFill>
                          <a:schemeClr val="accent5"/>
                        </a:solidFill>
                        <a:latin typeface="Cambria Math" panose="02040503050406030204" pitchFamily="18" charset="0"/>
                      </a:rPr>
                      <m:t>⋅</m:t>
                    </m:r>
                    <m:r>
                      <a:rPr lang="en-US" b="0" i="1" smtClean="0">
                        <a:solidFill>
                          <a:schemeClr val="accent5"/>
                        </a:solidFill>
                        <a:latin typeface="Cambria Math" panose="02040503050406030204" pitchFamily="18" charset="0"/>
                      </a:rPr>
                      <m:t>𝑤</m:t>
                    </m:r>
                    <m:r>
                      <a:rPr lang="en-US" b="0" i="1" smtClean="0">
                        <a:latin typeface="Cambria Math" panose="02040503050406030204" pitchFamily="18" charset="0"/>
                      </a:rPr>
                      <m:t>)</m:t>
                    </m:r>
                  </m:oMath>
                </a14:m>
                <a:endParaRPr lang="en-US" dirty="0" smtClean="0"/>
              </a:p>
              <a:p>
                <a:r>
                  <a:rPr lang="en-US" dirty="0" smtClean="0"/>
                  <a:t>Noise will be vacuous when </a:t>
                </a:r>
                <a14:m>
                  <m:oMath xmlns:m="http://schemas.openxmlformats.org/officeDocument/2006/math">
                    <m:r>
                      <a:rPr lang="en-US" i="1">
                        <a:latin typeface="Cambria Math" panose="02040503050406030204" pitchFamily="18" charset="0"/>
                      </a:rPr>
                      <m:t>𝜂</m:t>
                    </m:r>
                    <m:r>
                      <a:rPr lang="en-US" b="0" i="1" smtClean="0">
                        <a:latin typeface="Cambria Math" panose="02040503050406030204" pitchFamily="18" charset="0"/>
                      </a:rPr>
                      <m:t>→0</m:t>
                    </m:r>
                  </m:oMath>
                </a14:m>
                <a:r>
                  <a:rPr lang="en-US" dirty="0" smtClean="0"/>
                  <a: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585032"/>
                <a:ext cx="7886700" cy="4351338"/>
              </a:xfrm>
              <a:blipFill>
                <a:blip r:embed="rId6"/>
                <a:stretch>
                  <a:fillRect l="-1391" t="-224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a:xfrm>
            <a:off x="6457950" y="6162388"/>
            <a:ext cx="2057400" cy="365125"/>
          </a:xfrm>
        </p:spPr>
        <p:txBody>
          <a:bodyPr/>
          <a:lstStyle/>
          <a:p>
            <a:fld id="{6A3711E0-EB43-4B15-98CB-73861721A80A}" type="slidenum">
              <a:rPr lang="en-US" smtClean="0"/>
              <a:t>6</a:t>
            </a:fld>
            <a:endParaRPr lang="en-US" dirty="0"/>
          </a:p>
        </p:txBody>
      </p:sp>
      <p:pic>
        <p:nvPicPr>
          <p:cNvPr id="5" name="sgd-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58389" y="3239800"/>
            <a:ext cx="3657600" cy="2743200"/>
          </a:xfrm>
          <a:prstGeom prst="rect">
            <a:avLst/>
          </a:prstGeom>
        </p:spPr>
      </p:pic>
      <p:pic>
        <p:nvPicPr>
          <p:cNvPr id="6" name="sgd-2">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389715" y="3276206"/>
            <a:ext cx="3657600" cy="2743200"/>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5836072" y="5983000"/>
                <a:ext cx="9156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𝜂</m:t>
                      </m:r>
                      <m:r>
                        <a:rPr lang="en-US" b="0" i="1" smtClean="0">
                          <a:latin typeface="Cambria Math" panose="02040503050406030204" pitchFamily="18" charset="0"/>
                        </a:rPr>
                        <m:t>=0.01</m:t>
                      </m:r>
                    </m:oMath>
                  </m:oMathPara>
                </a14:m>
                <a:endParaRPr lang="en-US" b="0" dirty="0" smtClean="0"/>
              </a:p>
            </p:txBody>
          </p:sp>
        </mc:Choice>
        <mc:Fallback xmlns="">
          <p:sp>
            <p:nvSpPr>
              <p:cNvPr id="7" name="TextBox 6"/>
              <p:cNvSpPr txBox="1">
                <a:spLocks noRot="1" noChangeAspect="1" noMove="1" noResize="1" noEditPoints="1" noAdjustHandles="1" noChangeArrowheads="1" noChangeShapeType="1" noTextEdit="1"/>
              </p:cNvSpPr>
              <p:nvPr/>
            </p:nvSpPr>
            <p:spPr>
              <a:xfrm>
                <a:off x="5836072" y="5983000"/>
                <a:ext cx="915635" cy="276999"/>
              </a:xfrm>
              <a:prstGeom prst="rect">
                <a:avLst/>
              </a:prstGeom>
              <a:blipFill>
                <a:blip r:embed="rId9"/>
                <a:stretch>
                  <a:fillRect l="-5960" r="-596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2129371" y="5944790"/>
                <a:ext cx="9156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𝜂</m:t>
                      </m:r>
                      <m:r>
                        <a:rPr lang="en-US" b="0" i="1" smtClean="0">
                          <a:latin typeface="Cambria Math" panose="02040503050406030204" pitchFamily="18" charset="0"/>
                        </a:rPr>
                        <m:t>=0.05</m:t>
                      </m:r>
                    </m:oMath>
                  </m:oMathPara>
                </a14:m>
                <a:endParaRPr lang="en-US" b="0" dirty="0" smtClean="0"/>
              </a:p>
            </p:txBody>
          </p:sp>
        </mc:Choice>
        <mc:Fallback xmlns="">
          <p:sp>
            <p:nvSpPr>
              <p:cNvPr id="8" name="TextBox 7"/>
              <p:cNvSpPr txBox="1">
                <a:spLocks noRot="1" noChangeAspect="1" noMove="1" noResize="1" noEditPoints="1" noAdjustHandles="1" noChangeArrowheads="1" noChangeShapeType="1" noTextEdit="1"/>
              </p:cNvSpPr>
              <p:nvPr/>
            </p:nvSpPr>
            <p:spPr>
              <a:xfrm>
                <a:off x="2129371" y="5944790"/>
                <a:ext cx="915635" cy="276999"/>
              </a:xfrm>
              <a:prstGeom prst="rect">
                <a:avLst/>
              </a:prstGeom>
              <a:blipFill>
                <a:blip r:embed="rId10"/>
                <a:stretch>
                  <a:fillRect l="-5960" r="-5960" b="-23913"/>
                </a:stretch>
              </a:blipFill>
            </p:spPr>
            <p:txBody>
              <a:bodyPr/>
              <a:lstStyle/>
              <a:p>
                <a:r>
                  <a:rPr lang="en-US">
                    <a:noFill/>
                  </a:rPr>
                  <a:t> </a:t>
                </a:r>
              </a:p>
            </p:txBody>
          </p:sp>
        </mc:Fallback>
      </mc:AlternateContent>
    </p:spTree>
    <p:extLst>
      <p:ext uri="{BB962C8B-B14F-4D97-AF65-F5344CB8AC3E}">
        <p14:creationId xmlns:p14="http://schemas.microsoft.com/office/powerpoint/2010/main" val="131896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mediacall" presetSubtype="0" fill="hold" nodeType="withEffect">
                                  <p:stCondLst>
                                    <p:cond delay="0"/>
                                  </p:stCondLst>
                                  <p:childTnLst>
                                    <p:cmd type="call" cmd="playFrom(0.0)">
                                      <p:cBhvr>
                                        <p:cTn id="14" dur="15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repeatCount="indefinite" fill="hold" display="0">
                  <p:stCondLst>
                    <p:cond delay="indefinite"/>
                  </p:stCondLst>
                </p:cTn>
                <p:tgtEl>
                  <p:spTgt spid="5"/>
                </p:tgtEl>
              </p:cMediaNode>
            </p:video>
            <p:video>
              <p:cMediaNode vol="80000">
                <p:cTn id="16" repeatCount="indefinite" fill="hold" display="0">
                  <p:stCondLst>
                    <p:cond delay="indefinite"/>
                  </p:stCondLst>
                </p:cTn>
                <p:tgtEl>
                  <p:spTgt spid="6"/>
                </p:tgtEl>
              </p:cMediaNode>
            </p:video>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Langevin Monte Carlo (LMC</a:t>
            </a:r>
            <a:r>
              <a:rPr lang="en-US" sz="3600" dirty="0"/>
              <a:t>) </a:t>
            </a:r>
            <a:r>
              <a:rPr lang="en-US" sz="1600" dirty="0"/>
              <a:t>(Roberts and Tweedie 1996</a:t>
            </a:r>
            <a:r>
              <a:rPr lang="en-US" sz="1600" dirty="0" smtClean="0"/>
              <a:t>)</a:t>
            </a:r>
            <a:endParaRPr lang="en-US" sz="1600" dirty="0"/>
          </a:p>
        </p:txBody>
      </p:sp>
      <p:sp>
        <p:nvSpPr>
          <p:cNvPr id="3" name="Content Placeholder 2"/>
          <p:cNvSpPr>
            <a:spLocks noGrp="1"/>
          </p:cNvSpPr>
          <p:nvPr>
            <p:ph idx="1"/>
          </p:nvPr>
        </p:nvSpPr>
        <p:spPr>
          <a:xfrm>
            <a:off x="628650" y="1825625"/>
            <a:ext cx="7886700" cy="526743"/>
          </a:xfrm>
        </p:spPr>
        <p:txBody>
          <a:bodyPr/>
          <a:lstStyle/>
          <a:p>
            <a:r>
              <a:rPr lang="en-US" dirty="0" smtClean="0"/>
              <a:t>Imitate </a:t>
            </a:r>
            <a:r>
              <a:rPr lang="en-US" b="1" dirty="0" smtClean="0"/>
              <a:t>Langevin Diffusion </a:t>
            </a:r>
            <a:r>
              <a:rPr lang="en-US" dirty="0" smtClean="0"/>
              <a:t>in physics</a:t>
            </a:r>
          </a:p>
        </p:txBody>
      </p:sp>
      <p:sp>
        <p:nvSpPr>
          <p:cNvPr id="4" name="Slide Number Placeholder 3"/>
          <p:cNvSpPr>
            <a:spLocks noGrp="1"/>
          </p:cNvSpPr>
          <p:nvPr>
            <p:ph type="sldNum" sz="quarter" idx="12"/>
          </p:nvPr>
        </p:nvSpPr>
        <p:spPr/>
        <p:txBody>
          <a:bodyPr/>
          <a:lstStyle/>
          <a:p>
            <a:fld id="{6A3711E0-EB43-4B15-98CB-73861721A80A}" type="slidenum">
              <a:rPr lang="en-US" smtClean="0"/>
              <a:t>7</a:t>
            </a:fld>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659584" y="2470758"/>
                <a:ext cx="7824832" cy="1538010"/>
              </a:xfrm>
              <a:prstGeom prst="roundRect">
                <a:avLst/>
              </a:prstGeom>
              <a:solidFill>
                <a:schemeClr val="accent2">
                  <a:lumMod val="20000"/>
                  <a:lumOff val="80000"/>
                </a:schemeClr>
              </a:solidFill>
              <a:ln>
                <a:solidFill>
                  <a:schemeClr val="bg1"/>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457200" indent="-457200">
                  <a:buFont typeface="Arial" panose="020B0604020202020204" pitchFamily="34" charset="0"/>
                  <a:buChar char="•"/>
                </a:pPr>
                <a:r>
                  <a:rPr lang="en-US" sz="2400" dirty="0" smtClean="0">
                    <a:solidFill>
                      <a:schemeClr val="tx1"/>
                    </a:solidFill>
                  </a:rPr>
                  <a:t>Choose </a:t>
                </a:r>
                <a:r>
                  <a:rPr lang="en-US" sz="2400" dirty="0" smtClean="0">
                    <a:solidFill>
                      <a:schemeClr val="accent2">
                        <a:lumMod val="75000"/>
                      </a:schemeClr>
                    </a:solidFill>
                  </a:rPr>
                  <a:t>temperature </a:t>
                </a:r>
                <a14:m>
                  <m:oMath xmlns:m="http://schemas.openxmlformats.org/officeDocument/2006/math">
                    <m:r>
                      <a:rPr lang="en-US" sz="2400" b="0" i="1" smtClean="0">
                        <a:solidFill>
                          <a:schemeClr val="accent2">
                            <a:lumMod val="75000"/>
                          </a:schemeClr>
                        </a:solidFill>
                        <a:latin typeface="Cambria Math" panose="02040503050406030204" pitchFamily="18" charset="0"/>
                      </a:rPr>
                      <m:t>𝑇</m:t>
                    </m:r>
                    <m:r>
                      <a:rPr lang="en-US" sz="2400" b="0" i="1" smtClean="0">
                        <a:solidFill>
                          <a:schemeClr val="tx1"/>
                        </a:solidFill>
                        <a:latin typeface="Cambria Math" panose="02040503050406030204" pitchFamily="18" charset="0"/>
                      </a:rPr>
                      <m:t>&gt;0</m:t>
                    </m:r>
                  </m:oMath>
                </a14:m>
                <a:r>
                  <a:rPr lang="en-US" sz="2400" dirty="0">
                    <a:solidFill>
                      <a:schemeClr val="tx1"/>
                    </a:solidFill>
                  </a:rPr>
                  <a:t> and </a:t>
                </a:r>
                <a:r>
                  <a:rPr lang="en-US" sz="2400" dirty="0" smtClean="0">
                    <a:solidFill>
                      <a:schemeClr val="accent5"/>
                    </a:solidFill>
                  </a:rPr>
                  <a:t>stepsize </a:t>
                </a:r>
                <a14:m>
                  <m:oMath xmlns:m="http://schemas.openxmlformats.org/officeDocument/2006/math">
                    <m:r>
                      <a:rPr lang="en-US" sz="2400" i="1">
                        <a:solidFill>
                          <a:schemeClr val="accent5"/>
                        </a:solidFill>
                        <a:latin typeface="Cambria Math" panose="02040503050406030204" pitchFamily="18" charset="0"/>
                      </a:rPr>
                      <m:t>𝜂</m:t>
                    </m:r>
                    <m:r>
                      <a:rPr lang="en-US" sz="2400" i="1">
                        <a:solidFill>
                          <a:schemeClr val="tx1"/>
                        </a:solidFill>
                        <a:latin typeface="Cambria Math" panose="02040503050406030204" pitchFamily="18" charset="0"/>
                      </a:rPr>
                      <m:t>&gt;</m:t>
                    </m:r>
                    <m:r>
                      <a:rPr lang="en-US" sz="2400" i="1" smtClean="0">
                        <a:solidFill>
                          <a:schemeClr val="tx1"/>
                        </a:solidFill>
                        <a:latin typeface="Cambria Math" panose="02040503050406030204" pitchFamily="18" charset="0"/>
                      </a:rPr>
                      <m:t>0</m:t>
                    </m:r>
                  </m:oMath>
                </a14:m>
                <a:r>
                  <a:rPr lang="en-US" sz="2400" dirty="0" smtClean="0">
                    <a:solidFill>
                      <a:schemeClr val="tx1"/>
                    </a:solidFill>
                  </a:rPr>
                  <a:t>.</a:t>
                </a:r>
              </a:p>
              <a:p>
                <a:pPr marL="457200" indent="-457200">
                  <a:buFont typeface="Arial" panose="020B0604020202020204" pitchFamily="34" charset="0"/>
                  <a:buChar char="•"/>
                </a:pPr>
                <a:r>
                  <a:rPr lang="en-US" sz="2400" dirty="0" smtClean="0">
                    <a:solidFill>
                      <a:schemeClr val="tx1"/>
                    </a:solidFill>
                  </a:rPr>
                  <a:t>Iteratively update:</a:t>
                </a:r>
              </a:p>
              <a:p>
                <a:pPr>
                  <a:lnSpc>
                    <a:spcPct val="150000"/>
                  </a:lnSpc>
                </a:pPr>
                <a14:m>
                  <m:oMathPara xmlns:m="http://schemas.openxmlformats.org/officeDocument/2006/math">
                    <m:oMathParaPr>
                      <m:jc m:val="center"/>
                    </m:oMathParaPr>
                    <m:oMath xmlns:m="http://schemas.openxmlformats.org/officeDocument/2006/math">
                      <m:r>
                        <a:rPr lang="en-US" sz="2000" b="0" i="1" smtClean="0">
                          <a:solidFill>
                            <a:schemeClr val="tx1"/>
                          </a:solidFill>
                          <a:latin typeface="Cambria Math" panose="02040503050406030204" pitchFamily="18" charset="0"/>
                        </a:rPr>
                        <m:t>𝑥</m:t>
                      </m:r>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𝑥</m:t>
                      </m:r>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𝜂</m:t>
                      </m:r>
                      <m:r>
                        <a:rPr lang="en-US" sz="2000" b="0" i="1" smtClean="0">
                          <a:solidFill>
                            <a:schemeClr val="tx1"/>
                          </a:solidFill>
                          <a:latin typeface="Cambria Math" panose="02040503050406030204" pitchFamily="18" charset="0"/>
                        </a:rPr>
                        <m:t>⋅(</m:t>
                      </m:r>
                      <m:r>
                        <a:rPr lang="en-US" sz="2000" b="0" i="0"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𝑓</m:t>
                      </m:r>
                      <m:d>
                        <m:dPr>
                          <m:ctrlPr>
                            <a:rPr lang="en-US" sz="2000" b="0" i="1" smtClean="0">
                              <a:solidFill>
                                <a:schemeClr val="tx1"/>
                              </a:solidFill>
                              <a:latin typeface="Cambria Math" panose="02040503050406030204" pitchFamily="18" charset="0"/>
                            </a:rPr>
                          </m:ctrlPr>
                        </m:dPr>
                        <m:e>
                          <m:r>
                            <a:rPr lang="en-US" sz="2000" b="0" i="1" smtClean="0">
                              <a:solidFill>
                                <a:schemeClr val="tx1"/>
                              </a:solidFill>
                              <a:latin typeface="Cambria Math" panose="02040503050406030204" pitchFamily="18" charset="0"/>
                            </a:rPr>
                            <m:t>𝑥</m:t>
                          </m:r>
                        </m:e>
                      </m:d>
                      <m:r>
                        <a:rPr lang="en-US" sz="2000" b="0" i="1" smtClean="0">
                          <a:solidFill>
                            <a:schemeClr val="tx1"/>
                          </a:solidFill>
                          <a:latin typeface="Cambria Math" panose="02040503050406030204" pitchFamily="18" charset="0"/>
                        </a:rPr>
                        <m:t>+</m:t>
                      </m:r>
                      <m:rad>
                        <m:radPr>
                          <m:degHide m:val="on"/>
                          <m:ctrlPr>
                            <a:rPr lang="en-US" sz="2000" b="0" i="1" smtClean="0">
                              <a:solidFill>
                                <a:schemeClr val="accent5"/>
                              </a:solidFill>
                              <a:latin typeface="Cambria Math" panose="02040503050406030204" pitchFamily="18" charset="0"/>
                            </a:rPr>
                          </m:ctrlPr>
                        </m:radPr>
                        <m:deg/>
                        <m:e>
                          <m:r>
                            <a:rPr lang="en-US" sz="2000" b="0" i="1" smtClean="0">
                              <a:solidFill>
                                <a:schemeClr val="accent5"/>
                              </a:solidFill>
                              <a:latin typeface="Cambria Math" panose="02040503050406030204" pitchFamily="18" charset="0"/>
                            </a:rPr>
                            <m:t>1/</m:t>
                          </m:r>
                          <m:r>
                            <a:rPr lang="en-US" sz="2000" b="0" i="1" smtClean="0">
                              <a:solidFill>
                                <a:schemeClr val="accent5"/>
                              </a:solidFill>
                              <a:latin typeface="Cambria Math" panose="02040503050406030204" pitchFamily="18" charset="0"/>
                            </a:rPr>
                            <m:t>𝜂</m:t>
                          </m:r>
                        </m:e>
                      </m:rad>
                      <m:r>
                        <a:rPr lang="en-US" sz="2000" b="0" i="1" smtClean="0">
                          <a:solidFill>
                            <a:schemeClr val="accent5"/>
                          </a:solidFill>
                          <a:latin typeface="Cambria Math" panose="02040503050406030204" pitchFamily="18" charset="0"/>
                        </a:rPr>
                        <m:t>⋅</m:t>
                      </m:r>
                      <m:rad>
                        <m:radPr>
                          <m:degHide m:val="on"/>
                          <m:ctrlPr>
                            <a:rPr lang="en-US" sz="2000" b="0" i="1" smtClean="0">
                              <a:solidFill>
                                <a:schemeClr val="accent2">
                                  <a:lumMod val="75000"/>
                                </a:schemeClr>
                              </a:solidFill>
                              <a:latin typeface="Cambria Math" panose="02040503050406030204" pitchFamily="18" charset="0"/>
                            </a:rPr>
                          </m:ctrlPr>
                        </m:radPr>
                        <m:deg/>
                        <m:e>
                          <m:r>
                            <a:rPr lang="en-US" sz="2000" b="0" i="1" smtClean="0">
                              <a:solidFill>
                                <a:schemeClr val="accent2">
                                  <a:lumMod val="75000"/>
                                </a:schemeClr>
                              </a:solidFill>
                              <a:latin typeface="Cambria Math" panose="02040503050406030204" pitchFamily="18" charset="0"/>
                            </a:rPr>
                            <m:t>2/</m:t>
                          </m:r>
                          <m:r>
                            <a:rPr lang="en-US" sz="2000" b="0" i="1" smtClean="0">
                              <a:solidFill>
                                <a:schemeClr val="accent2">
                                  <a:lumMod val="75000"/>
                                </a:schemeClr>
                              </a:solidFill>
                              <a:latin typeface="Cambria Math" panose="02040503050406030204" pitchFamily="18" charset="0"/>
                            </a:rPr>
                            <m:t>𝑇</m:t>
                          </m:r>
                        </m:e>
                      </m:rad>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𝑤</m:t>
                      </m:r>
                      <m:r>
                        <a:rPr lang="en-US" sz="2000" b="0" i="1" smtClean="0">
                          <a:solidFill>
                            <a:schemeClr val="tx1"/>
                          </a:solidFill>
                          <a:latin typeface="Cambria Math" panose="02040503050406030204" pitchFamily="18" charset="0"/>
                        </a:rPr>
                        <m:t>)  </m:t>
                      </m:r>
                      <m:r>
                        <m:rPr>
                          <m:sty m:val="p"/>
                        </m:rPr>
                        <a:rPr lang="en-US" sz="2000" b="0" i="0" smtClean="0">
                          <a:solidFill>
                            <a:schemeClr val="tx1"/>
                          </a:solidFill>
                          <a:latin typeface="Cambria Math" panose="02040503050406030204" pitchFamily="18" charset="0"/>
                        </a:rPr>
                        <m:t>where</m:t>
                      </m:r>
                      <m:r>
                        <a:rPr lang="en-US" sz="2000" b="0" i="1" smtClean="0">
                          <a:solidFill>
                            <a:schemeClr val="tx1"/>
                          </a:solidFill>
                          <a:latin typeface="Cambria Math" panose="02040503050406030204" pitchFamily="18" charset="0"/>
                        </a:rPr>
                        <m:t>  </m:t>
                      </m:r>
                      <m:r>
                        <a:rPr lang="en-US" sz="2000" b="0" i="1" smtClean="0">
                          <a:solidFill>
                            <a:schemeClr val="tx1"/>
                          </a:solidFill>
                          <a:latin typeface="Cambria Math" panose="02040503050406030204" pitchFamily="18" charset="0"/>
                        </a:rPr>
                        <m:t>𝑤</m:t>
                      </m:r>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𝑁</m:t>
                      </m:r>
                      <m:r>
                        <a:rPr lang="en-US" sz="2000" b="0" i="1" smtClean="0">
                          <a:solidFill>
                            <a:schemeClr val="tx1"/>
                          </a:solidFill>
                          <a:latin typeface="Cambria Math" panose="02040503050406030204" pitchFamily="18" charset="0"/>
                        </a:rPr>
                        <m:t>(0,</m:t>
                      </m:r>
                      <m:r>
                        <a:rPr lang="en-US" sz="2000" b="0" i="1" smtClean="0">
                          <a:solidFill>
                            <a:schemeClr val="tx1"/>
                          </a:solidFill>
                          <a:latin typeface="Cambria Math" panose="02040503050406030204" pitchFamily="18" charset="0"/>
                        </a:rPr>
                        <m:t>𝐼</m:t>
                      </m:r>
                      <m:r>
                        <a:rPr lang="en-US" sz="2000" b="0" i="1" smtClean="0">
                          <a:solidFill>
                            <a:schemeClr val="tx1"/>
                          </a:solidFill>
                          <a:latin typeface="Cambria Math" panose="02040503050406030204" pitchFamily="18" charset="0"/>
                        </a:rPr>
                        <m:t>)</m:t>
                      </m:r>
                    </m:oMath>
                  </m:oMathPara>
                </a14:m>
                <a:endParaRPr lang="en-US" sz="2000" dirty="0">
                  <a:solidFill>
                    <a:schemeClr val="tx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59584" y="2470758"/>
                <a:ext cx="7824832" cy="1538010"/>
              </a:xfrm>
              <a:prstGeom prst="roundRect">
                <a:avLst/>
              </a:prstGeom>
              <a:blipFill>
                <a:blip r:embed="rId2"/>
                <a:stretch>
                  <a:fillRect l="-78"/>
                </a:stretch>
              </a:blipFill>
              <a:ln>
                <a:solidFill>
                  <a:schemeClr val="bg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628650" y="4265880"/>
                <a:ext cx="7824832" cy="966483"/>
              </a:xfrm>
              <a:prstGeom prst="rect">
                <a:avLst/>
              </a:prstGeom>
            </p:spPr>
            <p:txBody>
              <a:bodyPr wrap="square">
                <a:spAutoFit/>
              </a:bodyPr>
              <a:lstStyle/>
              <a:p>
                <a:pPr marL="342900" indent="-342900">
                  <a:buFont typeface="Arial" panose="020B0604020202020204" pitchFamily="34" charset="0"/>
                  <a:buChar char="•"/>
                </a:pPr>
                <a:r>
                  <a:rPr lang="en-US" sz="2800" dirty="0" smtClean="0"/>
                  <a:t>Noise will dominate gradient when </a:t>
                </a:r>
                <a14:m>
                  <m:oMath xmlns:m="http://schemas.openxmlformats.org/officeDocument/2006/math">
                    <m:r>
                      <a:rPr lang="en-US" sz="2800" i="1">
                        <a:solidFill>
                          <a:schemeClr val="accent5"/>
                        </a:solidFill>
                        <a:latin typeface="Cambria Math" panose="02040503050406030204" pitchFamily="18" charset="0"/>
                      </a:rPr>
                      <m:t>𝜂</m:t>
                    </m:r>
                    <m:r>
                      <a:rPr lang="en-US" sz="2800" i="1">
                        <a:solidFill>
                          <a:schemeClr val="accent5"/>
                        </a:solidFill>
                        <a:latin typeface="Cambria Math" panose="02040503050406030204" pitchFamily="18" charset="0"/>
                      </a:rPr>
                      <m:t>→0</m:t>
                    </m:r>
                  </m:oMath>
                </a14:m>
                <a:r>
                  <a:rPr lang="en-US" sz="2800" dirty="0" smtClean="0"/>
                  <a:t>.</a:t>
                </a:r>
                <a:endParaRPr lang="en-US" sz="2800" dirty="0"/>
              </a:p>
              <a:p>
                <a:pPr marL="342900" indent="-342900">
                  <a:buFont typeface="Arial" panose="020B0604020202020204" pitchFamily="34" charset="0"/>
                  <a:buChar char="•"/>
                </a:pPr>
                <a:r>
                  <a:rPr lang="en-US" sz="2800" dirty="0"/>
                  <a:t>LMC </a:t>
                </a:r>
                <a:r>
                  <a:rPr lang="en-US" sz="2800" dirty="0" smtClean="0"/>
                  <a:t>escapes </a:t>
                </a:r>
                <a:r>
                  <a:rPr lang="en-US" sz="2800" dirty="0"/>
                  <a:t>local minima </a:t>
                </a:r>
                <a:r>
                  <a:rPr lang="en-US" sz="2800" dirty="0" smtClean="0"/>
                  <a:t>with small step sizes.</a:t>
                </a:r>
                <a:endParaRPr lang="en-US" sz="2800" dirty="0"/>
              </a:p>
            </p:txBody>
          </p:sp>
        </mc:Choice>
        <mc:Fallback xmlns="">
          <p:sp>
            <p:nvSpPr>
              <p:cNvPr id="6" name="Rectangle 5"/>
              <p:cNvSpPr>
                <a:spLocks noRot="1" noChangeAspect="1" noMove="1" noResize="1" noEditPoints="1" noAdjustHandles="1" noChangeArrowheads="1" noChangeShapeType="1" noTextEdit="1"/>
              </p:cNvSpPr>
              <p:nvPr/>
            </p:nvSpPr>
            <p:spPr>
              <a:xfrm>
                <a:off x="628650" y="4265880"/>
                <a:ext cx="7824832" cy="966483"/>
              </a:xfrm>
              <a:prstGeom prst="rect">
                <a:avLst/>
              </a:prstGeom>
              <a:blipFill>
                <a:blip r:embed="rId3"/>
                <a:stretch>
                  <a:fillRect l="-1402" t="-6329" b="-16456"/>
                </a:stretch>
              </a:blipFill>
            </p:spPr>
            <p:txBody>
              <a:bodyPr/>
              <a:lstStyle/>
              <a:p>
                <a:r>
                  <a:rPr lang="en-US">
                    <a:noFill/>
                  </a:rPr>
                  <a:t> </a:t>
                </a:r>
              </a:p>
            </p:txBody>
          </p:sp>
        </mc:Fallback>
      </mc:AlternateContent>
    </p:spTree>
    <p:extLst>
      <p:ext uri="{BB962C8B-B14F-4D97-AF65-F5344CB8AC3E}">
        <p14:creationId xmlns:p14="http://schemas.microsoft.com/office/powerpoint/2010/main" val="217304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Stochastic Gradient Langevin Dynamics</a:t>
            </a:r>
            <a:br>
              <a:rPr lang="en-US" sz="3600" dirty="0" smtClean="0"/>
            </a:br>
            <a:r>
              <a:rPr lang="en-US" sz="3600" dirty="0" smtClean="0"/>
              <a:t>(SGLD) </a:t>
            </a:r>
            <a:r>
              <a:rPr lang="en-US" sz="1600" dirty="0" smtClean="0"/>
              <a:t>(Welling </a:t>
            </a:r>
            <a:r>
              <a:rPr lang="en-US" sz="1600" dirty="0"/>
              <a:t>and </a:t>
            </a:r>
            <a:r>
              <a:rPr lang="en-US" sz="1600" dirty="0" err="1"/>
              <a:t>Teh</a:t>
            </a:r>
            <a:r>
              <a:rPr lang="en-US" sz="1600" dirty="0"/>
              <a:t> 2011)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825625"/>
                <a:ext cx="7886700" cy="1550944"/>
              </a:xfrm>
            </p:spPr>
            <p:txBody>
              <a:bodyPr>
                <a:normAutofit/>
              </a:bodyPr>
              <a:lstStyle/>
              <a:p>
                <a:pPr>
                  <a:lnSpc>
                    <a:spcPct val="100000"/>
                  </a:lnSpc>
                </a:pPr>
                <a:r>
                  <a:rPr lang="en-US" sz="2400" dirty="0" smtClean="0"/>
                  <a:t>Use </a:t>
                </a:r>
                <a:r>
                  <a:rPr lang="en-US" sz="2400" b="1" dirty="0" smtClean="0"/>
                  <a:t>stochastic</a:t>
                </a:r>
                <a:r>
                  <a:rPr lang="en-US" sz="2400" dirty="0" smtClean="0"/>
                  <a:t> </a:t>
                </a:r>
                <a:r>
                  <a:rPr lang="en-US" sz="2400" b="1" dirty="0" smtClean="0"/>
                  <a:t>gradient</a:t>
                </a:r>
                <a:r>
                  <a:rPr lang="en-US" sz="2400" dirty="0" smtClean="0"/>
                  <a:t> </a:t>
                </a:r>
                <a14:m>
                  <m:oMath xmlns:m="http://schemas.openxmlformats.org/officeDocument/2006/math">
                    <m:r>
                      <a:rPr lang="en-US" sz="2400" i="1" smtClean="0">
                        <a:solidFill>
                          <a:schemeClr val="accent6"/>
                        </a:solidFill>
                        <a:latin typeface="Cambria Math" panose="02040503050406030204" pitchFamily="18" charset="0"/>
                      </a:rPr>
                      <m:t>𝑔</m:t>
                    </m:r>
                    <m:d>
                      <m:dPr>
                        <m:ctrlPr>
                          <a:rPr lang="en-US" sz="2400" i="1">
                            <a:solidFill>
                              <a:schemeClr val="accent6"/>
                            </a:solidFill>
                            <a:latin typeface="Cambria Math" panose="02040503050406030204" pitchFamily="18" charset="0"/>
                          </a:rPr>
                        </m:ctrlPr>
                      </m:dPr>
                      <m:e>
                        <m:r>
                          <a:rPr lang="en-US" sz="2400" i="1">
                            <a:solidFill>
                              <a:schemeClr val="accent6"/>
                            </a:solidFill>
                            <a:latin typeface="Cambria Math" panose="02040503050406030204" pitchFamily="18" charset="0"/>
                          </a:rPr>
                          <m:t>𝑥</m:t>
                        </m:r>
                      </m:e>
                    </m:d>
                  </m:oMath>
                </a14:m>
                <a:r>
                  <a:rPr lang="en-US" sz="2400" dirty="0" smtClean="0"/>
                  <a:t> instead of </a:t>
                </a:r>
                <a14:m>
                  <m:oMath xmlns:m="http://schemas.openxmlformats.org/officeDocument/2006/math">
                    <m:r>
                      <a:rPr lang="en-US" sz="2400">
                        <a:latin typeface="Cambria Math" panose="02040503050406030204" pitchFamily="18" charset="0"/>
                      </a:rPr>
                      <m:t>𝛻</m:t>
                    </m:r>
                    <m:r>
                      <a:rPr lang="en-US" sz="2400" i="1">
                        <a:latin typeface="Cambria Math" panose="02040503050406030204" pitchFamily="18" charset="0"/>
                      </a:rPr>
                      <m:t>𝑓</m:t>
                    </m:r>
                    <m:d>
                      <m:dPr>
                        <m:ctrlPr>
                          <a:rPr lang="en-US" sz="2400" i="1">
                            <a:latin typeface="Cambria Math" panose="02040503050406030204" pitchFamily="18" charset="0"/>
                          </a:rPr>
                        </m:ctrlPr>
                      </m:dPr>
                      <m:e>
                        <m:r>
                          <m:rPr>
                            <m:sty m:val="p"/>
                          </m:rPr>
                          <a:rPr lang="en-US" sz="2400">
                            <a:latin typeface="Cambria Math" panose="02040503050406030204" pitchFamily="18" charset="0"/>
                          </a:rPr>
                          <m:t>x</m:t>
                        </m:r>
                      </m:e>
                    </m:d>
                  </m:oMath>
                </a14:m>
                <a:endParaRPr lang="en-US" sz="2400" dirty="0" smtClean="0"/>
              </a:p>
              <a:p>
                <a:pPr>
                  <a:lnSpc>
                    <a:spcPct val="100000"/>
                  </a:lnSpc>
                </a:pPr>
                <a14:m>
                  <m:oMath xmlns:m="http://schemas.openxmlformats.org/officeDocument/2006/math">
                    <m:r>
                      <a:rPr lang="en-US" sz="2400">
                        <a:latin typeface="Cambria Math" panose="02040503050406030204" pitchFamily="18" charset="0"/>
                      </a:rPr>
                      <m:t>𝔼</m:t>
                    </m:r>
                    <m:d>
                      <m:dPr>
                        <m:begChr m:val="["/>
                        <m:endChr m:val="]"/>
                        <m:ctrlPr>
                          <a:rPr lang="en-US" sz="2400" i="1">
                            <a:latin typeface="Cambria Math" panose="02040503050406030204" pitchFamily="18" charset="0"/>
                          </a:rPr>
                        </m:ctrlPr>
                      </m:dPr>
                      <m:e>
                        <m:r>
                          <a:rPr lang="en-US" sz="2400" i="1">
                            <a:solidFill>
                              <a:schemeClr val="accent6"/>
                            </a:solidFill>
                            <a:latin typeface="Cambria Math" panose="02040503050406030204" pitchFamily="18" charset="0"/>
                          </a:rPr>
                          <m:t>𝑔</m:t>
                        </m:r>
                        <m:d>
                          <m:dPr>
                            <m:ctrlPr>
                              <a:rPr lang="en-US" sz="2400" i="1">
                                <a:solidFill>
                                  <a:schemeClr val="accent6"/>
                                </a:solidFill>
                                <a:latin typeface="Cambria Math" panose="02040503050406030204" pitchFamily="18" charset="0"/>
                              </a:rPr>
                            </m:ctrlPr>
                          </m:dPr>
                          <m:e>
                            <m:r>
                              <a:rPr lang="en-US" sz="2400" i="1">
                                <a:solidFill>
                                  <a:schemeClr val="accent6"/>
                                </a:solidFill>
                                <a:latin typeface="Cambria Math" panose="02040503050406030204" pitchFamily="18" charset="0"/>
                              </a:rPr>
                              <m:t>𝑥</m:t>
                            </m:r>
                          </m:e>
                        </m:d>
                      </m:e>
                    </m:d>
                    <m:r>
                      <a:rPr lang="en-US" sz="2400">
                        <a:latin typeface="Cambria Math" panose="02040503050406030204" pitchFamily="18" charset="0"/>
                      </a:rPr>
                      <m:t>=</m:t>
                    </m:r>
                    <m:r>
                      <a:rPr lang="en-US" sz="2400">
                        <a:latin typeface="Cambria Math" panose="02040503050406030204" pitchFamily="18" charset="0"/>
                      </a:rPr>
                      <m:t>𝛻</m:t>
                    </m:r>
                    <m:r>
                      <a:rPr lang="en-US" sz="2400" i="1">
                        <a:latin typeface="Cambria Math" panose="02040503050406030204" pitchFamily="18" charset="0"/>
                      </a:rPr>
                      <m:t>𝑓</m:t>
                    </m:r>
                    <m:r>
                      <a:rPr lang="en-US" sz="2400">
                        <a:latin typeface="Cambria Math" panose="02040503050406030204" pitchFamily="18" charset="0"/>
                      </a:rPr>
                      <m:t>(</m:t>
                    </m:r>
                    <m:r>
                      <a:rPr lang="en-US" sz="2400" b="0" i="1" smtClean="0">
                        <a:latin typeface="Cambria Math" panose="02040503050406030204" pitchFamily="18" charset="0"/>
                      </a:rPr>
                      <m:t>𝑥</m:t>
                    </m:r>
                    <m:r>
                      <a:rPr lang="en-US" sz="2400">
                        <a:latin typeface="Cambria Math" panose="02040503050406030204" pitchFamily="18" charset="0"/>
                      </a:rPr>
                      <m:t>)</m:t>
                    </m:r>
                  </m:oMath>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825625"/>
                <a:ext cx="7886700" cy="1550944"/>
              </a:xfrm>
              <a:blipFill>
                <a:blip r:embed="rId3"/>
                <a:stretch>
                  <a:fillRect l="-1005" t="-313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8</a:t>
            </a:fld>
            <a:endParaRPr lang="en-US" dirty="0"/>
          </a:p>
        </p:txBody>
      </p:sp>
      <mc:AlternateContent xmlns:mc="http://schemas.openxmlformats.org/markup-compatibility/2006" xmlns:a14="http://schemas.microsoft.com/office/drawing/2010/main">
        <mc:Choice Requires="a14">
          <p:sp>
            <p:nvSpPr>
              <p:cNvPr id="6" name="TextBox 5"/>
              <p:cNvSpPr txBox="1"/>
              <p:nvPr/>
            </p:nvSpPr>
            <p:spPr>
              <a:xfrm>
                <a:off x="748253" y="2963980"/>
                <a:ext cx="7824832" cy="1129387"/>
              </a:xfrm>
              <a:prstGeom prst="roundRect">
                <a:avLst/>
              </a:prstGeom>
              <a:solidFill>
                <a:schemeClr val="accent2">
                  <a:lumMod val="20000"/>
                  <a:lumOff val="80000"/>
                </a:schemeClr>
              </a:solidFill>
              <a:ln>
                <a:solidFill>
                  <a:schemeClr val="bg1"/>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457200" indent="-457200">
                  <a:buFont typeface="Arial" panose="020B0604020202020204" pitchFamily="34" charset="0"/>
                  <a:buChar char="•"/>
                </a:pPr>
                <a:r>
                  <a:rPr lang="en-US" sz="2400" dirty="0" smtClean="0">
                    <a:solidFill>
                      <a:schemeClr val="tx1"/>
                    </a:solidFill>
                  </a:rPr>
                  <a:t>Iteratively update:</a:t>
                </a:r>
              </a:p>
              <a:p>
                <a:pPr>
                  <a:lnSpc>
                    <a:spcPct val="150000"/>
                  </a:lnSpc>
                </a:pPr>
                <a14:m>
                  <m:oMathPara xmlns:m="http://schemas.openxmlformats.org/officeDocument/2006/math">
                    <m:oMathParaPr>
                      <m:jc m:val="center"/>
                    </m:oMathParaPr>
                    <m:oMath xmlns:m="http://schemas.openxmlformats.org/officeDocument/2006/math">
                      <m:r>
                        <a:rPr lang="en-US" sz="2000" b="0" i="1" smtClean="0">
                          <a:solidFill>
                            <a:schemeClr val="tx1"/>
                          </a:solidFill>
                          <a:latin typeface="Cambria Math" panose="02040503050406030204" pitchFamily="18" charset="0"/>
                        </a:rPr>
                        <m:t>𝑥</m:t>
                      </m:r>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𝑥</m:t>
                      </m:r>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𝜂</m:t>
                      </m:r>
                      <m:r>
                        <a:rPr lang="en-US" sz="2000" b="0" i="1" smtClean="0">
                          <a:solidFill>
                            <a:schemeClr val="tx1"/>
                          </a:solidFill>
                          <a:latin typeface="Cambria Math" panose="02040503050406030204" pitchFamily="18" charset="0"/>
                        </a:rPr>
                        <m:t>⋅(</m:t>
                      </m:r>
                      <m:r>
                        <a:rPr lang="en-US" sz="2000" b="0" i="1" smtClean="0">
                          <a:solidFill>
                            <a:schemeClr val="accent6"/>
                          </a:solidFill>
                          <a:latin typeface="Cambria Math" panose="02040503050406030204" pitchFamily="18" charset="0"/>
                        </a:rPr>
                        <m:t>𝑔</m:t>
                      </m:r>
                      <m:d>
                        <m:dPr>
                          <m:ctrlPr>
                            <a:rPr lang="en-US" sz="2000" b="0" i="1" smtClean="0">
                              <a:solidFill>
                                <a:schemeClr val="accent6"/>
                              </a:solidFill>
                              <a:latin typeface="Cambria Math" panose="02040503050406030204" pitchFamily="18" charset="0"/>
                            </a:rPr>
                          </m:ctrlPr>
                        </m:dPr>
                        <m:e>
                          <m:r>
                            <a:rPr lang="en-US" sz="2000" b="0" i="1" smtClean="0">
                              <a:solidFill>
                                <a:schemeClr val="accent6"/>
                              </a:solidFill>
                              <a:latin typeface="Cambria Math" panose="02040503050406030204" pitchFamily="18" charset="0"/>
                            </a:rPr>
                            <m:t>𝑥</m:t>
                          </m:r>
                        </m:e>
                      </m:d>
                      <m:r>
                        <a:rPr lang="en-US" sz="2000" b="0" i="1" smtClean="0">
                          <a:solidFill>
                            <a:schemeClr val="tx1"/>
                          </a:solidFill>
                          <a:latin typeface="Cambria Math" panose="02040503050406030204" pitchFamily="18" charset="0"/>
                        </a:rPr>
                        <m:t>+</m:t>
                      </m:r>
                      <m:rad>
                        <m:radPr>
                          <m:degHide m:val="on"/>
                          <m:ctrlPr>
                            <a:rPr lang="en-US" sz="2000" b="0" i="1" smtClean="0">
                              <a:solidFill>
                                <a:schemeClr val="tx1"/>
                              </a:solidFill>
                              <a:latin typeface="Cambria Math" panose="02040503050406030204" pitchFamily="18" charset="0"/>
                            </a:rPr>
                          </m:ctrlPr>
                        </m:radPr>
                        <m:deg/>
                        <m:e>
                          <m:r>
                            <a:rPr lang="en-US" sz="2000" b="0" i="1" smtClean="0">
                              <a:solidFill>
                                <a:schemeClr val="tx1"/>
                              </a:solidFill>
                              <a:latin typeface="Cambria Math" panose="02040503050406030204" pitchFamily="18" charset="0"/>
                            </a:rPr>
                            <m:t>1/</m:t>
                          </m:r>
                          <m:r>
                            <a:rPr lang="en-US" sz="2000" b="0" i="1" smtClean="0">
                              <a:solidFill>
                                <a:schemeClr val="tx1"/>
                              </a:solidFill>
                              <a:latin typeface="Cambria Math" panose="02040503050406030204" pitchFamily="18" charset="0"/>
                            </a:rPr>
                            <m:t>𝜂</m:t>
                          </m:r>
                        </m:e>
                      </m:rad>
                      <m:r>
                        <a:rPr lang="en-US" sz="2000" b="0" i="1" smtClean="0">
                          <a:solidFill>
                            <a:schemeClr val="tx1"/>
                          </a:solidFill>
                          <a:latin typeface="Cambria Math" panose="02040503050406030204" pitchFamily="18" charset="0"/>
                        </a:rPr>
                        <m:t>⋅</m:t>
                      </m:r>
                      <m:rad>
                        <m:radPr>
                          <m:degHide m:val="on"/>
                          <m:ctrlPr>
                            <a:rPr lang="en-US" sz="2000" b="0" i="1" smtClean="0">
                              <a:solidFill>
                                <a:schemeClr val="tx1"/>
                              </a:solidFill>
                              <a:latin typeface="Cambria Math" panose="02040503050406030204" pitchFamily="18" charset="0"/>
                            </a:rPr>
                          </m:ctrlPr>
                        </m:radPr>
                        <m:deg/>
                        <m:e>
                          <m:r>
                            <a:rPr lang="en-US" sz="2000" b="0" i="1" smtClean="0">
                              <a:solidFill>
                                <a:schemeClr val="tx1"/>
                              </a:solidFill>
                              <a:latin typeface="Cambria Math" panose="02040503050406030204" pitchFamily="18" charset="0"/>
                            </a:rPr>
                            <m:t>2/</m:t>
                          </m:r>
                          <m:r>
                            <a:rPr lang="en-US" sz="2000" b="0" i="1" smtClean="0">
                              <a:solidFill>
                                <a:schemeClr val="tx1"/>
                              </a:solidFill>
                              <a:latin typeface="Cambria Math" panose="02040503050406030204" pitchFamily="18" charset="0"/>
                            </a:rPr>
                            <m:t>𝑇</m:t>
                          </m:r>
                        </m:e>
                      </m:rad>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𝑤</m:t>
                      </m:r>
                      <m:r>
                        <a:rPr lang="en-US" sz="2000" b="0" i="1" smtClean="0">
                          <a:solidFill>
                            <a:schemeClr val="tx1"/>
                          </a:solidFill>
                          <a:latin typeface="Cambria Math" panose="02040503050406030204" pitchFamily="18" charset="0"/>
                        </a:rPr>
                        <m:t>)  </m:t>
                      </m:r>
                      <m:r>
                        <m:rPr>
                          <m:sty m:val="p"/>
                        </m:rPr>
                        <a:rPr lang="en-US" sz="2000" b="0" i="0" smtClean="0">
                          <a:solidFill>
                            <a:schemeClr val="tx1"/>
                          </a:solidFill>
                          <a:latin typeface="Cambria Math" panose="02040503050406030204" pitchFamily="18" charset="0"/>
                        </a:rPr>
                        <m:t>where</m:t>
                      </m:r>
                      <m:r>
                        <a:rPr lang="en-US" sz="2000" b="0" i="1" smtClean="0">
                          <a:solidFill>
                            <a:schemeClr val="tx1"/>
                          </a:solidFill>
                          <a:latin typeface="Cambria Math" panose="02040503050406030204" pitchFamily="18" charset="0"/>
                        </a:rPr>
                        <m:t>  </m:t>
                      </m:r>
                      <m:r>
                        <a:rPr lang="en-US" sz="2000" b="0" i="1" smtClean="0">
                          <a:solidFill>
                            <a:schemeClr val="tx1"/>
                          </a:solidFill>
                          <a:latin typeface="Cambria Math" panose="02040503050406030204" pitchFamily="18" charset="0"/>
                        </a:rPr>
                        <m:t>𝑤</m:t>
                      </m:r>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𝑁</m:t>
                      </m:r>
                      <m:r>
                        <a:rPr lang="en-US" sz="2000" b="0" i="1" smtClean="0">
                          <a:solidFill>
                            <a:schemeClr val="tx1"/>
                          </a:solidFill>
                          <a:latin typeface="Cambria Math" panose="02040503050406030204" pitchFamily="18" charset="0"/>
                        </a:rPr>
                        <m:t>(0,</m:t>
                      </m:r>
                      <m:r>
                        <a:rPr lang="en-US" sz="2000" b="0" i="1" smtClean="0">
                          <a:solidFill>
                            <a:schemeClr val="tx1"/>
                          </a:solidFill>
                          <a:latin typeface="Cambria Math" panose="02040503050406030204" pitchFamily="18" charset="0"/>
                        </a:rPr>
                        <m:t>𝐼</m:t>
                      </m:r>
                      <m:r>
                        <a:rPr lang="en-US" sz="2000" b="0" i="1" smtClean="0">
                          <a:solidFill>
                            <a:schemeClr val="tx1"/>
                          </a:solidFill>
                          <a:latin typeface="Cambria Math" panose="02040503050406030204" pitchFamily="18" charset="0"/>
                        </a:rPr>
                        <m:t>)</m:t>
                      </m:r>
                    </m:oMath>
                  </m:oMathPara>
                </a14:m>
                <a:endParaRPr lang="en-US" sz="2000" dirty="0">
                  <a:solidFill>
                    <a:schemeClr val="tx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748253" y="2963980"/>
                <a:ext cx="7824832" cy="1129387"/>
              </a:xfrm>
              <a:prstGeom prst="roundRect">
                <a:avLst/>
              </a:prstGeom>
              <a:blipFill>
                <a:blip r:embed="rId4"/>
                <a:stretch>
                  <a:fillRect l="-389"/>
                </a:stretch>
              </a:blipFill>
              <a:ln>
                <a:solidFill>
                  <a:schemeClr val="bg1"/>
                </a:solidFill>
              </a:ln>
            </p:spPr>
            <p:txBody>
              <a:bodyPr/>
              <a:lstStyle/>
              <a:p>
                <a:r>
                  <a:rPr lang="en-US">
                    <a:noFill/>
                  </a:rPr>
                  <a:t> </a:t>
                </a:r>
              </a:p>
            </p:txBody>
          </p:sp>
        </mc:Fallback>
      </mc:AlternateContent>
    </p:spTree>
    <p:extLst>
      <p:ext uri="{BB962C8B-B14F-4D97-AF65-F5344CB8AC3E}">
        <p14:creationId xmlns:p14="http://schemas.microsoft.com/office/powerpoint/2010/main" val="30547446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Stationary distribution</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574901"/>
                <a:ext cx="8149590" cy="4509375"/>
              </a:xfrm>
            </p:spPr>
            <p:txBody>
              <a:bodyPr>
                <a:normAutofit/>
              </a:bodyPr>
              <a:lstStyle/>
              <a:p>
                <a:r>
                  <a:rPr lang="en-US" sz="2600" dirty="0" smtClean="0"/>
                  <a:t>With small stepsize </a:t>
                </a:r>
                <a14:m>
                  <m:oMath xmlns:m="http://schemas.openxmlformats.org/officeDocument/2006/math">
                    <m:r>
                      <a:rPr lang="en-US" i="1" smtClean="0">
                        <a:solidFill>
                          <a:schemeClr val="tx1"/>
                        </a:solidFill>
                        <a:latin typeface="Cambria Math" panose="02040503050406030204" pitchFamily="18" charset="0"/>
                      </a:rPr>
                      <m:t>𝜂</m:t>
                    </m:r>
                    <m:r>
                      <a:rPr lang="en-US" sz="2600" i="1">
                        <a:solidFill>
                          <a:schemeClr val="accent5"/>
                        </a:solidFill>
                        <a:latin typeface="Cambria Math" panose="02040503050406030204" pitchFamily="18" charset="0"/>
                      </a:rPr>
                      <m:t> </m:t>
                    </m:r>
                  </m:oMath>
                </a14:m>
                <a:r>
                  <a:rPr lang="en-US" sz="2600" dirty="0" smtClean="0"/>
                  <a:t>, the distribution of </a:t>
                </a:r>
                <a14:m>
                  <m:oMath xmlns:m="http://schemas.openxmlformats.org/officeDocument/2006/math">
                    <m:r>
                      <a:rPr lang="en-US" sz="2600" b="0" i="1" smtClean="0">
                        <a:latin typeface="Cambria Math" panose="02040503050406030204" pitchFamily="18" charset="0"/>
                      </a:rPr>
                      <m:t>𝑥</m:t>
                    </m:r>
                  </m:oMath>
                </a14:m>
                <a:r>
                  <a:rPr lang="en-US" sz="2600" dirty="0" smtClean="0"/>
                  <a:t> converges to a stationary distribution: </a:t>
                </a:r>
                <a14:m>
                  <m:oMath xmlns:m="http://schemas.openxmlformats.org/officeDocument/2006/math">
                    <m:r>
                      <a:rPr lang="en-US" sz="2600" b="0" i="1" smtClean="0">
                        <a:solidFill>
                          <a:srgbClr val="C00000"/>
                        </a:solidFill>
                        <a:latin typeface="Cambria Math" panose="02040503050406030204" pitchFamily="18" charset="0"/>
                      </a:rPr>
                      <m:t>𝜇</m:t>
                    </m:r>
                    <m:d>
                      <m:dPr>
                        <m:ctrlPr>
                          <a:rPr lang="en-US" sz="2600" b="0" i="1" smtClean="0">
                            <a:solidFill>
                              <a:srgbClr val="C00000"/>
                            </a:solidFill>
                            <a:latin typeface="Cambria Math" panose="02040503050406030204" pitchFamily="18" charset="0"/>
                          </a:rPr>
                        </m:ctrlPr>
                      </m:dPr>
                      <m:e>
                        <m:r>
                          <a:rPr lang="en-US" sz="2600" b="0" i="1" smtClean="0">
                            <a:solidFill>
                              <a:srgbClr val="C00000"/>
                            </a:solidFill>
                            <a:latin typeface="Cambria Math" panose="02040503050406030204" pitchFamily="18" charset="0"/>
                          </a:rPr>
                          <m:t>𝑥</m:t>
                        </m:r>
                      </m:e>
                    </m:d>
                    <m:r>
                      <a:rPr lang="en-US" sz="2600" b="0" i="1" smtClean="0">
                        <a:solidFill>
                          <a:schemeClr val="tx1"/>
                        </a:solidFill>
                        <a:latin typeface="Cambria Math" panose="02040503050406030204" pitchFamily="18" charset="0"/>
                      </a:rPr>
                      <m:t>∝</m:t>
                    </m:r>
                    <m:sSup>
                      <m:sSupPr>
                        <m:ctrlPr>
                          <a:rPr lang="en-US" sz="2600" b="0" i="1" smtClean="0">
                            <a:solidFill>
                              <a:schemeClr val="tx1"/>
                            </a:solidFill>
                            <a:latin typeface="Cambria Math" panose="02040503050406030204" pitchFamily="18" charset="0"/>
                          </a:rPr>
                        </m:ctrlPr>
                      </m:sSupPr>
                      <m:e>
                        <m:r>
                          <a:rPr lang="en-US" sz="2600" b="0" i="1" smtClean="0">
                            <a:solidFill>
                              <a:schemeClr val="tx1"/>
                            </a:solidFill>
                            <a:latin typeface="Cambria Math" panose="02040503050406030204" pitchFamily="18" charset="0"/>
                          </a:rPr>
                          <m:t>𝑒</m:t>
                        </m:r>
                      </m:e>
                      <m:sup>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𝑓</m:t>
                        </m:r>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𝑥</m:t>
                        </m:r>
                        <m:r>
                          <a:rPr lang="en-US" sz="2600" b="0" i="1" smtClean="0">
                            <a:solidFill>
                              <a:schemeClr val="tx1"/>
                            </a:solidFill>
                            <a:latin typeface="Cambria Math" panose="02040503050406030204" pitchFamily="18" charset="0"/>
                          </a:rPr>
                          <m:t>)/</m:t>
                        </m:r>
                        <m:r>
                          <a:rPr lang="en-US" sz="2600" b="0" i="1" smtClean="0">
                            <a:solidFill>
                              <a:schemeClr val="accent5"/>
                            </a:solidFill>
                            <a:latin typeface="Cambria Math" panose="02040503050406030204" pitchFamily="18" charset="0"/>
                          </a:rPr>
                          <m:t>𝑇</m:t>
                        </m:r>
                      </m:sup>
                    </m:sSup>
                  </m:oMath>
                </a14:m>
                <a:r>
                  <a:rPr lang="en-US" sz="2600" dirty="0" smtClean="0"/>
                  <a:t>.</a:t>
                </a:r>
              </a:p>
              <a:p>
                <a:r>
                  <a:rPr lang="en-US" sz="2600" dirty="0" smtClean="0">
                    <a:solidFill>
                      <a:schemeClr val="tx1"/>
                    </a:solidFill>
                  </a:rPr>
                  <a:t>If temperature </a:t>
                </a:r>
                <a14:m>
                  <m:oMath xmlns:m="http://schemas.openxmlformats.org/officeDocument/2006/math">
                    <m:r>
                      <a:rPr lang="en-US" sz="2600" b="0" i="1" smtClean="0">
                        <a:solidFill>
                          <a:schemeClr val="accent5"/>
                        </a:solidFill>
                        <a:latin typeface="Cambria Math" panose="02040503050406030204" pitchFamily="18" charset="0"/>
                      </a:rPr>
                      <m:t>𝑇</m:t>
                    </m:r>
                  </m:oMath>
                </a14:m>
                <a:r>
                  <a:rPr lang="en-US" sz="2600" dirty="0" smtClean="0">
                    <a:solidFill>
                      <a:schemeClr val="accent2"/>
                    </a:solidFill>
                  </a:rPr>
                  <a:t> </a:t>
                </a:r>
                <a:r>
                  <a:rPr lang="en-US" sz="2600" dirty="0" smtClean="0">
                    <a:solidFill>
                      <a:schemeClr val="tx1"/>
                    </a:solidFill>
                  </a:rPr>
                  <a:t>is </a:t>
                </a:r>
                <a:r>
                  <a:rPr lang="en-US" sz="2600" dirty="0" smtClean="0"/>
                  <a:t>low</a:t>
                </a:r>
                <a:r>
                  <a:rPr lang="en-US" sz="2600" dirty="0" smtClean="0">
                    <a:solidFill>
                      <a:schemeClr val="tx1"/>
                    </a:solidFill>
                  </a:rPr>
                  <a:t> and </a:t>
                </a:r>
                <a14:m>
                  <m:oMath xmlns:m="http://schemas.openxmlformats.org/officeDocument/2006/math">
                    <m:r>
                      <a:rPr lang="en-US" sz="2600" b="0" i="1" smtClean="0">
                        <a:solidFill>
                          <a:schemeClr val="tx1"/>
                        </a:solidFill>
                        <a:latin typeface="Cambria Math" panose="02040503050406030204" pitchFamily="18" charset="0"/>
                      </a:rPr>
                      <m:t>𝑥</m:t>
                    </m:r>
                    <m:r>
                      <a:rPr lang="en-US" sz="2600" b="0" i="1" smtClean="0">
                        <a:solidFill>
                          <a:schemeClr val="tx1"/>
                        </a:solidFill>
                        <a:latin typeface="Cambria Math" panose="02040503050406030204" pitchFamily="18" charset="0"/>
                      </a:rPr>
                      <m:t>∼</m:t>
                    </m:r>
                    <m:r>
                      <a:rPr lang="en-US" sz="2600" b="0" i="1" smtClean="0">
                        <a:solidFill>
                          <a:srgbClr val="C00000"/>
                        </a:solidFill>
                        <a:latin typeface="Cambria Math" panose="02040503050406030204" pitchFamily="18" charset="0"/>
                      </a:rPr>
                      <m:t>𝜇</m:t>
                    </m:r>
                    <m:r>
                      <a:rPr lang="en-US" sz="2600" b="0" i="1" smtClean="0">
                        <a:solidFill>
                          <a:srgbClr val="C00000"/>
                        </a:solidFill>
                        <a:latin typeface="Cambria Math" panose="02040503050406030204" pitchFamily="18" charset="0"/>
                      </a:rPr>
                      <m:t>(</m:t>
                    </m:r>
                    <m:r>
                      <a:rPr lang="en-US" sz="2600" b="0" i="1" smtClean="0">
                        <a:solidFill>
                          <a:srgbClr val="C00000"/>
                        </a:solidFill>
                        <a:latin typeface="Cambria Math" panose="02040503050406030204" pitchFamily="18" charset="0"/>
                      </a:rPr>
                      <m:t>𝑥</m:t>
                    </m:r>
                    <m:r>
                      <a:rPr lang="en-US" sz="2600" b="0" i="1" smtClean="0">
                        <a:solidFill>
                          <a:srgbClr val="C00000"/>
                        </a:solidFill>
                        <a:latin typeface="Cambria Math" panose="02040503050406030204" pitchFamily="18" charset="0"/>
                      </a:rPr>
                      <m:t>)</m:t>
                    </m:r>
                  </m:oMath>
                </a14:m>
                <a:r>
                  <a:rPr lang="en-US" sz="2600" dirty="0" smtClean="0">
                    <a:solidFill>
                      <a:schemeClr val="tx1"/>
                    </a:solidFill>
                  </a:rPr>
                  <a:t>, then </a:t>
                </a:r>
                <a14:m>
                  <m:oMath xmlns:m="http://schemas.openxmlformats.org/officeDocument/2006/math">
                    <m:r>
                      <a:rPr lang="en-US" sz="2600" b="1" i="1" dirty="0" smtClean="0">
                        <a:solidFill>
                          <a:schemeClr val="tx1"/>
                        </a:solidFill>
                        <a:latin typeface="Cambria Math" panose="02040503050406030204" pitchFamily="18" charset="0"/>
                      </a:rPr>
                      <m:t>𝒙</m:t>
                    </m:r>
                  </m:oMath>
                </a14:m>
                <a:r>
                  <a:rPr lang="en-US" sz="2600" b="1" dirty="0" smtClean="0">
                    <a:solidFill>
                      <a:schemeClr val="tx1"/>
                    </a:solidFill>
                  </a:rPr>
                  <a:t> minimizes </a:t>
                </a:r>
                <a14:m>
                  <m:oMath xmlns:m="http://schemas.openxmlformats.org/officeDocument/2006/math">
                    <m:r>
                      <a:rPr lang="en-US" sz="2600" b="1" i="1" smtClean="0">
                        <a:solidFill>
                          <a:schemeClr val="tx1"/>
                        </a:solidFill>
                        <a:latin typeface="Cambria Math" panose="02040503050406030204" pitchFamily="18" charset="0"/>
                      </a:rPr>
                      <m:t>𝒇</m:t>
                    </m:r>
                  </m:oMath>
                </a14:m>
                <a:r>
                  <a:rPr lang="en-US" sz="2600" dirty="0" smtClean="0">
                    <a:solidFill>
                      <a:schemeClr val="tx1"/>
                    </a:solidFill>
                  </a:rPr>
                  <a:t>.</a:t>
                </a:r>
                <a:endParaRPr lang="en-US" sz="2600"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574901"/>
                <a:ext cx="8149590" cy="4509375"/>
              </a:xfrm>
              <a:blipFill>
                <a:blip r:embed="rId5"/>
                <a:stretch>
                  <a:fillRect l="-1122" t="-148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9</a:t>
            </a:fld>
            <a:endParaRPr lang="en-US"/>
          </a:p>
        </p:txBody>
      </p:sp>
      <p:pic>
        <p:nvPicPr>
          <p:cNvPr id="5" name="lm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685640" y="3107595"/>
            <a:ext cx="3657600" cy="2743200"/>
          </a:xfrm>
          <a:prstGeom prst="rect">
            <a:avLst/>
          </a:prstGeom>
        </p:spPr>
      </p:pic>
      <mc:AlternateContent xmlns:mc="http://schemas.openxmlformats.org/markup-compatibility/2006" xmlns:a14="http://schemas.microsoft.com/office/drawing/2010/main">
        <mc:Choice Requires="a14">
          <p:sp>
            <p:nvSpPr>
              <p:cNvPr id="6" name="Rectangle 5"/>
              <p:cNvSpPr/>
              <p:nvPr/>
            </p:nvSpPr>
            <p:spPr>
              <a:xfrm>
                <a:off x="2815076" y="5768717"/>
                <a:ext cx="3513847" cy="3904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𝑥</m:t>
                      </m:r>
                      <m:r>
                        <a:rPr lang="en-US" sz="1600" i="1" smtClean="0">
                          <a:latin typeface="Cambria Math" panose="02040503050406030204" pitchFamily="18" charset="0"/>
                        </a:rPr>
                        <m:t>←</m:t>
                      </m:r>
                      <m:r>
                        <a:rPr lang="en-US" sz="1600" i="1" smtClean="0">
                          <a:latin typeface="Cambria Math" panose="02040503050406030204" pitchFamily="18" charset="0"/>
                        </a:rPr>
                        <m:t>𝑥</m:t>
                      </m:r>
                      <m:r>
                        <a:rPr lang="en-US" sz="1600" i="1" smtClean="0">
                          <a:latin typeface="Cambria Math" panose="02040503050406030204" pitchFamily="18" charset="0"/>
                        </a:rPr>
                        <m:t>−</m:t>
                      </m:r>
                      <m:r>
                        <a:rPr lang="en-US" sz="1600" i="1" smtClean="0">
                          <a:latin typeface="Cambria Math" panose="02040503050406030204" pitchFamily="18" charset="0"/>
                        </a:rPr>
                        <m:t>𝜂</m:t>
                      </m:r>
                      <m:r>
                        <a:rPr lang="en-US" sz="1600" i="1" smtClean="0">
                          <a:latin typeface="Cambria Math" panose="02040503050406030204" pitchFamily="18" charset="0"/>
                        </a:rPr>
                        <m:t>⋅(</m:t>
                      </m:r>
                      <m:r>
                        <a:rPr lang="en-US" sz="1600" b="0" i="1" smtClean="0">
                          <a:solidFill>
                            <a:schemeClr val="tx1"/>
                          </a:solidFill>
                          <a:latin typeface="Cambria Math" panose="02040503050406030204" pitchFamily="18" charset="0"/>
                        </a:rPr>
                        <m:t>𝑔</m:t>
                      </m:r>
                      <m:d>
                        <m:dPr>
                          <m:ctrlPr>
                            <a:rPr lang="en-US" sz="1600" i="1">
                              <a:solidFill>
                                <a:schemeClr val="tx1"/>
                              </a:solidFill>
                              <a:latin typeface="Cambria Math" panose="02040503050406030204" pitchFamily="18" charset="0"/>
                            </a:rPr>
                          </m:ctrlPr>
                        </m:dPr>
                        <m:e>
                          <m:r>
                            <a:rPr lang="en-US" sz="1600" i="1">
                              <a:solidFill>
                                <a:schemeClr val="tx1"/>
                              </a:solidFill>
                              <a:latin typeface="Cambria Math" panose="02040503050406030204" pitchFamily="18" charset="0"/>
                            </a:rPr>
                            <m:t>𝑥</m:t>
                          </m:r>
                        </m:e>
                      </m:d>
                      <m:r>
                        <a:rPr lang="en-US" sz="1600" i="1">
                          <a:solidFill>
                            <a:schemeClr val="tx1"/>
                          </a:solidFill>
                          <a:latin typeface="Cambria Math" panose="02040503050406030204" pitchFamily="18" charset="0"/>
                        </a:rPr>
                        <m:t>+</m:t>
                      </m:r>
                      <m:rad>
                        <m:radPr>
                          <m:degHide m:val="on"/>
                          <m:ctrlPr>
                            <a:rPr lang="en-US" sz="1600" i="1" smtClean="0">
                              <a:solidFill>
                                <a:schemeClr val="accent6"/>
                              </a:solidFill>
                              <a:latin typeface="Cambria Math" panose="02040503050406030204" pitchFamily="18" charset="0"/>
                            </a:rPr>
                          </m:ctrlPr>
                        </m:radPr>
                        <m:deg/>
                        <m:e>
                          <m:r>
                            <a:rPr lang="en-US" sz="1600" i="1">
                              <a:solidFill>
                                <a:schemeClr val="accent6"/>
                              </a:solidFill>
                              <a:latin typeface="Cambria Math" panose="02040503050406030204" pitchFamily="18" charset="0"/>
                            </a:rPr>
                            <m:t>1/</m:t>
                          </m:r>
                          <m:r>
                            <a:rPr lang="en-US" sz="1600" i="1">
                              <a:solidFill>
                                <a:schemeClr val="accent6"/>
                              </a:solidFill>
                              <a:latin typeface="Cambria Math" panose="02040503050406030204" pitchFamily="18" charset="0"/>
                            </a:rPr>
                            <m:t>𝜂</m:t>
                          </m:r>
                        </m:e>
                      </m:rad>
                      <m:r>
                        <a:rPr lang="en-US" sz="1600" i="1">
                          <a:solidFill>
                            <a:schemeClr val="tx1"/>
                          </a:solidFill>
                          <a:latin typeface="Cambria Math" panose="02040503050406030204" pitchFamily="18" charset="0"/>
                        </a:rPr>
                        <m:t>⋅</m:t>
                      </m:r>
                      <m:rad>
                        <m:radPr>
                          <m:degHide m:val="on"/>
                          <m:ctrlPr>
                            <a:rPr lang="en-US" sz="1600" i="1" smtClean="0">
                              <a:solidFill>
                                <a:schemeClr val="accent5"/>
                              </a:solidFill>
                              <a:latin typeface="Cambria Math" panose="02040503050406030204" pitchFamily="18" charset="0"/>
                            </a:rPr>
                          </m:ctrlPr>
                        </m:radPr>
                        <m:deg/>
                        <m:e>
                          <m:r>
                            <a:rPr lang="en-US" sz="1600" i="1">
                              <a:solidFill>
                                <a:schemeClr val="accent5"/>
                              </a:solidFill>
                              <a:latin typeface="Cambria Math" panose="02040503050406030204" pitchFamily="18" charset="0"/>
                            </a:rPr>
                            <m:t>2/</m:t>
                          </m:r>
                          <m:r>
                            <a:rPr lang="en-US" sz="1600" i="1">
                              <a:solidFill>
                                <a:schemeClr val="accent5"/>
                              </a:solidFill>
                              <a:latin typeface="Cambria Math" panose="02040503050406030204" pitchFamily="18" charset="0"/>
                            </a:rPr>
                            <m:t>𝑇</m:t>
                          </m:r>
                        </m:e>
                      </m:rad>
                      <m:r>
                        <a:rPr lang="en-US" sz="1600" i="1">
                          <a:solidFill>
                            <a:schemeClr val="tx1"/>
                          </a:solidFill>
                          <a:latin typeface="Cambria Math" panose="02040503050406030204" pitchFamily="18" charset="0"/>
                        </a:rPr>
                        <m:t>⋅</m:t>
                      </m:r>
                      <m:r>
                        <a:rPr lang="en-US" sz="1600" i="1">
                          <a:latin typeface="Cambria Math" panose="02040503050406030204" pitchFamily="18" charset="0"/>
                        </a:rPr>
                        <m:t>𝑤</m:t>
                      </m:r>
                      <m:r>
                        <a:rPr lang="en-US" sz="1600" i="1">
                          <a:latin typeface="Cambria Math" panose="02040503050406030204" pitchFamily="18" charset="0"/>
                        </a:rPr>
                        <m:t>)</m:t>
                      </m:r>
                    </m:oMath>
                  </m:oMathPara>
                </a14:m>
                <a:endParaRPr lang="en-US" sz="1600" dirty="0"/>
              </a:p>
            </p:txBody>
          </p:sp>
        </mc:Choice>
        <mc:Fallback xmlns="">
          <p:sp>
            <p:nvSpPr>
              <p:cNvPr id="6" name="Rectangle 5"/>
              <p:cNvSpPr>
                <a:spLocks noRot="1" noChangeAspect="1" noMove="1" noResize="1" noEditPoints="1" noAdjustHandles="1" noChangeArrowheads="1" noChangeShapeType="1" noTextEdit="1"/>
              </p:cNvSpPr>
              <p:nvPr/>
            </p:nvSpPr>
            <p:spPr>
              <a:xfrm>
                <a:off x="2815076" y="5768717"/>
                <a:ext cx="3513847" cy="390492"/>
              </a:xfrm>
              <a:prstGeom prst="rect">
                <a:avLst/>
              </a:prstGeom>
              <a:blipFill>
                <a:blip r:embed="rId7"/>
                <a:stretch>
                  <a:fillRect b="-6250"/>
                </a:stretch>
              </a:blipFill>
            </p:spPr>
            <p:txBody>
              <a:bodyPr/>
              <a:lstStyle/>
              <a:p>
                <a:r>
                  <a:rPr lang="en-US">
                    <a:noFill/>
                  </a:rPr>
                  <a:t> </a:t>
                </a:r>
              </a:p>
            </p:txBody>
          </p:sp>
        </mc:Fallback>
      </mc:AlternateContent>
    </p:spTree>
    <p:extLst>
      <p:ext uri="{BB962C8B-B14F-4D97-AF65-F5344CB8AC3E}">
        <p14:creationId xmlns:p14="http://schemas.microsoft.com/office/powerpoint/2010/main" val="166384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SGLD in practice</a:t>
            </a:r>
            <a:endParaRPr lang="en-US" sz="3600" dirty="0"/>
          </a:p>
        </p:txBody>
      </p:sp>
      <p:sp>
        <p:nvSpPr>
          <p:cNvPr id="3" name="Content Placeholder 2"/>
          <p:cNvSpPr>
            <a:spLocks noGrp="1"/>
          </p:cNvSpPr>
          <p:nvPr>
            <p:ph idx="1"/>
          </p:nvPr>
        </p:nvSpPr>
        <p:spPr>
          <a:xfrm>
            <a:off x="628649" y="1657133"/>
            <a:ext cx="8183985" cy="4351338"/>
          </a:xfrm>
        </p:spPr>
        <p:txBody>
          <a:bodyPr/>
          <a:lstStyle/>
          <a:p>
            <a:pPr marL="0" indent="0">
              <a:lnSpc>
                <a:spcPct val="100000"/>
              </a:lnSpc>
              <a:buNone/>
            </a:pPr>
            <a:r>
              <a:rPr lang="en-US" sz="2600" dirty="0" smtClean="0"/>
              <a:t>SGLD outperforms SGD on several modern applications:</a:t>
            </a:r>
          </a:p>
          <a:p>
            <a:pPr>
              <a:lnSpc>
                <a:spcPct val="100000"/>
              </a:lnSpc>
            </a:pPr>
            <a:r>
              <a:rPr lang="en-US" sz="2200" dirty="0" smtClean="0"/>
              <a:t>Prevent </a:t>
            </a:r>
            <a:r>
              <a:rPr lang="en-US" sz="2200" dirty="0"/>
              <a:t>over-fitting </a:t>
            </a:r>
            <a:r>
              <a:rPr lang="en-US" sz="1600" dirty="0">
                <a:solidFill>
                  <a:schemeClr val="bg1">
                    <a:lumMod val="65000"/>
                  </a:schemeClr>
                </a:solidFill>
              </a:rPr>
              <a:t>(</a:t>
            </a:r>
            <a:r>
              <a:rPr lang="en-US" sz="1600" dirty="0" smtClean="0">
                <a:solidFill>
                  <a:schemeClr val="bg1">
                    <a:lumMod val="65000"/>
                  </a:schemeClr>
                </a:solidFill>
              </a:rPr>
              <a:t>Welling and </a:t>
            </a:r>
            <a:r>
              <a:rPr lang="en-US" sz="1600" dirty="0" err="1" smtClean="0">
                <a:solidFill>
                  <a:schemeClr val="bg1">
                    <a:lumMod val="65000"/>
                  </a:schemeClr>
                </a:solidFill>
              </a:rPr>
              <a:t>Teh</a:t>
            </a:r>
            <a:r>
              <a:rPr lang="en-US" sz="1600" dirty="0" smtClean="0">
                <a:solidFill>
                  <a:schemeClr val="bg1">
                    <a:lumMod val="65000"/>
                  </a:schemeClr>
                </a:solidFill>
              </a:rPr>
              <a:t> 2011)</a:t>
            </a:r>
          </a:p>
          <a:p>
            <a:pPr lvl="1">
              <a:lnSpc>
                <a:spcPct val="100000"/>
              </a:lnSpc>
            </a:pPr>
            <a:r>
              <a:rPr lang="en-US" sz="2200" dirty="0" smtClean="0"/>
              <a:t>Logistic regression</a:t>
            </a:r>
          </a:p>
          <a:p>
            <a:pPr lvl="1">
              <a:lnSpc>
                <a:spcPct val="100000"/>
              </a:lnSpc>
            </a:pPr>
            <a:r>
              <a:rPr lang="en-US" sz="2200" dirty="0"/>
              <a:t>Independent Components </a:t>
            </a:r>
            <a:r>
              <a:rPr lang="en-US" sz="2200" dirty="0" smtClean="0"/>
              <a:t>Analysis</a:t>
            </a:r>
          </a:p>
          <a:p>
            <a:pPr>
              <a:lnSpc>
                <a:spcPct val="100000"/>
              </a:lnSpc>
            </a:pPr>
            <a:r>
              <a:rPr lang="en-US" sz="2200" dirty="0" smtClean="0"/>
              <a:t>Learn deep neural networks</a:t>
            </a:r>
          </a:p>
          <a:p>
            <a:pPr lvl="1">
              <a:lnSpc>
                <a:spcPct val="100000"/>
              </a:lnSpc>
            </a:pPr>
            <a:r>
              <a:rPr lang="en-US" sz="2200" dirty="0"/>
              <a:t>Neural programmer </a:t>
            </a:r>
            <a:r>
              <a:rPr lang="en-US" sz="1600" dirty="0">
                <a:solidFill>
                  <a:schemeClr val="bg1">
                    <a:lumMod val="65000"/>
                  </a:schemeClr>
                </a:solidFill>
              </a:rPr>
              <a:t>(</a:t>
            </a:r>
            <a:r>
              <a:rPr lang="en-US" sz="1600" dirty="0" err="1" smtClean="0">
                <a:solidFill>
                  <a:schemeClr val="bg1">
                    <a:lumMod val="65000"/>
                  </a:schemeClr>
                </a:solidFill>
              </a:rPr>
              <a:t>Neelakantan</a:t>
            </a:r>
            <a:r>
              <a:rPr lang="en-US" sz="1600" dirty="0" smtClean="0">
                <a:solidFill>
                  <a:schemeClr val="bg1">
                    <a:lumMod val="65000"/>
                  </a:schemeClr>
                </a:solidFill>
              </a:rPr>
              <a:t> et al. 2015)</a:t>
            </a:r>
          </a:p>
          <a:p>
            <a:pPr lvl="1">
              <a:lnSpc>
                <a:spcPct val="100000"/>
              </a:lnSpc>
            </a:pPr>
            <a:r>
              <a:rPr lang="en-US" sz="2200" dirty="0"/>
              <a:t>Neural random-access machines </a:t>
            </a:r>
            <a:r>
              <a:rPr lang="en-US" sz="1600" dirty="0">
                <a:solidFill>
                  <a:schemeClr val="bg1">
                    <a:lumMod val="65000"/>
                  </a:schemeClr>
                </a:solidFill>
              </a:rPr>
              <a:t>(</a:t>
            </a:r>
            <a:r>
              <a:rPr lang="en-US" sz="1600" dirty="0" err="1" smtClean="0">
                <a:solidFill>
                  <a:schemeClr val="bg1">
                    <a:lumMod val="65000"/>
                  </a:schemeClr>
                </a:solidFill>
              </a:rPr>
              <a:t>Kurach</a:t>
            </a:r>
            <a:r>
              <a:rPr lang="en-US" sz="1600" dirty="0" smtClean="0">
                <a:solidFill>
                  <a:schemeClr val="bg1">
                    <a:lumMod val="65000"/>
                  </a:schemeClr>
                </a:solidFill>
              </a:rPr>
              <a:t> et al. 2015)</a:t>
            </a:r>
          </a:p>
          <a:p>
            <a:pPr lvl="1">
              <a:lnSpc>
                <a:spcPct val="100000"/>
              </a:lnSpc>
            </a:pPr>
            <a:r>
              <a:rPr lang="en-US" sz="2200" dirty="0"/>
              <a:t>Neural GPUs </a:t>
            </a:r>
            <a:r>
              <a:rPr lang="en-US" sz="1600" dirty="0">
                <a:solidFill>
                  <a:schemeClr val="bg1">
                    <a:lumMod val="65000"/>
                  </a:schemeClr>
                </a:solidFill>
              </a:rPr>
              <a:t>(Kaiser and </a:t>
            </a:r>
            <a:r>
              <a:rPr lang="en-US" sz="1600" dirty="0" err="1" smtClean="0">
                <a:solidFill>
                  <a:schemeClr val="bg1">
                    <a:lumMod val="65000"/>
                  </a:schemeClr>
                </a:solidFill>
              </a:rPr>
              <a:t>Sutskever</a:t>
            </a:r>
            <a:r>
              <a:rPr lang="en-US" sz="1600" dirty="0" smtClean="0">
                <a:solidFill>
                  <a:schemeClr val="bg1">
                    <a:lumMod val="65000"/>
                  </a:schemeClr>
                </a:solidFill>
              </a:rPr>
              <a:t> 2015)</a:t>
            </a:r>
          </a:p>
          <a:p>
            <a:pPr lvl="1">
              <a:lnSpc>
                <a:spcPct val="100000"/>
              </a:lnSpc>
            </a:pPr>
            <a:r>
              <a:rPr lang="en-US" sz="2200" dirty="0" smtClean="0"/>
              <a:t>Deep </a:t>
            </a:r>
            <a:r>
              <a:rPr lang="en-US" sz="2200" dirty="0"/>
              <a:t>bidirectional LSTM </a:t>
            </a:r>
            <a:r>
              <a:rPr lang="en-US" sz="1600" dirty="0" smtClean="0">
                <a:solidFill>
                  <a:schemeClr val="bg1">
                    <a:lumMod val="65000"/>
                  </a:schemeClr>
                </a:solidFill>
              </a:rPr>
              <a:t>(</a:t>
            </a:r>
            <a:r>
              <a:rPr lang="en-US" sz="1600" dirty="0" err="1" smtClean="0">
                <a:solidFill>
                  <a:schemeClr val="bg1">
                    <a:lumMod val="65000"/>
                  </a:schemeClr>
                </a:solidFill>
              </a:rPr>
              <a:t>Zeyer</a:t>
            </a:r>
            <a:r>
              <a:rPr lang="en-US" sz="1600" dirty="0" smtClean="0">
                <a:solidFill>
                  <a:schemeClr val="bg1">
                    <a:lumMod val="65000"/>
                  </a:schemeClr>
                </a:solidFill>
              </a:rPr>
              <a:t> et al. 2016)</a:t>
            </a:r>
          </a:p>
          <a:p>
            <a:pPr>
              <a:lnSpc>
                <a:spcPct val="120000"/>
              </a:lnSpc>
            </a:pPr>
            <a:endParaRPr lang="en-US" dirty="0"/>
          </a:p>
        </p:txBody>
      </p:sp>
      <p:sp>
        <p:nvSpPr>
          <p:cNvPr id="4" name="Slide Number Placeholder 3"/>
          <p:cNvSpPr>
            <a:spLocks noGrp="1"/>
          </p:cNvSpPr>
          <p:nvPr>
            <p:ph type="sldNum" sz="quarter" idx="12"/>
          </p:nvPr>
        </p:nvSpPr>
        <p:spPr/>
        <p:txBody>
          <a:bodyPr/>
          <a:lstStyle/>
          <a:p>
            <a:fld id="{6A3711E0-EB43-4B15-98CB-73861721A80A}" type="slidenum">
              <a:rPr lang="en-US" smtClean="0"/>
              <a:t>10</a:t>
            </a:fld>
            <a:endParaRPr lang="en-US"/>
          </a:p>
        </p:txBody>
      </p:sp>
    </p:spTree>
    <p:extLst>
      <p:ext uri="{BB962C8B-B14F-4D97-AF65-F5344CB8AC3E}">
        <p14:creationId xmlns:p14="http://schemas.microsoft.com/office/powerpoint/2010/main" val="2751728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US" sz="3600" dirty="0" smtClean="0"/>
                  <a:t>Mixing time (time for converging to </a:t>
                </a:r>
                <a14:m>
                  <m:oMath xmlns:m="http://schemas.openxmlformats.org/officeDocument/2006/math">
                    <m:r>
                      <a:rPr lang="en-US" sz="3600" i="1">
                        <a:latin typeface="Cambria Math" panose="02040503050406030204" pitchFamily="18" charset="0"/>
                      </a:rPr>
                      <m:t>𝜇</m:t>
                    </m:r>
                  </m:oMath>
                </a14:m>
                <a:r>
                  <a:rPr lang="en-US" sz="3600" dirty="0" smtClean="0"/>
                  <a:t>)</a:t>
                </a:r>
                <a:endParaRPr lang="en-US" sz="36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3"/>
                <a:stretch>
                  <a:fillRect l="-23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690689"/>
                <a:ext cx="7750579" cy="4351338"/>
              </a:xfrm>
            </p:spPr>
            <p:txBody>
              <a:bodyPr/>
              <a:lstStyle/>
              <a:p>
                <a:r>
                  <a:rPr lang="en-US" dirty="0" smtClean="0"/>
                  <a:t>For smooth functions and small enough </a:t>
                </a:r>
                <a:r>
                  <a:rPr lang="en-US" dirty="0" err="1" smtClean="0"/>
                  <a:t>stepsize</a:t>
                </a:r>
                <a:r>
                  <a:rPr lang="en-US" dirty="0"/>
                  <a:t>:</a:t>
                </a:r>
                <a:r>
                  <a:rPr lang="en-US" dirty="0" smtClean="0"/>
                  <a:t> SGLD </a:t>
                </a:r>
                <a:r>
                  <a:rPr lang="en-US" dirty="0" smtClean="0">
                    <a:solidFill>
                      <a:schemeClr val="accent5"/>
                    </a:solidFill>
                  </a:rPr>
                  <a:t>asymptotically </a:t>
                </a:r>
                <a:r>
                  <a:rPr lang="en-US" dirty="0" smtClean="0">
                    <a:solidFill>
                      <a:schemeClr val="tx1"/>
                    </a:solidFill>
                  </a:rPr>
                  <a:t>converge to </a:t>
                </a:r>
                <a14:m>
                  <m:oMath xmlns:m="http://schemas.openxmlformats.org/officeDocument/2006/math">
                    <m:r>
                      <a:rPr lang="en-US" i="1">
                        <a:latin typeface="Cambria Math" panose="02040503050406030204" pitchFamily="18" charset="0"/>
                      </a:rPr>
                      <m:t>𝜇</m:t>
                    </m:r>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r>
                          <a:rPr lang="en-US" i="1" smtClean="0">
                            <a:solidFill>
                              <a:schemeClr val="tx1"/>
                            </a:solidFill>
                            <a:latin typeface="Cambria Math" panose="02040503050406030204" pitchFamily="18" charset="0"/>
                          </a:rPr>
                          <m:t>𝑇</m:t>
                        </m:r>
                      </m:sup>
                    </m:sSup>
                  </m:oMath>
                </a14:m>
                <a:r>
                  <a:rPr lang="en-US" sz="1800" dirty="0" smtClean="0">
                    <a:solidFill>
                      <a:schemeClr val="tx1"/>
                    </a:solidFill>
                  </a:rPr>
                  <a:t>.</a:t>
                </a:r>
                <a:r>
                  <a:rPr lang="en-US" sz="1800" dirty="0" smtClean="0"/>
                  <a:t> </a:t>
                </a:r>
                <a:r>
                  <a:rPr lang="en-US" sz="1800" dirty="0" smtClean="0">
                    <a:solidFill>
                      <a:schemeClr val="bg1">
                        <a:lumMod val="65000"/>
                      </a:schemeClr>
                    </a:solidFill>
                  </a:rPr>
                  <a:t>(Roberts and Tweedie </a:t>
                </a:r>
                <a:r>
                  <a:rPr lang="en-US" sz="1800" dirty="0">
                    <a:solidFill>
                      <a:schemeClr val="bg1">
                        <a:lumMod val="65000"/>
                      </a:schemeClr>
                    </a:solidFill>
                  </a:rPr>
                  <a:t>1996, </a:t>
                </a:r>
                <a:r>
                  <a:rPr lang="en-US" sz="1800" dirty="0" err="1" smtClean="0">
                    <a:solidFill>
                      <a:schemeClr val="bg1">
                        <a:lumMod val="65000"/>
                      </a:schemeClr>
                    </a:solidFill>
                  </a:rPr>
                  <a:t>Teh</a:t>
                </a:r>
                <a:r>
                  <a:rPr lang="en-US" sz="1800" dirty="0" smtClean="0">
                    <a:solidFill>
                      <a:schemeClr val="bg1">
                        <a:lumMod val="65000"/>
                      </a:schemeClr>
                    </a:solidFill>
                  </a:rPr>
                  <a:t> </a:t>
                </a:r>
                <a:r>
                  <a:rPr lang="en-US" sz="1800" dirty="0">
                    <a:solidFill>
                      <a:schemeClr val="bg1">
                        <a:lumMod val="65000"/>
                      </a:schemeClr>
                    </a:solidFill>
                  </a:rPr>
                  <a:t>et al</a:t>
                </a:r>
                <a:r>
                  <a:rPr lang="en-US" sz="1800" dirty="0" smtClean="0">
                    <a:solidFill>
                      <a:schemeClr val="bg1">
                        <a:lumMod val="65000"/>
                      </a:schemeClr>
                    </a:solidFill>
                  </a:rPr>
                  <a:t>. </a:t>
                </a:r>
                <a:r>
                  <a:rPr lang="en-US" sz="1800" dirty="0">
                    <a:solidFill>
                      <a:schemeClr val="bg1">
                        <a:lumMod val="65000"/>
                      </a:schemeClr>
                    </a:solidFill>
                  </a:rPr>
                  <a:t>2016</a:t>
                </a:r>
                <a:r>
                  <a:rPr lang="en-US" sz="1800" dirty="0" smtClean="0">
                    <a:solidFill>
                      <a:schemeClr val="bg1">
                        <a:lumMod val="65000"/>
                      </a:schemeClr>
                    </a:solidFill>
                  </a:rPr>
                  <a:t>)</a:t>
                </a:r>
              </a:p>
              <a:p>
                <a:r>
                  <a:rPr lang="en-US" dirty="0" smtClean="0"/>
                  <a:t>For convex </a:t>
                </a:r>
                <a14:m>
                  <m:oMath xmlns:m="http://schemas.openxmlformats.org/officeDocument/2006/math">
                    <m:r>
                      <a:rPr lang="en-US" b="0" i="1" smtClean="0">
                        <a:latin typeface="Cambria Math" panose="02040503050406030204" pitchFamily="18" charset="0"/>
                      </a:rPr>
                      <m:t>𝑓</m:t>
                    </m:r>
                  </m:oMath>
                </a14:m>
                <a:r>
                  <a:rPr lang="en-US" dirty="0" smtClean="0"/>
                  <a:t>: the LMC mixing time is </a:t>
                </a:r>
                <a:r>
                  <a:rPr lang="en-US" dirty="0" smtClean="0">
                    <a:solidFill>
                      <a:schemeClr val="accent6"/>
                    </a:solidFill>
                  </a:rPr>
                  <a:t>polynomial</a:t>
                </a:r>
                <a:r>
                  <a:rPr lang="en-US" dirty="0" smtClean="0"/>
                  <a:t>.</a:t>
                </a:r>
                <a:r>
                  <a:rPr lang="en-US" dirty="0" smtClean="0">
                    <a:solidFill>
                      <a:schemeClr val="accent6"/>
                    </a:solidFill>
                  </a:rPr>
                  <a:t> </a:t>
                </a:r>
                <a:r>
                  <a:rPr lang="en-US" sz="1800" dirty="0" smtClean="0">
                    <a:solidFill>
                      <a:schemeClr val="bg1">
                        <a:lumMod val="65000"/>
                      </a:schemeClr>
                    </a:solidFill>
                  </a:rPr>
                  <a:t>(</a:t>
                </a:r>
                <a:r>
                  <a:rPr lang="en-US" sz="1800" dirty="0" err="1" smtClean="0">
                    <a:solidFill>
                      <a:schemeClr val="bg1">
                        <a:lumMod val="65000"/>
                      </a:schemeClr>
                    </a:solidFill>
                  </a:rPr>
                  <a:t>Bubeck</a:t>
                </a:r>
                <a:r>
                  <a:rPr lang="en-US" sz="1800" dirty="0" smtClean="0">
                    <a:solidFill>
                      <a:schemeClr val="bg1">
                        <a:lumMod val="65000"/>
                      </a:schemeClr>
                    </a:solidFill>
                  </a:rPr>
                  <a:t> et al. 2015, </a:t>
                </a:r>
                <a:r>
                  <a:rPr lang="en-US" sz="1800" dirty="0" err="1" smtClean="0">
                    <a:solidFill>
                      <a:schemeClr val="bg1">
                        <a:lumMod val="65000"/>
                      </a:schemeClr>
                    </a:solidFill>
                  </a:rPr>
                  <a:t>Dalalyan</a:t>
                </a:r>
                <a:r>
                  <a:rPr lang="en-US" sz="1800" dirty="0" smtClean="0">
                    <a:solidFill>
                      <a:schemeClr val="bg1">
                        <a:lumMod val="65000"/>
                      </a:schemeClr>
                    </a:solidFill>
                  </a:rPr>
                  <a:t> 2016)</a:t>
                </a:r>
                <a:endParaRPr lang="en-US" sz="1800" dirty="0" smtClean="0"/>
              </a:p>
              <a:p>
                <a:r>
                  <a:rPr lang="en-US" dirty="0" smtClean="0"/>
                  <a:t>For non-convex </a:t>
                </a:r>
                <a14:m>
                  <m:oMath xmlns:m="http://schemas.openxmlformats.org/officeDocument/2006/math">
                    <m:r>
                      <a:rPr lang="en-US" i="1">
                        <a:latin typeface="Cambria Math" panose="02040503050406030204" pitchFamily="18" charset="0"/>
                      </a:rPr>
                      <m:t>𝑓</m:t>
                    </m:r>
                    <m:r>
                      <a:rPr lang="en-US" i="1">
                        <a:latin typeface="Cambria Math" panose="02040503050406030204" pitchFamily="18" charset="0"/>
                      </a:rPr>
                      <m:t> </m:t>
                    </m:r>
                  </m:oMath>
                </a14:m>
                <a:r>
                  <a:rPr lang="en-US" dirty="0" smtClean="0"/>
                  <a:t>: the SGLD mixing time was rigorously </a:t>
                </a:r>
                <a:r>
                  <a:rPr lang="en-US" dirty="0"/>
                  <a:t>characterized </a:t>
                </a:r>
                <a:r>
                  <a:rPr lang="en-US" sz="1800" dirty="0" smtClean="0">
                    <a:solidFill>
                      <a:schemeClr val="bg1">
                        <a:lumMod val="65000"/>
                      </a:schemeClr>
                    </a:solidFill>
                  </a:rPr>
                  <a:t>(</a:t>
                </a:r>
                <a:r>
                  <a:rPr lang="en-US" sz="1800" dirty="0" err="1" smtClean="0">
                    <a:solidFill>
                      <a:schemeClr val="bg1">
                        <a:lumMod val="65000"/>
                      </a:schemeClr>
                    </a:solidFill>
                  </a:rPr>
                  <a:t>Raginsky</a:t>
                </a:r>
                <a:r>
                  <a:rPr lang="en-US" sz="1800" dirty="0" smtClean="0">
                    <a:solidFill>
                      <a:schemeClr val="bg1">
                        <a:lumMod val="65000"/>
                      </a:schemeClr>
                    </a:solidFill>
                  </a:rPr>
                  <a:t> </a:t>
                </a:r>
                <a:r>
                  <a:rPr lang="en-US" sz="1800" dirty="0">
                    <a:solidFill>
                      <a:schemeClr val="bg1">
                        <a:lumMod val="65000"/>
                      </a:schemeClr>
                    </a:solidFill>
                  </a:rPr>
                  <a:t>et </a:t>
                </a:r>
                <a:r>
                  <a:rPr lang="en-US" sz="1800" dirty="0" smtClean="0">
                    <a:solidFill>
                      <a:schemeClr val="bg1">
                        <a:lumMod val="65000"/>
                      </a:schemeClr>
                    </a:solidFill>
                  </a:rPr>
                  <a:t>al 2017)</a:t>
                </a:r>
                <a:r>
                  <a:rPr lang="en-US" dirty="0" smtClean="0"/>
                  <a:t>. However, it can be </a:t>
                </a:r>
                <a:r>
                  <a:rPr lang="en-US" dirty="0" smtClean="0">
                    <a:solidFill>
                      <a:srgbClr val="FF0000"/>
                    </a:solidFill>
                  </a:rPr>
                  <a:t>exponential</a:t>
                </a:r>
                <a:r>
                  <a:rPr lang="en-US" b="1" i="1" dirty="0" smtClean="0"/>
                  <a:t> </a:t>
                </a:r>
                <a:r>
                  <a:rPr lang="en-US" dirty="0" smtClean="0"/>
                  <a:t>in </a:t>
                </a:r>
                <a14:m>
                  <m:oMath xmlns:m="http://schemas.openxmlformats.org/officeDocument/2006/math">
                    <m:r>
                      <a:rPr lang="en-US" b="0" i="1" smtClean="0">
                        <a:latin typeface="Cambria Math" panose="02040503050406030204" pitchFamily="18" charset="0"/>
                      </a:rPr>
                      <m:t>𝑑</m:t>
                    </m:r>
                  </m:oMath>
                </a14:m>
                <a:r>
                  <a:rPr lang="en-US" dirty="0" smtClean="0"/>
                  <a:t> and </a:t>
                </a:r>
                <a14:m>
                  <m:oMath xmlns:m="http://schemas.openxmlformats.org/officeDocument/2006/math">
                    <m:r>
                      <a:rPr lang="en-US" b="0" i="1" smtClean="0">
                        <a:latin typeface="Cambria Math" panose="02040503050406030204" pitchFamily="18" charset="0"/>
                      </a:rPr>
                      <m:t>1/</m:t>
                    </m:r>
                    <m:r>
                      <a:rPr lang="en-US" b="0" i="1" smtClean="0">
                        <a:latin typeface="Cambria Math" panose="02040503050406030204" pitchFamily="18" charset="0"/>
                      </a:rPr>
                      <m:t>𝑇</m:t>
                    </m:r>
                  </m:oMath>
                </a14:m>
                <a:r>
                  <a:rPr lang="en-US" dirty="0" smtClean="0"/>
                  <a: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690689"/>
                <a:ext cx="7750579" cy="4351338"/>
              </a:xfrm>
              <a:blipFill>
                <a:blip r:embed="rId4"/>
                <a:stretch>
                  <a:fillRect l="-1415" t="-2241" r="-157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11</a:t>
            </a:fld>
            <a:endParaRPr lang="en-US"/>
          </a:p>
        </p:txBody>
      </p:sp>
    </p:spTree>
    <p:extLst>
      <p:ext uri="{BB962C8B-B14F-4D97-AF65-F5344CB8AC3E}">
        <p14:creationId xmlns:p14="http://schemas.microsoft.com/office/powerpoint/2010/main" val="207784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Mixing time is too pessimistic?</a:t>
            </a:r>
            <a:endParaRPr lang="en-US" sz="3600" dirty="0"/>
          </a:p>
        </p:txBody>
      </p:sp>
      <p:sp>
        <p:nvSpPr>
          <p:cNvPr id="3" name="Content Placeholder 2"/>
          <p:cNvSpPr>
            <a:spLocks noGrp="1"/>
          </p:cNvSpPr>
          <p:nvPr>
            <p:ph idx="1"/>
          </p:nvPr>
        </p:nvSpPr>
        <p:spPr/>
        <p:txBody>
          <a:bodyPr/>
          <a:lstStyle/>
          <a:p>
            <a:r>
              <a:rPr lang="en-US" dirty="0" smtClean="0"/>
              <a:t>SGLD can hit a good solution much earlier than it converges to the stationary distribution.</a:t>
            </a:r>
          </a:p>
          <a:p>
            <a:r>
              <a:rPr lang="en-US" dirty="0" smtClean="0"/>
              <a:t>Example: W-shaped function.</a:t>
            </a:r>
            <a:endParaRPr lang="en-US" dirty="0"/>
          </a:p>
        </p:txBody>
      </p:sp>
      <p:sp>
        <p:nvSpPr>
          <p:cNvPr id="4" name="Slide Number Placeholder 3"/>
          <p:cNvSpPr>
            <a:spLocks noGrp="1"/>
          </p:cNvSpPr>
          <p:nvPr>
            <p:ph type="sldNum" sz="quarter" idx="12"/>
          </p:nvPr>
        </p:nvSpPr>
        <p:spPr/>
        <p:txBody>
          <a:bodyPr/>
          <a:lstStyle/>
          <a:p>
            <a:fld id="{6A3711E0-EB43-4B15-98CB-73861721A80A}" type="slidenum">
              <a:rPr lang="en-US" smtClean="0"/>
              <a:t>12</a:t>
            </a:fld>
            <a:endParaRPr lang="en-US"/>
          </a:p>
        </p:txBody>
      </p:sp>
      <p:pic>
        <p:nvPicPr>
          <p:cNvPr id="6" name="sgd-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43200" y="3303734"/>
            <a:ext cx="3657600" cy="2743200"/>
          </a:xfrm>
          <a:prstGeom prst="rect">
            <a:avLst/>
          </a:prstGeom>
        </p:spPr>
      </p:pic>
    </p:spTree>
    <p:extLst>
      <p:ext uri="{BB962C8B-B14F-4D97-AF65-F5344CB8AC3E}">
        <p14:creationId xmlns:p14="http://schemas.microsoft.com/office/powerpoint/2010/main" val="300293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mediacall" presetSubtype="0" fill="hold" nodeType="withEffect">
                                  <p:stCondLst>
                                    <p:cond delay="0"/>
                                  </p:stCondLst>
                                  <p:childTnLst>
                                    <p:cmd type="call" cmd="playFrom(0.0)">
                                      <p:cBhvr>
                                        <p:cTn id="10" dur="15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gd-w-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96214" y="3193380"/>
            <a:ext cx="3657600" cy="2743200"/>
          </a:xfrm>
          <a:prstGeom prst="rect">
            <a:avLst/>
          </a:prstGeom>
        </p:spPr>
      </p:pic>
      <p:sp>
        <p:nvSpPr>
          <p:cNvPr id="2" name="Title 1"/>
          <p:cNvSpPr>
            <a:spLocks noGrp="1"/>
          </p:cNvSpPr>
          <p:nvPr>
            <p:ph type="title"/>
          </p:nvPr>
        </p:nvSpPr>
        <p:spPr/>
        <p:txBody>
          <a:bodyPr>
            <a:normAutofit/>
          </a:bodyPr>
          <a:lstStyle/>
          <a:p>
            <a:r>
              <a:rPr lang="en-US" sz="3600" dirty="0"/>
              <a:t>O</a:t>
            </a:r>
            <a:r>
              <a:rPr lang="en-US" sz="3600" dirty="0" smtClean="0"/>
              <a:t>ur </a:t>
            </a:r>
            <a:r>
              <a:rPr lang="en-US" altLang="zh-CN" sz="3600" dirty="0" smtClean="0"/>
              <a:t>analysis</a:t>
            </a:r>
            <a:endParaRPr lang="en-US" sz="3600" dirty="0"/>
          </a:p>
        </p:txBody>
      </p:sp>
      <p:sp>
        <p:nvSpPr>
          <p:cNvPr id="3" name="Content Placeholder 2"/>
          <p:cNvSpPr>
            <a:spLocks noGrp="1"/>
          </p:cNvSpPr>
          <p:nvPr>
            <p:ph idx="1"/>
          </p:nvPr>
        </p:nvSpPr>
        <p:spPr>
          <a:xfrm>
            <a:off x="628650" y="1513779"/>
            <a:ext cx="8117144" cy="2394544"/>
          </a:xfrm>
        </p:spPr>
        <p:txBody>
          <a:bodyPr>
            <a:normAutofit/>
          </a:bodyPr>
          <a:lstStyle/>
          <a:p>
            <a:pPr>
              <a:lnSpc>
                <a:spcPct val="100000"/>
              </a:lnSpc>
            </a:pPr>
            <a:r>
              <a:rPr lang="en-US" sz="2600" dirty="0" smtClean="0"/>
              <a:t>SGLD’s </a:t>
            </a:r>
            <a:r>
              <a:rPr lang="en-US" sz="2600" dirty="0" smtClean="0">
                <a:solidFill>
                  <a:schemeClr val="accent6"/>
                </a:solidFill>
              </a:rPr>
              <a:t>hitting time </a:t>
            </a:r>
            <a:r>
              <a:rPr lang="en-US" sz="2600" dirty="0" smtClean="0"/>
              <a:t>to an arbitrary </a:t>
            </a:r>
            <a:r>
              <a:rPr lang="en-US" sz="2600" dirty="0" smtClean="0">
                <a:solidFill>
                  <a:schemeClr val="accent6"/>
                </a:solidFill>
              </a:rPr>
              <a:t>target set</a:t>
            </a:r>
            <a:r>
              <a:rPr lang="en-US" sz="2600" dirty="0" smtClean="0"/>
              <a:t>.</a:t>
            </a:r>
            <a:endParaRPr lang="en-US" sz="2600" dirty="0"/>
          </a:p>
          <a:p>
            <a:pPr>
              <a:lnSpc>
                <a:spcPct val="100000"/>
              </a:lnSpc>
            </a:pPr>
            <a:r>
              <a:rPr lang="en-US" sz="2600" b="0" dirty="0" smtClean="0"/>
              <a:t>Polynomial upper bounds on </a:t>
            </a:r>
            <a:r>
              <a:rPr lang="en-US" sz="2600" dirty="0" smtClean="0">
                <a:solidFill>
                  <a:schemeClr val="accent6"/>
                </a:solidFill>
              </a:rPr>
              <a:t>hitting time</a:t>
            </a:r>
            <a:r>
              <a:rPr lang="en-US" sz="2600" b="0" dirty="0" smtClean="0"/>
              <a:t>.</a:t>
            </a:r>
          </a:p>
          <a:p>
            <a:pPr>
              <a:lnSpc>
                <a:spcPct val="100000"/>
              </a:lnSpc>
            </a:pPr>
            <a:r>
              <a:rPr lang="en-US" sz="2600" dirty="0" smtClean="0"/>
              <a:t>Application: non-convex empirical risk minimization.</a:t>
            </a:r>
            <a:endParaRPr lang="en-US" sz="2600" b="0" dirty="0" smtClean="0"/>
          </a:p>
          <a:p>
            <a:pPr marL="0" indent="0">
              <a:buNone/>
            </a:pPr>
            <a:r>
              <a:rPr lang="en-US" sz="1000" dirty="0"/>
              <a:t> </a:t>
            </a:r>
            <a:endParaRPr lang="en-US" sz="1000" b="0" dirty="0" smtClean="0"/>
          </a:p>
        </p:txBody>
      </p:sp>
      <p:sp>
        <p:nvSpPr>
          <p:cNvPr id="4" name="Slide Number Placeholder 3"/>
          <p:cNvSpPr>
            <a:spLocks noGrp="1"/>
          </p:cNvSpPr>
          <p:nvPr>
            <p:ph type="sldNum" sz="quarter" idx="12"/>
          </p:nvPr>
        </p:nvSpPr>
        <p:spPr/>
        <p:txBody>
          <a:bodyPr/>
          <a:lstStyle/>
          <a:p>
            <a:fld id="{6A3711E0-EB43-4B15-98CB-73861721A80A}" type="slidenum">
              <a:rPr lang="en-US" smtClean="0"/>
              <a:t>13</a:t>
            </a:fld>
            <a:endParaRPr lang="en-US" dirty="0"/>
          </a:p>
        </p:txBody>
      </p:sp>
      <p:sp>
        <p:nvSpPr>
          <p:cNvPr id="10" name="Rectangle 9"/>
          <p:cNvSpPr/>
          <p:nvPr/>
        </p:nvSpPr>
        <p:spPr>
          <a:xfrm>
            <a:off x="4030826" y="5583985"/>
            <a:ext cx="234892" cy="97807"/>
          </a:xfrm>
          <a:prstGeom prst="rect">
            <a:avLst/>
          </a:prstGeom>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 name="Rectangle 10"/>
          <p:cNvSpPr/>
          <p:nvPr/>
        </p:nvSpPr>
        <p:spPr>
          <a:xfrm>
            <a:off x="5282884" y="5576570"/>
            <a:ext cx="234892" cy="97807"/>
          </a:xfrm>
          <a:prstGeom prst="rect">
            <a:avLst/>
          </a:prstGeom>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 name="TextBox 12"/>
          <p:cNvSpPr txBox="1"/>
          <p:nvPr/>
        </p:nvSpPr>
        <p:spPr>
          <a:xfrm>
            <a:off x="4239940" y="6116689"/>
            <a:ext cx="1094146" cy="369332"/>
          </a:xfrm>
          <a:prstGeom prst="rect">
            <a:avLst/>
          </a:prstGeom>
          <a:noFill/>
        </p:spPr>
        <p:txBody>
          <a:bodyPr wrap="none" rtlCol="0">
            <a:spAutoFit/>
          </a:bodyPr>
          <a:lstStyle/>
          <a:p>
            <a:r>
              <a:rPr lang="en-US" b="1" dirty="0" smtClean="0"/>
              <a:t>target set</a:t>
            </a:r>
            <a:endParaRPr lang="en-US" b="1" dirty="0"/>
          </a:p>
        </p:txBody>
      </p:sp>
      <p:cxnSp>
        <p:nvCxnSpPr>
          <p:cNvPr id="12" name="Straight Arrow Connector 11"/>
          <p:cNvCxnSpPr/>
          <p:nvPr/>
        </p:nvCxnSpPr>
        <p:spPr>
          <a:xfrm flipH="1" flipV="1">
            <a:off x="4148272" y="5737257"/>
            <a:ext cx="519592" cy="379432"/>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flipV="1">
            <a:off x="4906162" y="5737257"/>
            <a:ext cx="494168" cy="379432"/>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1564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0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6226" y="3352815"/>
            <a:ext cx="4251547" cy="3142159"/>
          </a:xfrm>
          <a:prstGeom prst="rect">
            <a:avLst/>
          </a:prstGeom>
        </p:spPr>
      </p:pic>
      <p:sp>
        <p:nvSpPr>
          <p:cNvPr id="2" name="Title 1"/>
          <p:cNvSpPr>
            <a:spLocks noGrp="1"/>
          </p:cNvSpPr>
          <p:nvPr>
            <p:ph type="title"/>
          </p:nvPr>
        </p:nvSpPr>
        <p:spPr/>
        <p:txBody>
          <a:bodyPr>
            <a:normAutofit/>
          </a:bodyPr>
          <a:lstStyle/>
          <a:p>
            <a:r>
              <a:rPr lang="en-US" sz="3600" dirty="0" smtClean="0"/>
              <a:t>Preliminaries (I)</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641067"/>
                <a:ext cx="7886700" cy="2075256"/>
              </a:xfrm>
            </p:spPr>
            <p:txBody>
              <a:bodyPr/>
              <a:lstStyle/>
              <a:p>
                <a:r>
                  <a:rPr lang="en-US" dirty="0" smtClean="0"/>
                  <a:t>For any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𝐾</m:t>
                    </m:r>
                    <m:r>
                      <a:rPr lang="en-US" b="0" i="1" smtClean="0">
                        <a:latin typeface="Cambria Math" panose="02040503050406030204" pitchFamily="18" charset="0"/>
                      </a:rPr>
                      <m:t>→</m:t>
                    </m:r>
                    <m:r>
                      <a:rPr lang="en-US" b="0" i="1" smtClean="0">
                        <a:latin typeface="Cambria Math" panose="02040503050406030204" pitchFamily="18" charset="0"/>
                      </a:rPr>
                      <m:t>ℝ</m:t>
                    </m:r>
                  </m:oMath>
                </a14:m>
                <a:r>
                  <a:rPr lang="en-US" dirty="0" smtClean="0"/>
                  <a:t>, define a </a:t>
                </a:r>
                <a:r>
                  <a:rPr lang="en-US" b="1" dirty="0" smtClean="0"/>
                  <a:t>probability measure</a:t>
                </a:r>
                <a:r>
                  <a:rPr lang="en-US" dirty="0" smtClean="0"/>
                  <a:t>:</a:t>
                </a:r>
              </a:p>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𝜇</m:t>
                          </m:r>
                        </m:e>
                        <m:sub>
                          <m:r>
                            <a:rPr lang="en-US" sz="2400" b="0" i="1" smtClean="0">
                              <a:latin typeface="Cambria Math" panose="02040503050406030204" pitchFamily="18" charset="0"/>
                            </a:rPr>
                            <m:t>𝑓</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𝑓</m:t>
                              </m:r>
                              <m:d>
                                <m:dPr>
                                  <m:ctrlPr>
                                    <a:rPr lang="en-US" sz="2400" i="1">
                                      <a:latin typeface="Cambria Math" panose="02040503050406030204" pitchFamily="18" charset="0"/>
                                    </a:rPr>
                                  </m:ctrlPr>
                                </m:dPr>
                                <m:e>
                                  <m:r>
                                    <a:rPr lang="en-US" sz="2400" i="1">
                                      <a:latin typeface="Cambria Math" panose="02040503050406030204" pitchFamily="18" charset="0"/>
                                    </a:rPr>
                                    <m:t>𝑥</m:t>
                                  </m:r>
                                </m:e>
                              </m:d>
                            </m:sup>
                          </m:sSup>
                        </m:num>
                        <m:den>
                          <m:nary>
                            <m:naryPr>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𝐾</m:t>
                              </m:r>
                            </m:sub>
                            <m:sup/>
                            <m:e>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𝑓</m:t>
                                  </m:r>
                                  <m:d>
                                    <m:dPr>
                                      <m:ctrlPr>
                                        <a:rPr lang="en-US" sz="2400" i="1">
                                          <a:latin typeface="Cambria Math" panose="02040503050406030204" pitchFamily="18" charset="0"/>
                                        </a:rPr>
                                      </m:ctrlPr>
                                    </m:dPr>
                                    <m:e>
                                      <m:r>
                                        <a:rPr lang="en-US" sz="2400" i="1">
                                          <a:latin typeface="Cambria Math" panose="02040503050406030204" pitchFamily="18" charset="0"/>
                                        </a:rPr>
                                        <m:t>𝑥</m:t>
                                      </m:r>
                                    </m:e>
                                  </m:d>
                                </m:sup>
                              </m:sSup>
                            </m:e>
                          </m:nary>
                          <m:r>
                            <a:rPr lang="en-US" sz="2400" b="0" i="1" smtClean="0">
                              <a:latin typeface="Cambria Math" panose="02040503050406030204" pitchFamily="18" charset="0"/>
                            </a:rPr>
                            <m:t>𝑑𝑥</m:t>
                          </m:r>
                        </m:den>
                      </m:f>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sup>
                      </m:sSup>
                    </m:oMath>
                  </m:oMathPara>
                </a14:m>
                <a:endParaRPr lang="en-US" sz="2400" b="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641067"/>
                <a:ext cx="7886700" cy="2075256"/>
              </a:xfrm>
              <a:blipFill>
                <a:blip r:embed="rId7"/>
                <a:stretch>
                  <a:fillRect l="-1391" t="-469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14</a:t>
            </a:fld>
            <a:endParaRPr lang="en-US"/>
          </a:p>
        </p:txBody>
      </p:sp>
    </p:spTree>
    <p:extLst>
      <p:ext uri="{BB962C8B-B14F-4D97-AF65-F5344CB8AC3E}">
        <p14:creationId xmlns:p14="http://schemas.microsoft.com/office/powerpoint/2010/main" val="1713025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Preliminaries </a:t>
            </a:r>
            <a:r>
              <a:rPr lang="en-US" sz="3600" dirty="0"/>
              <a:t>(</a:t>
            </a:r>
            <a:r>
              <a:rPr lang="en-US" sz="3600" dirty="0" smtClean="0"/>
              <a:t>II)</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544594"/>
                <a:ext cx="7886700" cy="4351338"/>
              </a:xfrm>
            </p:spPr>
            <p:txBody>
              <a:bodyPr/>
              <a:lstStyle/>
              <a:p>
                <a:r>
                  <a:rPr lang="en-US" dirty="0" smtClean="0"/>
                  <a:t>Given function </a:t>
                </a:r>
                <a14:m>
                  <m:oMath xmlns:m="http://schemas.openxmlformats.org/officeDocument/2006/math">
                    <m:r>
                      <a:rPr lang="en-US" b="0" i="1" smtClean="0">
                        <a:latin typeface="Cambria Math" panose="02040503050406030204" pitchFamily="18" charset="0"/>
                      </a:rPr>
                      <m:t>𝑓</m:t>
                    </m:r>
                  </m:oMath>
                </a14:m>
                <a:r>
                  <a:rPr lang="en-US" dirty="0" smtClean="0"/>
                  <a:t>, for any set </a:t>
                </a:r>
                <a14:m>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𝐾</m:t>
                    </m:r>
                  </m:oMath>
                </a14:m>
                <a:r>
                  <a:rPr lang="en-US" dirty="0" smtClean="0"/>
                  <a:t>, define its </a:t>
                </a:r>
                <a:r>
                  <a:rPr lang="en-US" b="1" dirty="0" smtClean="0"/>
                  <a:t>boundary measure </a:t>
                </a:r>
                <a:r>
                  <a:rPr lang="en-US" dirty="0" smtClean="0"/>
                  <a:t>(informally, surface area):</a:t>
                </a:r>
              </a:p>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𝜇</m:t>
                          </m:r>
                        </m:e>
                        <m:sub>
                          <m:r>
                            <a:rPr lang="en-US" sz="2400" b="0" i="1" smtClean="0">
                              <a:latin typeface="Cambria Math" panose="02040503050406030204" pitchFamily="18" charset="0"/>
                            </a:rPr>
                            <m:t>𝑓</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m:t>
                          </m:r>
                          <m:r>
                            <a:rPr lang="en-US" sz="2400" b="0" i="1" smtClean="0">
                              <a:latin typeface="Cambria Math" panose="02040503050406030204" pitchFamily="18" charset="0"/>
                            </a:rPr>
                            <m:t>𝐴</m:t>
                          </m:r>
                        </m:e>
                      </m:d>
                      <m:r>
                        <a:rPr lang="en-US" sz="2400" b="0" i="1" smtClean="0">
                          <a:latin typeface="Cambria Math" panose="02040503050406030204" pitchFamily="18" charset="0"/>
                        </a:rPr>
                        <m:t>≝</m:t>
                      </m:r>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lim</m:t>
                              </m:r>
                            </m:e>
                            <m:lim>
                              <m:r>
                                <a:rPr lang="en-US" sz="2400" b="0" i="1" smtClean="0">
                                  <a:latin typeface="Cambria Math" panose="02040503050406030204" pitchFamily="18" charset="0"/>
                                </a:rPr>
                                <m:t>𝜀</m:t>
                              </m:r>
                              <m:r>
                                <a:rPr lang="en-US" sz="2400" b="0" i="1" smtClean="0">
                                  <a:latin typeface="Cambria Math" panose="02040503050406030204" pitchFamily="18" charset="0"/>
                                </a:rPr>
                                <m:t>→0</m:t>
                              </m:r>
                            </m:lim>
                          </m:limLow>
                        </m:fName>
                        <m:e>
                          <m:f>
                            <m:fPr>
                              <m:ctrlPr>
                                <a:rPr lang="en-US" sz="2400" i="1">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𝜇</m:t>
                                  </m:r>
                                </m:e>
                                <m:sub>
                                  <m:r>
                                    <a:rPr lang="en-US" sz="2400" b="0" i="1" smtClean="0">
                                      <a:latin typeface="Cambria Math" panose="02040503050406030204" pitchFamily="18" charset="0"/>
                                    </a:rPr>
                                    <m:t>𝑓</m:t>
                                  </m:r>
                                </m:sub>
                              </m:sSub>
                              <m:r>
                                <a:rPr lang="en-US" sz="2400" b="0" i="1" smtClean="0">
                                  <a:latin typeface="Cambria Math" panose="02040503050406030204" pitchFamily="18" charset="0"/>
                                </a:rPr>
                                <m:t>(</m:t>
                              </m:r>
                              <m:r>
                                <m:rPr>
                                  <m:sty m:val="p"/>
                                </m:rPr>
                                <a:rPr lang="en-US" sz="2400" b="0" i="0" smtClean="0">
                                  <a:latin typeface="Cambria Math" panose="02040503050406030204" pitchFamily="18" charset="0"/>
                                </a:rPr>
                                <m:t>shell</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a:rPr lang="en-US" sz="2400" b="0" i="1" smtClean="0">
                                  <a:latin typeface="Cambria Math" panose="02040503050406030204" pitchFamily="18" charset="0"/>
                                </a:rPr>
                                <m:t>𝐴</m:t>
                              </m:r>
                              <m:r>
                                <a:rPr lang="en-US" sz="2400" b="0" i="1" smtClean="0">
                                  <a:latin typeface="Cambria Math" panose="02040503050406030204" pitchFamily="18" charset="0"/>
                                </a:rPr>
                                <m:t>)</m:t>
                              </m:r>
                            </m:num>
                            <m:den>
                              <m:r>
                                <a:rPr lang="en-US" sz="2400" b="0" i="1" smtClean="0">
                                  <a:latin typeface="Cambria Math" panose="02040503050406030204" pitchFamily="18" charset="0"/>
                                </a:rPr>
                                <m:t>𝜀</m:t>
                              </m:r>
                            </m:den>
                          </m:f>
                        </m:e>
                      </m:func>
                    </m:oMath>
                  </m:oMathPara>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544594"/>
                <a:ext cx="7886700" cy="4351338"/>
              </a:xfrm>
              <a:blipFill>
                <a:blip r:embed="rId2"/>
                <a:stretch>
                  <a:fillRect l="-1391" t="-224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15</a:t>
            </a:fld>
            <a:endParaRPr lang="en-US"/>
          </a:p>
        </p:txBody>
      </p:sp>
      <p:grpSp>
        <p:nvGrpSpPr>
          <p:cNvPr id="9" name="Group 8"/>
          <p:cNvGrpSpPr/>
          <p:nvPr/>
        </p:nvGrpSpPr>
        <p:grpSpPr>
          <a:xfrm>
            <a:off x="2261958" y="3503211"/>
            <a:ext cx="4195992" cy="2969200"/>
            <a:chOff x="1034265" y="3317845"/>
            <a:chExt cx="4195992" cy="2969200"/>
          </a:xfrm>
        </p:grpSpPr>
        <mc:AlternateContent xmlns:mc="http://schemas.openxmlformats.org/markup-compatibility/2006" xmlns:a14="http://schemas.microsoft.com/office/drawing/2010/main">
          <mc:Choice Requires="a14">
            <p:sp>
              <p:nvSpPr>
                <p:cNvPr id="6" name="TextBox 5"/>
                <p:cNvSpPr txBox="1"/>
                <p:nvPr/>
              </p:nvSpPr>
              <p:spPr>
                <a:xfrm>
                  <a:off x="4762466" y="5478011"/>
                  <a:ext cx="46779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4762466" y="5478011"/>
                  <a:ext cx="467791" cy="369332"/>
                </a:xfrm>
                <a:prstGeom prst="rect">
                  <a:avLst/>
                </a:prstGeom>
                <a:blipFill>
                  <a:blip r:embed="rId6"/>
                  <a:stretch>
                    <a:fillRect/>
                  </a:stretch>
                </a:blipFill>
              </p:spPr>
              <p:txBody>
                <a:bodyPr/>
                <a:lstStyle/>
                <a:p>
                  <a:r>
                    <a:rPr lang="en-US">
                      <a:noFill/>
                    </a:rPr>
                    <a:t> </a:t>
                  </a:r>
                </a:p>
              </p:txBody>
            </p:sp>
          </mc:Fallback>
        </mc:AlternateContent>
        <p:grpSp>
          <p:nvGrpSpPr>
            <p:cNvPr id="8" name="Group 7"/>
            <p:cNvGrpSpPr/>
            <p:nvPr/>
          </p:nvGrpSpPr>
          <p:grpSpPr>
            <a:xfrm>
              <a:off x="1034265" y="3317845"/>
              <a:ext cx="4195992" cy="2969200"/>
              <a:chOff x="2124834" y="3330429"/>
              <a:chExt cx="4195992" cy="2969200"/>
            </a:xfrm>
          </p:grpSpPr>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9949" y="3330429"/>
                <a:ext cx="3670877" cy="2969200"/>
              </a:xfrm>
              <a:prstGeom prst="rect">
                <a:avLst/>
              </a:prstGeom>
            </p:spPr>
          </p:pic>
          <p:sp>
            <p:nvSpPr>
              <p:cNvPr id="7" name="Rectangle 6"/>
              <p:cNvSpPr/>
              <p:nvPr/>
            </p:nvSpPr>
            <p:spPr>
              <a:xfrm>
                <a:off x="2124834" y="3594230"/>
                <a:ext cx="761747" cy="461665"/>
              </a:xfrm>
              <a:prstGeom prst="rect">
                <a:avLst/>
              </a:prstGeom>
            </p:spPr>
            <p:txBody>
              <a:bodyPr wrap="none">
                <a:spAutoFit/>
              </a:bodyPr>
              <a:lstStyle/>
              <a:p>
                <a:r>
                  <a:rPr lang="en-US" sz="2400" dirty="0"/>
                  <a:t>s</a:t>
                </a:r>
                <a:r>
                  <a:rPr lang="en-US" sz="2400" dirty="0" smtClean="0"/>
                  <a:t>hell</a:t>
                </a:r>
                <a:endParaRPr lang="en-US" sz="2400" dirty="0"/>
              </a:p>
            </p:txBody>
          </p:sp>
        </p:grpSp>
      </p:grpSp>
    </p:spTree>
    <p:extLst>
      <p:ext uri="{BB962C8B-B14F-4D97-AF65-F5344CB8AC3E}">
        <p14:creationId xmlns:p14="http://schemas.microsoft.com/office/powerpoint/2010/main" val="709198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89061" y="3723710"/>
            <a:ext cx="4177486" cy="1716027"/>
            <a:chOff x="2280464" y="3913551"/>
            <a:chExt cx="4177486" cy="1716027"/>
          </a:xfrm>
        </p:grpSpPr>
        <mc:AlternateContent xmlns:mc="http://schemas.openxmlformats.org/markup-compatibility/2006" xmlns:a14="http://schemas.microsoft.com/office/drawing/2010/main">
          <mc:Choice Requires="a14">
            <p:sp>
              <p:nvSpPr>
                <p:cNvPr id="13" name="TextBox 12"/>
                <p:cNvSpPr txBox="1"/>
                <p:nvPr/>
              </p:nvSpPr>
              <p:spPr>
                <a:xfrm>
                  <a:off x="2280464" y="4742020"/>
                  <a:ext cx="2217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𝐾</m:t>
                        </m:r>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2280464" y="4742020"/>
                  <a:ext cx="221792" cy="276999"/>
                </a:xfrm>
                <a:prstGeom prst="rect">
                  <a:avLst/>
                </a:prstGeom>
                <a:blipFill>
                  <a:blip r:embed="rId3"/>
                  <a:stretch>
                    <a:fillRect l="-25000" r="-25000" b="-6522"/>
                  </a:stretch>
                </a:blipFill>
              </p:spPr>
              <p:txBody>
                <a:bodyPr/>
                <a:lstStyle/>
                <a:p>
                  <a:r>
                    <a:rPr lang="en-US">
                      <a:noFill/>
                    </a:rPr>
                    <a:t> </a:t>
                  </a:r>
                </a:p>
              </p:txBody>
            </p:sp>
          </mc:Fallback>
        </mc:AlternateContent>
        <p:cxnSp>
          <p:nvCxnSpPr>
            <p:cNvPr id="15" name="Straight Arrow Connector 14"/>
            <p:cNvCxnSpPr/>
            <p:nvPr/>
          </p:nvCxnSpPr>
          <p:spPr>
            <a:xfrm flipV="1">
              <a:off x="2502256" y="4880518"/>
              <a:ext cx="325519" cy="1"/>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7775" y="3913551"/>
              <a:ext cx="3630175" cy="1716027"/>
            </a:xfrm>
            <a:prstGeom prst="rect">
              <a:avLst/>
            </a:prstGeom>
          </p:spPr>
        </p:pic>
      </p:grpSp>
      <p:sp>
        <p:nvSpPr>
          <p:cNvPr id="2" name="Title 1"/>
          <p:cNvSpPr>
            <a:spLocks noGrp="1"/>
          </p:cNvSpPr>
          <p:nvPr>
            <p:ph type="title"/>
          </p:nvPr>
        </p:nvSpPr>
        <p:spPr/>
        <p:txBody>
          <a:bodyPr/>
          <a:lstStyle/>
          <a:p>
            <a:r>
              <a:rPr lang="en-US" sz="3600" dirty="0" smtClean="0"/>
              <a:t>Restricted </a:t>
            </a:r>
            <a:r>
              <a:rPr lang="en-US" sz="3600" dirty="0" err="1" smtClean="0"/>
              <a:t>Cheeger</a:t>
            </a:r>
            <a:r>
              <a:rPr lang="en-US" sz="3600" dirty="0" smtClean="0"/>
              <a:t> Constant</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42769" y="2954866"/>
                <a:ext cx="8129000" cy="1185437"/>
              </a:xfrm>
            </p:spPr>
            <p:txBody>
              <a:bodyPr>
                <a:normAutofit/>
              </a:bodyPr>
              <a:lstStyle/>
              <a:p>
                <a:pPr>
                  <a:lnSpc>
                    <a:spcPct val="100000"/>
                  </a:lnSpc>
                </a:pPr>
                <a:r>
                  <a:rPr lang="en-US" sz="2200" b="1" dirty="0" smtClean="0">
                    <a:solidFill>
                      <a:schemeClr val="tx1"/>
                    </a:solidFill>
                  </a:rPr>
                  <a:t>Intuition</a:t>
                </a:r>
                <a:r>
                  <a:rPr lang="en-US" sz="2200" dirty="0" smtClean="0">
                    <a:solidFill>
                      <a:schemeClr val="tx1"/>
                    </a:solidFill>
                  </a:rPr>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𝐶</m:t>
                        </m:r>
                      </m:e>
                      <m:sub>
                        <m:r>
                          <a:rPr lang="en-US" sz="2200" i="1">
                            <a:latin typeface="Cambria Math" panose="02040503050406030204" pitchFamily="18" charset="0"/>
                          </a:rPr>
                          <m:t>𝑓</m:t>
                        </m:r>
                      </m:sub>
                    </m:sSub>
                    <m:d>
                      <m:dPr>
                        <m:ctrlPr>
                          <a:rPr lang="en-US" sz="2200" i="1">
                            <a:latin typeface="Cambria Math" panose="02040503050406030204" pitchFamily="18" charset="0"/>
                          </a:rPr>
                        </m:ctrlPr>
                      </m:dPr>
                      <m:e>
                        <m:r>
                          <a:rPr lang="en-US" sz="2200" i="1">
                            <a:latin typeface="Cambria Math" panose="02040503050406030204" pitchFamily="18" charset="0"/>
                          </a:rPr>
                          <m:t>𝑉</m:t>
                        </m:r>
                      </m:e>
                    </m:d>
                  </m:oMath>
                </a14:m>
                <a:r>
                  <a:rPr lang="en-US" sz="2200" dirty="0"/>
                  <a:t> </a:t>
                </a:r>
                <a:r>
                  <a:rPr lang="en-US" sz="2200" dirty="0" smtClean="0"/>
                  <a:t>is small </a:t>
                </a:r>
                <a:r>
                  <a:rPr lang="en-US" sz="2200" dirty="0" smtClean="0">
                    <a:solidFill>
                      <a:schemeClr val="tx1"/>
                    </a:solidFill>
                  </a:rPr>
                  <a:t>if and only if some subset </a:t>
                </a:r>
                <a14:m>
                  <m:oMath xmlns:m="http://schemas.openxmlformats.org/officeDocument/2006/math">
                    <m:r>
                      <a:rPr lang="en-US" sz="2200" b="0" i="1" smtClean="0">
                        <a:solidFill>
                          <a:schemeClr val="tx1"/>
                        </a:solidFill>
                        <a:latin typeface="Cambria Math" panose="02040503050406030204" pitchFamily="18" charset="0"/>
                      </a:rPr>
                      <m:t>𝐴</m:t>
                    </m:r>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𝑉</m:t>
                    </m:r>
                  </m:oMath>
                </a14:m>
                <a:r>
                  <a:rPr lang="en-US" sz="2200" dirty="0" smtClean="0">
                    <a:solidFill>
                      <a:schemeClr val="tx1"/>
                    </a:solidFill>
                  </a:rPr>
                  <a:t> is “isolated” </a:t>
                </a:r>
                <a:r>
                  <a:rPr lang="en-US" altLang="zh-CN" sz="2200" dirty="0" smtClean="0">
                    <a:solidFill>
                      <a:schemeClr val="tx1"/>
                    </a:solidFill>
                  </a:rPr>
                  <a:t>from the rest</a:t>
                </a:r>
                <a:r>
                  <a:rPr lang="en-US" sz="2200" dirty="0" smtClean="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42769" y="2954866"/>
                <a:ext cx="8129000" cy="1185437"/>
              </a:xfrm>
              <a:blipFill>
                <a:blip r:embed="rId5"/>
                <a:stretch>
                  <a:fillRect l="-825" t="-309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16</a:t>
            </a:fld>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881833" y="1553769"/>
                <a:ext cx="7497396" cy="1306387"/>
              </a:xfrm>
              <a:prstGeom prst="roundRect">
                <a:avLst/>
              </a:prstGeom>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100000"/>
                  </a:lnSpc>
                </a:pPr>
                <a:r>
                  <a:rPr lang="en-US" sz="2200" dirty="0" smtClean="0"/>
                  <a:t>Given </a:t>
                </a:r>
                <a14:m>
                  <m:oMath xmlns:m="http://schemas.openxmlformats.org/officeDocument/2006/math">
                    <m:r>
                      <a:rPr lang="en-US" sz="2200" i="1">
                        <a:latin typeface="Cambria Math" panose="02040503050406030204" pitchFamily="18" charset="0"/>
                      </a:rPr>
                      <m:t>𝑓</m:t>
                    </m:r>
                  </m:oMath>
                </a14:m>
                <a:r>
                  <a:rPr lang="en-US" sz="2200" dirty="0"/>
                  <a:t> and set </a:t>
                </a:r>
                <a14:m>
                  <m:oMath xmlns:m="http://schemas.openxmlformats.org/officeDocument/2006/math">
                    <m:r>
                      <m:rPr>
                        <m:sty m:val="p"/>
                      </m:rPr>
                      <a:rPr lang="en-US" sz="2200" smtClean="0">
                        <a:solidFill>
                          <a:schemeClr val="accent2">
                            <a:lumMod val="75000"/>
                          </a:schemeClr>
                        </a:solidFill>
                        <a:latin typeface="Cambria Math" panose="02040503050406030204" pitchFamily="18" charset="0"/>
                      </a:rPr>
                      <m:t>V</m:t>
                    </m:r>
                    <m:r>
                      <a:rPr lang="en-US" sz="2200" i="1">
                        <a:latin typeface="Cambria Math" panose="02040503050406030204" pitchFamily="18" charset="0"/>
                      </a:rPr>
                      <m:t>⊂</m:t>
                    </m:r>
                    <m:r>
                      <a:rPr lang="en-US" sz="2200" i="1">
                        <a:latin typeface="Cambria Math" panose="02040503050406030204" pitchFamily="18" charset="0"/>
                      </a:rPr>
                      <m:t>𝐾</m:t>
                    </m:r>
                  </m:oMath>
                </a14:m>
                <a:r>
                  <a:rPr lang="en-US" sz="2200" dirty="0"/>
                  <a:t>, </a:t>
                </a:r>
                <a:r>
                  <a:rPr lang="en-US" sz="2200" dirty="0" smtClean="0"/>
                  <a:t>define </a:t>
                </a:r>
                <a:r>
                  <a:rPr lang="en-US" sz="2200" b="1" dirty="0" smtClean="0"/>
                  <a:t>Restricted </a:t>
                </a:r>
                <a:r>
                  <a:rPr lang="en-US" sz="2200" b="1" dirty="0" err="1"/>
                  <a:t>Cheeger</a:t>
                </a:r>
                <a:r>
                  <a:rPr lang="en-US" sz="2200" b="1" dirty="0"/>
                  <a:t> Constant</a:t>
                </a:r>
                <a:r>
                  <a:rPr lang="en-US" sz="2200" dirty="0"/>
                  <a:t>:</a:t>
                </a:r>
              </a:p>
              <a:p>
                <a:pPr algn="ctr"/>
                <a14:m>
                  <m:oMathPara xmlns:m="http://schemas.openxmlformats.org/officeDocument/2006/math">
                    <m:oMathParaPr>
                      <m:jc m:val="centerGroup"/>
                    </m:oMathParaPr>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𝐶</m:t>
                          </m:r>
                        </m:e>
                        <m:sub>
                          <m:r>
                            <a:rPr lang="en-US" sz="2200" i="1">
                              <a:latin typeface="Cambria Math" panose="02040503050406030204" pitchFamily="18" charset="0"/>
                            </a:rPr>
                            <m:t>𝑓</m:t>
                          </m:r>
                        </m:sub>
                      </m:sSub>
                      <m:d>
                        <m:dPr>
                          <m:ctrlPr>
                            <a:rPr lang="en-US" sz="2200" i="1">
                              <a:latin typeface="Cambria Math" panose="02040503050406030204" pitchFamily="18" charset="0"/>
                            </a:rPr>
                          </m:ctrlPr>
                        </m:dPr>
                        <m:e>
                          <m:r>
                            <a:rPr lang="en-US" sz="2200" i="1">
                              <a:latin typeface="Cambria Math" panose="02040503050406030204" pitchFamily="18" charset="0"/>
                            </a:rPr>
                            <m:t>𝑉</m:t>
                          </m:r>
                        </m:e>
                      </m:d>
                      <m:r>
                        <a:rPr lang="en-US" sz="2200" i="1">
                          <a:latin typeface="Cambria Math" panose="02040503050406030204" pitchFamily="18" charset="0"/>
                        </a:rPr>
                        <m:t>≝</m:t>
                      </m:r>
                      <m:limLow>
                        <m:limLowPr>
                          <m:ctrlPr>
                            <a:rPr lang="en-US" sz="2200" i="1">
                              <a:latin typeface="Cambria Math" panose="02040503050406030204" pitchFamily="18" charset="0"/>
                            </a:rPr>
                          </m:ctrlPr>
                        </m:limLowPr>
                        <m:e>
                          <m:r>
                            <m:rPr>
                              <m:sty m:val="p"/>
                            </m:rPr>
                            <a:rPr lang="en-US" sz="2200">
                              <a:latin typeface="Cambria Math" panose="02040503050406030204" pitchFamily="18" charset="0"/>
                            </a:rPr>
                            <m:t>inf</m:t>
                          </m:r>
                        </m:e>
                        <m:lim>
                          <m:r>
                            <m:rPr>
                              <m:sty m:val="p"/>
                            </m:rPr>
                            <a:rPr lang="en-US" sz="2200" smtClean="0">
                              <a:solidFill>
                                <a:schemeClr val="accent2">
                                  <a:lumMod val="75000"/>
                                </a:schemeClr>
                              </a:solidFill>
                              <a:latin typeface="Cambria Math" panose="02040503050406030204" pitchFamily="18" charset="0"/>
                            </a:rPr>
                            <m:t>A</m:t>
                          </m:r>
                          <m:r>
                            <a:rPr lang="en-US" sz="2200" i="1">
                              <a:solidFill>
                                <a:schemeClr val="accent2">
                                  <a:lumMod val="75000"/>
                                </a:schemeClr>
                              </a:solidFill>
                              <a:latin typeface="Cambria Math" panose="02040503050406030204" pitchFamily="18" charset="0"/>
                            </a:rPr>
                            <m:t>⊂</m:t>
                          </m:r>
                          <m:r>
                            <m:rPr>
                              <m:sty m:val="p"/>
                            </m:rPr>
                            <a:rPr lang="en-US" sz="2200">
                              <a:solidFill>
                                <a:schemeClr val="accent2">
                                  <a:lumMod val="75000"/>
                                </a:schemeClr>
                              </a:solidFill>
                              <a:latin typeface="Cambria Math" panose="02040503050406030204" pitchFamily="18" charset="0"/>
                            </a:rPr>
                            <m:t>V</m:t>
                          </m:r>
                        </m:lim>
                      </m:limLow>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𝜇</m:t>
                              </m:r>
                            </m:e>
                            <m:sub>
                              <m:r>
                                <a:rPr lang="en-US" sz="2200" i="1">
                                  <a:latin typeface="Cambria Math" panose="02040503050406030204" pitchFamily="18" charset="0"/>
                                </a:rPr>
                                <m:t>𝑓</m:t>
                              </m:r>
                            </m:sub>
                          </m:sSub>
                          <m:r>
                            <a:rPr lang="en-US" sz="2200" i="1">
                              <a:latin typeface="Cambria Math" panose="02040503050406030204" pitchFamily="18" charset="0"/>
                            </a:rPr>
                            <m:t>(</m:t>
                          </m:r>
                          <m:r>
                            <a:rPr lang="en-US" sz="2200" i="1">
                              <a:latin typeface="Cambria Math" panose="02040503050406030204" pitchFamily="18" charset="0"/>
                            </a:rPr>
                            <m:t>𝜕</m:t>
                          </m:r>
                          <m:r>
                            <a:rPr lang="en-US" sz="2200" i="1">
                              <a:latin typeface="Cambria Math" panose="02040503050406030204" pitchFamily="18" charset="0"/>
                            </a:rPr>
                            <m:t>𝐴</m:t>
                          </m:r>
                          <m:r>
                            <a:rPr lang="en-US" sz="2200" i="1">
                              <a:latin typeface="Cambria Math" panose="02040503050406030204" pitchFamily="18" charset="0"/>
                            </a:rPr>
                            <m:t>)</m:t>
                          </m:r>
                        </m:num>
                        <m:den>
                          <m:sSub>
                            <m:sSubPr>
                              <m:ctrlPr>
                                <a:rPr lang="en-US" sz="2200" i="1">
                                  <a:latin typeface="Cambria Math" panose="02040503050406030204" pitchFamily="18" charset="0"/>
                                </a:rPr>
                              </m:ctrlPr>
                            </m:sSubPr>
                            <m:e>
                              <m:r>
                                <a:rPr lang="en-US" sz="2200" i="1">
                                  <a:latin typeface="Cambria Math" panose="02040503050406030204" pitchFamily="18" charset="0"/>
                                </a:rPr>
                                <m:t>𝜇</m:t>
                              </m:r>
                            </m:e>
                            <m:sub>
                              <m:r>
                                <a:rPr lang="en-US" sz="2200" i="1">
                                  <a:latin typeface="Cambria Math" panose="02040503050406030204" pitchFamily="18" charset="0"/>
                                </a:rPr>
                                <m:t>𝑓</m:t>
                              </m:r>
                            </m:sub>
                          </m:sSub>
                          <m:r>
                            <a:rPr lang="en-US" sz="2200" i="1">
                              <a:latin typeface="Cambria Math" panose="02040503050406030204" pitchFamily="18" charset="0"/>
                            </a:rPr>
                            <m:t>(</m:t>
                          </m:r>
                          <m:r>
                            <a:rPr lang="en-US" sz="2200" i="1">
                              <a:latin typeface="Cambria Math" panose="02040503050406030204" pitchFamily="18" charset="0"/>
                            </a:rPr>
                            <m:t>𝐴</m:t>
                          </m:r>
                          <m:r>
                            <a:rPr lang="en-US" sz="2200" i="1">
                              <a:latin typeface="Cambria Math" panose="02040503050406030204" pitchFamily="18" charset="0"/>
                            </a:rPr>
                            <m:t>)</m:t>
                          </m:r>
                        </m:den>
                      </m:f>
                    </m:oMath>
                  </m:oMathPara>
                </a14:m>
                <a:endParaRPr lang="en-US" sz="2200" dirty="0"/>
              </a:p>
            </p:txBody>
          </p:sp>
        </mc:Choice>
        <mc:Fallback xmlns="">
          <p:sp>
            <p:nvSpPr>
              <p:cNvPr id="5" name="TextBox 4"/>
              <p:cNvSpPr txBox="1">
                <a:spLocks noRot="1" noChangeAspect="1" noMove="1" noResize="1" noEditPoints="1" noAdjustHandles="1" noChangeArrowheads="1" noChangeShapeType="1" noTextEdit="1"/>
              </p:cNvSpPr>
              <p:nvPr/>
            </p:nvSpPr>
            <p:spPr>
              <a:xfrm>
                <a:off x="881833" y="1553769"/>
                <a:ext cx="7497396" cy="1306387"/>
              </a:xfrm>
              <a:prstGeom prst="roundRect">
                <a:avLst/>
              </a:prstGeom>
              <a:blipFill>
                <a:blip r:embed="rId6"/>
                <a:stretch>
                  <a:fillRect l="-81"/>
                </a:stretch>
              </a:blipFill>
              <a:ln w="28575">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627277" y="5676743"/>
                <a:ext cx="7497396" cy="799321"/>
              </a:xfrm>
              <a:prstGeom prst="rect">
                <a:avLst/>
              </a:prstGeom>
            </p:spPr>
            <p:txBody>
              <a:bodyPr wrap="square">
                <a:spAutoFit/>
              </a:bodyPr>
              <a:lstStyle/>
              <a:p>
                <a:pPr marL="342900" indent="-342900">
                  <a:lnSpc>
                    <a:spcPct val="100000"/>
                  </a:lnSpc>
                  <a:buFont typeface="Arial" panose="020B0604020202020204" pitchFamily="34" charset="0"/>
                  <a:buChar char="•"/>
                </a:pPr>
                <a:r>
                  <a:rPr lang="en-US" sz="2200" b="1" dirty="0" smtClean="0"/>
                  <a:t>Claim:</a:t>
                </a:r>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𝐶</m:t>
                        </m:r>
                      </m:e>
                      <m:sub>
                        <m:r>
                          <a:rPr lang="en-US" sz="2200" i="1">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𝑇</m:t>
                        </m:r>
                      </m:sub>
                    </m:sSub>
                    <m:d>
                      <m:dPr>
                        <m:ctrlPr>
                          <a:rPr lang="en-US" sz="2200" i="1">
                            <a:latin typeface="Cambria Math" panose="02040503050406030204" pitchFamily="18" charset="0"/>
                          </a:rPr>
                        </m:ctrlPr>
                      </m:dPr>
                      <m:e>
                        <m:r>
                          <a:rPr lang="en-US" sz="2200" i="1" smtClean="0">
                            <a:solidFill>
                              <a:schemeClr val="accent2">
                                <a:lumMod val="75000"/>
                              </a:schemeClr>
                            </a:solidFill>
                            <a:latin typeface="Cambria Math" panose="02040503050406030204" pitchFamily="18" charset="0"/>
                          </a:rPr>
                          <m:t>𝑉</m:t>
                        </m:r>
                      </m:e>
                    </m:d>
                  </m:oMath>
                </a14:m>
                <a:r>
                  <a:rPr lang="en-US" sz="2200" dirty="0"/>
                  <a:t> measures the </a:t>
                </a:r>
                <a:r>
                  <a:rPr lang="en-US" sz="2200" dirty="0">
                    <a:solidFill>
                      <a:schemeClr val="accent5"/>
                    </a:solidFill>
                  </a:rPr>
                  <a:t>efficiency</a:t>
                </a:r>
                <a:r>
                  <a:rPr lang="en-US" sz="2200" dirty="0"/>
                  <a:t> of SGLD </a:t>
                </a:r>
                <a:r>
                  <a:rPr lang="en-US" sz="2200" dirty="0" smtClean="0"/>
                  <a:t>(</a:t>
                </a:r>
                <a:r>
                  <a:rPr lang="en-US" sz="2200" dirty="0"/>
                  <a:t>defined on </a:t>
                </a:r>
                <a14:m>
                  <m:oMath xmlns:m="http://schemas.openxmlformats.org/officeDocument/2006/math">
                    <m:r>
                      <a:rPr lang="en-US" sz="2200" i="1">
                        <a:latin typeface="Cambria Math" panose="02040503050406030204" pitchFamily="18" charset="0"/>
                      </a:rPr>
                      <m:t>𝑓</m:t>
                    </m:r>
                  </m:oMath>
                </a14:m>
                <a:r>
                  <a:rPr lang="en-US" sz="2200" dirty="0"/>
                  <a:t> and </a:t>
                </a:r>
                <a14:m>
                  <m:oMath xmlns:m="http://schemas.openxmlformats.org/officeDocument/2006/math">
                    <m:r>
                      <a:rPr lang="en-US" sz="2200" b="0" i="1" smtClean="0">
                        <a:latin typeface="Cambria Math" panose="02040503050406030204" pitchFamily="18" charset="0"/>
                      </a:rPr>
                      <m:t>𝑇</m:t>
                    </m:r>
                  </m:oMath>
                </a14:m>
                <a:r>
                  <a:rPr lang="en-US" sz="2200" dirty="0" smtClean="0"/>
                  <a:t>) </a:t>
                </a:r>
                <a:r>
                  <a:rPr lang="en-US" sz="2200" dirty="0"/>
                  <a:t>to </a:t>
                </a:r>
                <a:r>
                  <a:rPr lang="en-US" sz="2200" dirty="0">
                    <a:solidFill>
                      <a:schemeClr val="accent5"/>
                    </a:solidFill>
                  </a:rPr>
                  <a:t>escape</a:t>
                </a:r>
                <a:r>
                  <a:rPr lang="en-US" sz="2200" dirty="0"/>
                  <a:t> </a:t>
                </a:r>
                <a:r>
                  <a:rPr lang="en-US" sz="2200" dirty="0" smtClean="0"/>
                  <a:t>the set </a:t>
                </a:r>
                <a14:m>
                  <m:oMath xmlns:m="http://schemas.openxmlformats.org/officeDocument/2006/math">
                    <m:r>
                      <a:rPr lang="en-US" sz="2200" i="1" smtClean="0">
                        <a:solidFill>
                          <a:schemeClr val="accent2">
                            <a:lumMod val="75000"/>
                          </a:schemeClr>
                        </a:solidFill>
                        <a:latin typeface="Cambria Math" panose="02040503050406030204" pitchFamily="18" charset="0"/>
                      </a:rPr>
                      <m:t>𝑉</m:t>
                    </m:r>
                  </m:oMath>
                </a14:m>
                <a:r>
                  <a:rPr lang="en-US" sz="2200" dirty="0"/>
                  <a:t>.</a:t>
                </a:r>
              </a:p>
            </p:txBody>
          </p:sp>
        </mc:Choice>
        <mc:Fallback xmlns="">
          <p:sp>
            <p:nvSpPr>
              <p:cNvPr id="6" name="Rectangle 5"/>
              <p:cNvSpPr>
                <a:spLocks noRot="1" noChangeAspect="1" noMove="1" noResize="1" noEditPoints="1" noAdjustHandles="1" noChangeArrowheads="1" noChangeShapeType="1" noTextEdit="1"/>
              </p:cNvSpPr>
              <p:nvPr/>
            </p:nvSpPr>
            <p:spPr>
              <a:xfrm>
                <a:off x="627277" y="5676743"/>
                <a:ext cx="7497396" cy="799321"/>
              </a:xfrm>
              <a:prstGeom prst="rect">
                <a:avLst/>
              </a:prstGeom>
              <a:blipFill>
                <a:blip r:embed="rId7"/>
                <a:stretch>
                  <a:fillRect l="-976" t="-4580" b="-15267"/>
                </a:stretch>
              </a:blipFill>
            </p:spPr>
            <p:txBody>
              <a:bodyPr/>
              <a:lstStyle/>
              <a:p>
                <a:r>
                  <a:rPr lang="en-US">
                    <a:noFill/>
                  </a:rPr>
                  <a:t> </a:t>
                </a:r>
              </a:p>
            </p:txBody>
          </p:sp>
        </mc:Fallback>
      </mc:AlternateContent>
      <p:grpSp>
        <p:nvGrpSpPr>
          <p:cNvPr id="23" name="Group 22"/>
          <p:cNvGrpSpPr/>
          <p:nvPr/>
        </p:nvGrpSpPr>
        <p:grpSpPr>
          <a:xfrm>
            <a:off x="644426" y="3720683"/>
            <a:ext cx="3763612" cy="1716027"/>
            <a:chOff x="2815443" y="3913551"/>
            <a:chExt cx="3763612" cy="1716027"/>
          </a:xfrm>
        </p:grpSpPr>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15443" y="3913551"/>
              <a:ext cx="3630175" cy="1716027"/>
            </a:xfrm>
            <a:prstGeom prst="rect">
              <a:avLst/>
            </a:prstGeom>
          </p:spPr>
        </p:pic>
        <p:sp>
          <p:nvSpPr>
            <p:cNvPr id="19" name="TextBox 18"/>
            <p:cNvSpPr txBox="1"/>
            <p:nvPr/>
          </p:nvSpPr>
          <p:spPr>
            <a:xfrm>
              <a:off x="6578990" y="5156780"/>
              <a:ext cx="65" cy="276999"/>
            </a:xfrm>
            <a:prstGeom prst="rect">
              <a:avLst/>
            </a:prstGeom>
            <a:noFill/>
          </p:spPr>
          <p:txBody>
            <a:bodyPr wrap="none" lIns="0" tIns="0" rIns="0" bIns="0" rtlCol="0">
              <a:spAutoFit/>
            </a:bodyPr>
            <a:lstStyle/>
            <a:p>
              <a:endParaRPr lang="en-US" dirty="0"/>
            </a:p>
          </p:txBody>
        </p:sp>
      </p:grpSp>
      <p:grpSp>
        <p:nvGrpSpPr>
          <p:cNvPr id="30" name="Group 29"/>
          <p:cNvGrpSpPr/>
          <p:nvPr/>
        </p:nvGrpSpPr>
        <p:grpSpPr>
          <a:xfrm>
            <a:off x="642769" y="3723709"/>
            <a:ext cx="3630175" cy="1716027"/>
            <a:chOff x="2827774" y="3915582"/>
            <a:chExt cx="3630175" cy="1716027"/>
          </a:xfrm>
        </p:grpSpPr>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27774" y="3915582"/>
              <a:ext cx="3630175" cy="1716027"/>
            </a:xfrm>
            <a:prstGeom prst="rect">
              <a:avLst/>
            </a:prstGeom>
          </p:spPr>
        </p:pic>
        <p:cxnSp>
          <p:nvCxnSpPr>
            <p:cNvPr id="24" name="Straight Arrow Connector 23"/>
            <p:cNvCxnSpPr/>
            <p:nvPr/>
          </p:nvCxnSpPr>
          <p:spPr>
            <a:xfrm flipH="1" flipV="1">
              <a:off x="4074692" y="5124314"/>
              <a:ext cx="355789" cy="175921"/>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5" name="TextBox 24"/>
                <p:cNvSpPr txBox="1"/>
                <p:nvPr/>
              </p:nvSpPr>
              <p:spPr>
                <a:xfrm>
                  <a:off x="4441303" y="5190425"/>
                  <a:ext cx="20447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oMath>
                    </m:oMathPara>
                  </a14:m>
                  <a:endParaRPr lang="en-US" dirty="0"/>
                </a:p>
              </p:txBody>
            </p:sp>
          </mc:Choice>
          <mc:Fallback xmlns="">
            <p:sp>
              <p:nvSpPr>
                <p:cNvPr id="25" name="TextBox 24"/>
                <p:cNvSpPr txBox="1">
                  <a:spLocks noRot="1" noChangeAspect="1" noMove="1" noResize="1" noEditPoints="1" noAdjustHandles="1" noChangeArrowheads="1" noChangeShapeType="1" noTextEdit="1"/>
                </p:cNvSpPr>
                <p:nvPr/>
              </p:nvSpPr>
              <p:spPr>
                <a:xfrm>
                  <a:off x="4441303" y="5190425"/>
                  <a:ext cx="204479" cy="276999"/>
                </a:xfrm>
                <a:prstGeom prst="rect">
                  <a:avLst/>
                </a:prstGeom>
                <a:blipFill>
                  <a:blip r:embed="rId11"/>
                  <a:stretch>
                    <a:fillRect l="-27273" r="-27273" b="-8889"/>
                  </a:stretch>
                </a:blipFill>
              </p:spPr>
              <p:txBody>
                <a:bodyPr/>
                <a:lstStyle/>
                <a:p>
                  <a:r>
                    <a:rPr lang="en-US">
                      <a:noFill/>
                    </a:rPr>
                    <a:t> </a:t>
                  </a:r>
                </a:p>
              </p:txBody>
            </p:sp>
          </mc:Fallback>
        </mc:AlternateContent>
        <p:cxnSp>
          <p:nvCxnSpPr>
            <p:cNvPr id="26" name="Straight Arrow Connector 25"/>
            <p:cNvCxnSpPr/>
            <p:nvPr/>
          </p:nvCxnSpPr>
          <p:spPr>
            <a:xfrm flipH="1" flipV="1">
              <a:off x="4624834" y="4591153"/>
              <a:ext cx="150366" cy="254036"/>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a:off x="4687820" y="4852591"/>
                  <a:ext cx="32925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𝐴</m:t>
                        </m:r>
                      </m:oMath>
                    </m:oMathPara>
                  </a14:m>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a:off x="4687820" y="4852591"/>
                  <a:ext cx="329257" cy="276999"/>
                </a:xfrm>
                <a:prstGeom prst="rect">
                  <a:avLst/>
                </a:prstGeom>
                <a:blipFill>
                  <a:blip r:embed="rId12"/>
                  <a:stretch>
                    <a:fillRect l="-16667" r="-18519" b="-888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7" name="TextBox 6"/>
              <p:cNvSpPr txBox="1"/>
              <p:nvPr/>
            </p:nvSpPr>
            <p:spPr>
              <a:xfrm>
                <a:off x="2074880" y="5231761"/>
                <a:ext cx="2447529" cy="358303"/>
              </a:xfrm>
              <a:prstGeom prst="rect">
                <a:avLst/>
              </a:prstGeom>
              <a:noFill/>
            </p:spPr>
            <p:txBody>
              <a:bodyPr wrap="none" rtlCol="0">
                <a:spAutoFit/>
              </a:bodyPr>
              <a:lstStyle/>
              <a:p>
                <a14:m>
                  <m:oMath xmlns:m="http://schemas.openxmlformats.org/officeDocument/2006/math">
                    <m:r>
                      <a:rPr lang="en-US" sz="1600" b="0" i="1" smtClean="0">
                        <a:solidFill>
                          <a:srgbClr val="FF0000"/>
                        </a:solidFill>
                        <a:latin typeface="Cambria Math" panose="02040503050406030204" pitchFamily="18" charset="0"/>
                      </a:rPr>
                      <m:t>𝐴</m:t>
                    </m:r>
                  </m:oMath>
                </a14:m>
                <a:r>
                  <a:rPr lang="en-US" sz="1600" dirty="0" smtClean="0">
                    <a:solidFill>
                      <a:srgbClr val="FF0000"/>
                    </a:solidFill>
                  </a:rPr>
                  <a:t> is isolated, </a:t>
                </a:r>
                <a14:m>
                  <m:oMath xmlns:m="http://schemas.openxmlformats.org/officeDocument/2006/math">
                    <m:sSub>
                      <m:sSubPr>
                        <m:ctrlPr>
                          <a:rPr lang="en-US" sz="1600" b="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rPr>
                          <m:t>𝐶</m:t>
                        </m:r>
                      </m:e>
                      <m:sub>
                        <m:r>
                          <a:rPr lang="en-US" sz="1600" b="0" i="1" smtClean="0">
                            <a:solidFill>
                              <a:srgbClr val="FF0000"/>
                            </a:solidFill>
                            <a:latin typeface="Cambria Math" panose="02040503050406030204" pitchFamily="18" charset="0"/>
                          </a:rPr>
                          <m:t>𝑓</m:t>
                        </m:r>
                      </m:sub>
                    </m:sSub>
                    <m:d>
                      <m:dPr>
                        <m:ctrlPr>
                          <a:rPr lang="en-US" sz="1600" b="0" i="1" smtClean="0">
                            <a:solidFill>
                              <a:srgbClr val="FF0000"/>
                            </a:solidFill>
                            <a:latin typeface="Cambria Math" panose="02040503050406030204" pitchFamily="18" charset="0"/>
                          </a:rPr>
                        </m:ctrlPr>
                      </m:dPr>
                      <m:e>
                        <m:r>
                          <a:rPr lang="en-US" sz="1600" b="0" i="1" smtClean="0">
                            <a:solidFill>
                              <a:srgbClr val="FF0000"/>
                            </a:solidFill>
                            <a:latin typeface="Cambria Math" panose="02040503050406030204" pitchFamily="18" charset="0"/>
                          </a:rPr>
                          <m:t>𝑉</m:t>
                        </m:r>
                      </m:e>
                    </m:d>
                  </m:oMath>
                </a14:m>
                <a:r>
                  <a:rPr lang="en-US" sz="1600" dirty="0" smtClean="0">
                    <a:solidFill>
                      <a:srgbClr val="FF0000"/>
                    </a:solidFill>
                  </a:rPr>
                  <a:t> is small</a:t>
                </a:r>
                <a:endParaRPr lang="en-US" sz="1600"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074880" y="5231761"/>
                <a:ext cx="2447529" cy="358303"/>
              </a:xfrm>
              <a:prstGeom prst="rect">
                <a:avLst/>
              </a:prstGeom>
              <a:blipFill>
                <a:blip r:embed="rId13"/>
                <a:stretch>
                  <a:fillRect t="-3390" r="-498" b="-16949"/>
                </a:stretch>
              </a:blipFill>
            </p:spPr>
            <p:txBody>
              <a:bodyPr/>
              <a:lstStyle/>
              <a:p>
                <a:r>
                  <a:rPr lang="en-US">
                    <a:noFill/>
                  </a:rPr>
                  <a:t> </a:t>
                </a:r>
              </a:p>
            </p:txBody>
          </p:sp>
        </mc:Fallback>
      </mc:AlternateContent>
      <p:sp>
        <p:nvSpPr>
          <p:cNvPr id="8" name="Rectangle 7"/>
          <p:cNvSpPr/>
          <p:nvPr/>
        </p:nvSpPr>
        <p:spPr>
          <a:xfrm>
            <a:off x="6222041" y="1975504"/>
            <a:ext cx="1332929" cy="369332"/>
          </a:xfrm>
          <a:prstGeom prst="rect">
            <a:avLst/>
          </a:prstGeom>
        </p:spPr>
        <p:txBody>
          <a:bodyPr wrap="none">
            <a:spAutoFit/>
          </a:bodyPr>
          <a:lstStyle/>
          <a:p>
            <a:r>
              <a:rPr lang="en-US" dirty="0">
                <a:solidFill>
                  <a:schemeClr val="accent5"/>
                </a:solidFill>
              </a:rPr>
              <a:t>surface area</a:t>
            </a:r>
            <a:endParaRPr lang="en-US" dirty="0"/>
          </a:p>
        </p:txBody>
      </p:sp>
      <p:sp>
        <p:nvSpPr>
          <p:cNvPr id="14" name="Rectangle 13"/>
          <p:cNvSpPr/>
          <p:nvPr/>
        </p:nvSpPr>
        <p:spPr>
          <a:xfrm>
            <a:off x="6370534" y="2299799"/>
            <a:ext cx="883062" cy="369332"/>
          </a:xfrm>
          <a:prstGeom prst="rect">
            <a:avLst/>
          </a:prstGeom>
        </p:spPr>
        <p:txBody>
          <a:bodyPr wrap="none">
            <a:spAutoFit/>
          </a:bodyPr>
          <a:lstStyle/>
          <a:p>
            <a:r>
              <a:rPr lang="en-US" dirty="0">
                <a:solidFill>
                  <a:schemeClr val="accent5"/>
                </a:solidFill>
              </a:rPr>
              <a:t>volume</a:t>
            </a:r>
            <a:endParaRPr lang="en-US" dirty="0"/>
          </a:p>
        </p:txBody>
      </p:sp>
      <p:cxnSp>
        <p:nvCxnSpPr>
          <p:cNvPr id="35" name="Straight Arrow Connector 34"/>
          <p:cNvCxnSpPr/>
          <p:nvPr/>
        </p:nvCxnSpPr>
        <p:spPr>
          <a:xfrm flipH="1" flipV="1">
            <a:off x="5880343" y="2137259"/>
            <a:ext cx="352967" cy="44027"/>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flipH="1">
            <a:off x="5828883" y="2498707"/>
            <a:ext cx="571052" cy="53845"/>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grpSp>
        <p:nvGrpSpPr>
          <p:cNvPr id="28" name="Group 27"/>
          <p:cNvGrpSpPr/>
          <p:nvPr/>
        </p:nvGrpSpPr>
        <p:grpSpPr>
          <a:xfrm>
            <a:off x="3885703" y="4913184"/>
            <a:ext cx="571090" cy="343110"/>
            <a:chOff x="6084192" y="4857487"/>
            <a:chExt cx="571090" cy="343110"/>
          </a:xfrm>
        </p:grpSpPr>
        <p:cxnSp>
          <p:nvCxnSpPr>
            <p:cNvPr id="43" name="Straight Arrow Connector 42"/>
            <p:cNvCxnSpPr/>
            <p:nvPr/>
          </p:nvCxnSpPr>
          <p:spPr>
            <a:xfrm flipH="1" flipV="1">
              <a:off x="6084192" y="4857487"/>
              <a:ext cx="355789" cy="175921"/>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4" name="TextBox 43"/>
                <p:cNvSpPr txBox="1"/>
                <p:nvPr/>
              </p:nvSpPr>
              <p:spPr>
                <a:xfrm>
                  <a:off x="6450803" y="4923598"/>
                  <a:ext cx="20447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2"/>
                            </a:solidFill>
                            <a:latin typeface="Cambria Math" panose="02040503050406030204" pitchFamily="18" charset="0"/>
                          </a:rPr>
                          <m:t>𝑉</m:t>
                        </m:r>
                      </m:oMath>
                    </m:oMathPara>
                  </a14:m>
                  <a:endParaRPr lang="en-US" dirty="0">
                    <a:solidFill>
                      <a:schemeClr val="accent2"/>
                    </a:solidFill>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6450803" y="4923598"/>
                  <a:ext cx="204479" cy="276999"/>
                </a:xfrm>
                <a:prstGeom prst="rect">
                  <a:avLst/>
                </a:prstGeom>
                <a:blipFill>
                  <a:blip r:embed="rId16"/>
                  <a:stretch>
                    <a:fillRect l="-26471" r="-23529" b="-6667"/>
                  </a:stretch>
                </a:blipFill>
              </p:spPr>
              <p:txBody>
                <a:bodyPr/>
                <a:lstStyle/>
                <a:p>
                  <a:r>
                    <a:rPr lang="en-US">
                      <a:noFill/>
                    </a:rPr>
                    <a:t> </a:t>
                  </a:r>
                </a:p>
              </p:txBody>
            </p:sp>
          </mc:Fallback>
        </mc:AlternateContent>
      </p:grpSp>
      <p:grpSp>
        <p:nvGrpSpPr>
          <p:cNvPr id="22" name="Group 21"/>
          <p:cNvGrpSpPr/>
          <p:nvPr/>
        </p:nvGrpSpPr>
        <p:grpSpPr>
          <a:xfrm>
            <a:off x="4672275" y="3572652"/>
            <a:ext cx="4250421" cy="2017412"/>
            <a:chOff x="4672275" y="3572652"/>
            <a:chExt cx="4250421" cy="2017412"/>
          </a:xfrm>
        </p:grpSpPr>
        <p:grpSp>
          <p:nvGrpSpPr>
            <p:cNvPr id="12" name="Group 11"/>
            <p:cNvGrpSpPr/>
            <p:nvPr/>
          </p:nvGrpSpPr>
          <p:grpSpPr>
            <a:xfrm>
              <a:off x="4937406" y="3572652"/>
              <a:ext cx="3985290" cy="2017412"/>
              <a:chOff x="4922046" y="3725764"/>
              <a:chExt cx="3985290" cy="2017412"/>
            </a:xfrm>
          </p:grpSpPr>
          <p:grpSp>
            <p:nvGrpSpPr>
              <p:cNvPr id="33" name="Group 32"/>
              <p:cNvGrpSpPr/>
              <p:nvPr/>
            </p:nvGrpSpPr>
            <p:grpSpPr>
              <a:xfrm>
                <a:off x="4922046" y="3725764"/>
                <a:ext cx="3719360" cy="1716027"/>
                <a:chOff x="4513076" y="2262338"/>
                <a:chExt cx="3719360" cy="1716027"/>
              </a:xfrm>
            </p:grpSpPr>
            <p:pic>
              <p:nvPicPr>
                <p:cNvPr id="11" name="Picture 1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513076" y="2262338"/>
                  <a:ext cx="3630175" cy="1716027"/>
                </a:xfrm>
                <a:prstGeom prst="rect">
                  <a:avLst/>
                </a:prstGeom>
              </p:spPr>
            </p:pic>
            <p:sp>
              <p:nvSpPr>
                <p:cNvPr id="32" name="TextBox 31"/>
                <p:cNvSpPr txBox="1"/>
                <p:nvPr/>
              </p:nvSpPr>
              <p:spPr>
                <a:xfrm>
                  <a:off x="8232371" y="3553858"/>
                  <a:ext cx="65" cy="276999"/>
                </a:xfrm>
                <a:prstGeom prst="rect">
                  <a:avLst/>
                </a:prstGeom>
                <a:noFill/>
              </p:spPr>
              <p:txBody>
                <a:bodyPr wrap="none" lIns="0" tIns="0" rIns="0" bIns="0" rtlCol="0">
                  <a:spAutoFit/>
                </a:bodyPr>
                <a:lstStyle/>
                <a:p>
                  <a:endParaRPr lang="en-US" dirty="0"/>
                </a:p>
              </p:txBody>
            </p:sp>
          </p:grpSp>
          <mc:AlternateContent xmlns:mc="http://schemas.openxmlformats.org/markup-compatibility/2006" xmlns:a14="http://schemas.microsoft.com/office/drawing/2010/main">
            <mc:Choice Requires="a14">
              <p:sp>
                <p:nvSpPr>
                  <p:cNvPr id="34" name="TextBox 33"/>
                  <p:cNvSpPr txBox="1"/>
                  <p:nvPr/>
                </p:nvSpPr>
                <p:spPr>
                  <a:xfrm>
                    <a:off x="4966321" y="5384873"/>
                    <a:ext cx="3941015" cy="358303"/>
                  </a:xfrm>
                  <a:prstGeom prst="rect">
                    <a:avLst/>
                  </a:prstGeom>
                  <a:noFill/>
                </p:spPr>
                <p:txBody>
                  <a:bodyPr wrap="none" rtlCol="0">
                    <a:spAutoFit/>
                  </a:bodyPr>
                  <a:lstStyle/>
                  <a:p>
                    <a:r>
                      <a:rPr lang="en-US" sz="1600" dirty="0" smtClean="0">
                        <a:solidFill>
                          <a:schemeClr val="accent6">
                            <a:lumMod val="75000"/>
                          </a:schemeClr>
                        </a:solidFill>
                      </a:rPr>
                      <a:t>All subsets are well-connected, </a:t>
                    </a:r>
                    <a14:m>
                      <m:oMath xmlns:m="http://schemas.openxmlformats.org/officeDocument/2006/math">
                        <m:sSub>
                          <m:sSubPr>
                            <m:ctrlPr>
                              <a:rPr lang="en-US" sz="1600" b="0" i="1" smtClean="0">
                                <a:solidFill>
                                  <a:schemeClr val="accent6">
                                    <a:lumMod val="75000"/>
                                  </a:schemeClr>
                                </a:solidFill>
                                <a:latin typeface="Cambria Math" panose="02040503050406030204" pitchFamily="18" charset="0"/>
                              </a:rPr>
                            </m:ctrlPr>
                          </m:sSubPr>
                          <m:e>
                            <m:r>
                              <a:rPr lang="en-US" sz="1600" b="0" i="1" smtClean="0">
                                <a:solidFill>
                                  <a:schemeClr val="accent6">
                                    <a:lumMod val="75000"/>
                                  </a:schemeClr>
                                </a:solidFill>
                                <a:latin typeface="Cambria Math" panose="02040503050406030204" pitchFamily="18" charset="0"/>
                              </a:rPr>
                              <m:t>𝐶</m:t>
                            </m:r>
                          </m:e>
                          <m:sub>
                            <m:r>
                              <a:rPr lang="en-US" sz="1600" b="0" i="1" smtClean="0">
                                <a:solidFill>
                                  <a:schemeClr val="accent6">
                                    <a:lumMod val="75000"/>
                                  </a:schemeClr>
                                </a:solidFill>
                                <a:latin typeface="Cambria Math" panose="02040503050406030204" pitchFamily="18" charset="0"/>
                              </a:rPr>
                              <m:t>𝑓</m:t>
                            </m:r>
                          </m:sub>
                        </m:sSub>
                        <m:r>
                          <a:rPr lang="en-US" sz="1600" b="0" i="1" smtClean="0">
                            <a:solidFill>
                              <a:schemeClr val="accent6">
                                <a:lumMod val="75000"/>
                              </a:schemeClr>
                            </a:solidFill>
                            <a:latin typeface="Cambria Math" panose="02040503050406030204" pitchFamily="18" charset="0"/>
                          </a:rPr>
                          <m:t>(</m:t>
                        </m:r>
                        <m:r>
                          <a:rPr lang="en-US" sz="1600" b="0" i="1" smtClean="0">
                            <a:solidFill>
                              <a:schemeClr val="accent6">
                                <a:lumMod val="75000"/>
                              </a:schemeClr>
                            </a:solidFill>
                            <a:latin typeface="Cambria Math" panose="02040503050406030204" pitchFamily="18" charset="0"/>
                          </a:rPr>
                          <m:t>𝑉</m:t>
                        </m:r>
                        <m:r>
                          <a:rPr lang="en-US" sz="1600" b="0" i="1" smtClean="0">
                            <a:solidFill>
                              <a:schemeClr val="accent6">
                                <a:lumMod val="75000"/>
                              </a:schemeClr>
                            </a:solidFill>
                            <a:latin typeface="Cambria Math" panose="02040503050406030204" pitchFamily="18" charset="0"/>
                          </a:rPr>
                          <m:t>)</m:t>
                        </m:r>
                      </m:oMath>
                    </a14:m>
                    <a:r>
                      <a:rPr lang="en-US" sz="1600" dirty="0" smtClean="0">
                        <a:solidFill>
                          <a:schemeClr val="accent6">
                            <a:lumMod val="75000"/>
                          </a:schemeClr>
                        </a:solidFill>
                      </a:rPr>
                      <a:t> is large</a:t>
                    </a:r>
                    <a:endParaRPr lang="en-US" sz="1600" dirty="0">
                      <a:solidFill>
                        <a:schemeClr val="accent6">
                          <a:lumMod val="75000"/>
                        </a:schemeClr>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4966321" y="5384873"/>
                    <a:ext cx="3941015" cy="358303"/>
                  </a:xfrm>
                  <a:prstGeom prst="rect">
                    <a:avLst/>
                  </a:prstGeom>
                  <a:blipFill>
                    <a:blip r:embed="rId18"/>
                    <a:stretch>
                      <a:fillRect l="-773" t="-3390" r="-155" b="-16949"/>
                    </a:stretch>
                  </a:blipFill>
                </p:spPr>
                <p:txBody>
                  <a:bodyPr/>
                  <a:lstStyle/>
                  <a:p>
                    <a:r>
                      <a:rPr lang="en-US">
                        <a:noFill/>
                      </a:rPr>
                      <a:t> </a:t>
                    </a:r>
                  </a:p>
                </p:txBody>
              </p:sp>
            </mc:Fallback>
          </mc:AlternateContent>
          <p:grpSp>
            <p:nvGrpSpPr>
              <p:cNvPr id="40" name="Group 39"/>
              <p:cNvGrpSpPr/>
              <p:nvPr/>
            </p:nvGrpSpPr>
            <p:grpSpPr>
              <a:xfrm>
                <a:off x="8147425" y="4947053"/>
                <a:ext cx="571090" cy="343110"/>
                <a:chOff x="5964941" y="4912026"/>
                <a:chExt cx="571090" cy="343110"/>
              </a:xfrm>
            </p:grpSpPr>
            <p:cxnSp>
              <p:nvCxnSpPr>
                <p:cNvPr id="41" name="Straight Arrow Connector 40"/>
                <p:cNvCxnSpPr/>
                <p:nvPr/>
              </p:nvCxnSpPr>
              <p:spPr>
                <a:xfrm flipH="1" flipV="1">
                  <a:off x="5964941" y="4912026"/>
                  <a:ext cx="355789" cy="175921"/>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2" name="TextBox 41"/>
                    <p:cNvSpPr txBox="1"/>
                    <p:nvPr/>
                  </p:nvSpPr>
                  <p:spPr>
                    <a:xfrm>
                      <a:off x="6331552" y="4978137"/>
                      <a:ext cx="20447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2"/>
                                </a:solidFill>
                                <a:latin typeface="Cambria Math" panose="02040503050406030204" pitchFamily="18" charset="0"/>
                              </a:rPr>
                              <m:t>𝑉</m:t>
                            </m:r>
                          </m:oMath>
                        </m:oMathPara>
                      </a14:m>
                      <a:endParaRPr lang="en-US" dirty="0">
                        <a:solidFill>
                          <a:schemeClr val="accent2"/>
                        </a:solidFill>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6331552" y="4978137"/>
                      <a:ext cx="204479" cy="276999"/>
                    </a:xfrm>
                    <a:prstGeom prst="rect">
                      <a:avLst/>
                    </a:prstGeom>
                    <a:blipFill>
                      <a:blip r:embed="rId19"/>
                      <a:stretch>
                        <a:fillRect l="-26471" r="-23529" b="-6522"/>
                      </a:stretch>
                    </a:blipFill>
                  </p:spPr>
                  <p:txBody>
                    <a:bodyPr/>
                    <a:lstStyle/>
                    <a:p>
                      <a:r>
                        <a:rPr lang="en-US">
                          <a:noFill/>
                        </a:rPr>
                        <a:t> </a:t>
                      </a:r>
                    </a:p>
                  </p:txBody>
                </p:sp>
              </mc:Fallback>
            </mc:AlternateContent>
          </p:grpSp>
        </p:grpSp>
        <p:cxnSp>
          <p:nvCxnSpPr>
            <p:cNvPr id="17" name="Straight Connector 16"/>
            <p:cNvCxnSpPr/>
            <p:nvPr/>
          </p:nvCxnSpPr>
          <p:spPr>
            <a:xfrm flipH="1">
              <a:off x="4672275" y="3629268"/>
              <a:ext cx="28489" cy="179406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139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1"/>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2302" y="3818115"/>
            <a:ext cx="3059154" cy="2260906"/>
          </a:xfrm>
          <a:prstGeom prst="rect">
            <a:avLst/>
          </a:prstGeom>
        </p:spPr>
      </p:pic>
      <p:sp>
        <p:nvSpPr>
          <p:cNvPr id="2" name="Title 1"/>
          <p:cNvSpPr>
            <a:spLocks noGrp="1"/>
          </p:cNvSpPr>
          <p:nvPr>
            <p:ph type="title"/>
          </p:nvPr>
        </p:nvSpPr>
        <p:spPr>
          <a:xfrm>
            <a:off x="628650" y="365126"/>
            <a:ext cx="8297236" cy="1325563"/>
          </a:xfrm>
        </p:spPr>
        <p:txBody>
          <a:bodyPr>
            <a:normAutofit/>
          </a:bodyPr>
          <a:lstStyle/>
          <a:p>
            <a:r>
              <a:rPr lang="en-US" sz="3600" dirty="0" smtClean="0"/>
              <a:t>Stability property</a:t>
            </a:r>
            <a:endParaRPr lang="en-US" sz="3600" dirty="0"/>
          </a:p>
        </p:txBody>
      </p:sp>
      <p:sp>
        <p:nvSpPr>
          <p:cNvPr id="4" name="Slide Number Placeholder 3"/>
          <p:cNvSpPr>
            <a:spLocks noGrp="1"/>
          </p:cNvSpPr>
          <p:nvPr>
            <p:ph type="sldNum" sz="quarter" idx="12"/>
          </p:nvPr>
        </p:nvSpPr>
        <p:spPr/>
        <p:txBody>
          <a:bodyPr/>
          <a:lstStyle/>
          <a:p>
            <a:fld id="{6A3711E0-EB43-4B15-98CB-73861721A80A}" type="slidenum">
              <a:rPr lang="en-US" smtClean="0"/>
              <a:t>17</a:t>
            </a:fld>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935373" y="2357836"/>
                <a:ext cx="7298421" cy="1182949"/>
              </a:xfrm>
              <a:prstGeom prst="roundRect">
                <a:avLst/>
              </a:prstGeom>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smtClean="0">
                    <a:solidFill>
                      <a:schemeClr val="tx1"/>
                    </a:solidFill>
                  </a:rPr>
                  <a:t>Lemma </a:t>
                </a:r>
                <a:r>
                  <a:rPr lang="en-US" sz="2000" dirty="0" smtClean="0">
                    <a:solidFill>
                      <a:schemeClr val="tx1"/>
                    </a:solidFill>
                  </a:rPr>
                  <a:t>If </a:t>
                </a:r>
                <a14:m>
                  <m:oMath xmlns:m="http://schemas.openxmlformats.org/officeDocument/2006/math">
                    <m:func>
                      <m:funcPr>
                        <m:ctrlPr>
                          <a:rPr lang="en-US" b="0" i="1" smtClean="0">
                            <a:solidFill>
                              <a:schemeClr val="tx1"/>
                            </a:solidFill>
                            <a:latin typeface="Cambria Math" panose="02040503050406030204" pitchFamily="18" charset="0"/>
                          </a:rPr>
                        </m:ctrlPr>
                      </m:funcPr>
                      <m:fName>
                        <m:limLow>
                          <m:limLowPr>
                            <m:ctrlPr>
                              <a:rPr lang="en-US" b="0" i="1" smtClean="0">
                                <a:solidFill>
                                  <a:schemeClr val="tx1"/>
                                </a:solidFill>
                                <a:latin typeface="Cambria Math" panose="02040503050406030204" pitchFamily="18" charset="0"/>
                              </a:rPr>
                            </m:ctrlPr>
                          </m:limLowPr>
                          <m:e>
                            <m:r>
                              <m:rPr>
                                <m:sty m:val="p"/>
                              </m:rPr>
                              <a:rPr lang="en-US" b="0" i="0" smtClean="0">
                                <a:solidFill>
                                  <a:schemeClr val="tx1"/>
                                </a:solidFill>
                                <a:latin typeface="Cambria Math" panose="02040503050406030204" pitchFamily="18" charset="0"/>
                              </a:rPr>
                              <m:t>sup</m:t>
                            </m:r>
                          </m:e>
                          <m:lim>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𝐾</m:t>
                            </m:r>
                          </m:lim>
                        </m:limLow>
                      </m:fName>
                      <m:e>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𝑓</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𝐹</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m:t>
                        </m:r>
                      </m:e>
                    </m:func>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𝑇</m:t>
                    </m:r>
                  </m:oMath>
                </a14:m>
                <a:r>
                  <a:rPr lang="en-US" dirty="0" smtClean="0"/>
                  <a:t>, then:</a:t>
                </a:r>
              </a:p>
              <a:p>
                <a:pPr marL="0" lvl="1" algn="ctr"/>
                <a:r>
                  <a:rPr lang="en-US" sz="2000" b="0" dirty="0" smtClean="0"/>
                  <a:t> </a:t>
                </a:r>
                <a14:m>
                  <m:oMath xmlns:m="http://schemas.openxmlformats.org/officeDocument/2006/math">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max</m:t>
                        </m:r>
                      </m:fName>
                      <m:e>
                        <m:d>
                          <m:dPr>
                            <m:begChr m:val="{"/>
                            <m:endChr m:val="}"/>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𝐶</m:t>
                                    </m:r>
                                  </m:e>
                                  <m:sub>
                                    <m:r>
                                      <a:rPr lang="en-US" sz="2000" b="0" i="1" smtClean="0">
                                        <a:latin typeface="Cambria Math" panose="02040503050406030204" pitchFamily="18" charset="0"/>
                                      </a:rPr>
                                      <m:t>𝑓</m:t>
                                    </m:r>
                                    <m:r>
                                      <a:rPr lang="en-US" sz="2000" b="0" i="1" smtClean="0">
                                        <a:latin typeface="Cambria Math" panose="02040503050406030204" pitchFamily="18" charset="0"/>
                                      </a:rPr>
                                      <m:t>/</m:t>
                                    </m:r>
                                    <m:r>
                                      <a:rPr lang="en-US" sz="2000" b="0" i="1" smtClean="0">
                                        <a:latin typeface="Cambria Math" panose="02040503050406030204" pitchFamily="18" charset="0"/>
                                      </a:rPr>
                                      <m:t>𝑇</m:t>
                                    </m:r>
                                  </m:sub>
                                </m:sSub>
                                <m:d>
                                  <m:dPr>
                                    <m:ctrlPr>
                                      <a:rPr lang="en-US" sz="2000" i="1">
                                        <a:latin typeface="Cambria Math" panose="02040503050406030204" pitchFamily="18" charset="0"/>
                                      </a:rPr>
                                    </m:ctrlPr>
                                  </m:dPr>
                                  <m:e>
                                    <m:r>
                                      <a:rPr lang="en-US" sz="2000" i="1">
                                        <a:latin typeface="Cambria Math" panose="02040503050406030204" pitchFamily="18" charset="0"/>
                                      </a:rPr>
                                      <m:t>𝑉</m:t>
                                    </m:r>
                                  </m:e>
                                </m:d>
                              </m:num>
                              <m:den>
                                <m:sSub>
                                  <m:sSubPr>
                                    <m:ctrlPr>
                                      <a:rPr lang="en-US" sz="2000" i="1">
                                        <a:latin typeface="Cambria Math" panose="02040503050406030204" pitchFamily="18" charset="0"/>
                                      </a:rPr>
                                    </m:ctrlPr>
                                  </m:sSubPr>
                                  <m:e>
                                    <m:r>
                                      <a:rPr lang="en-US" sz="2000" i="1">
                                        <a:latin typeface="Cambria Math" panose="02040503050406030204" pitchFamily="18" charset="0"/>
                                      </a:rPr>
                                      <m:t>𝐶</m:t>
                                    </m:r>
                                  </m:e>
                                  <m:sub>
                                    <m:r>
                                      <a:rPr lang="en-US" sz="2000" b="0" i="1" smtClean="0">
                                        <a:latin typeface="Cambria Math" panose="02040503050406030204" pitchFamily="18" charset="0"/>
                                      </a:rPr>
                                      <m:t>𝐹</m:t>
                                    </m:r>
                                    <m:r>
                                      <a:rPr lang="en-US" sz="2000" b="0" i="1" smtClean="0">
                                        <a:latin typeface="Cambria Math" panose="02040503050406030204" pitchFamily="18" charset="0"/>
                                      </a:rPr>
                                      <m:t>/</m:t>
                                    </m:r>
                                    <m:r>
                                      <a:rPr lang="en-US" sz="2000" b="0" i="1" smtClean="0">
                                        <a:latin typeface="Cambria Math" panose="02040503050406030204" pitchFamily="18" charset="0"/>
                                      </a:rPr>
                                      <m:t>𝑇</m:t>
                                    </m:r>
                                  </m:sub>
                                </m:sSub>
                                <m:d>
                                  <m:dPr>
                                    <m:ctrlPr>
                                      <a:rPr lang="en-US" sz="2000" i="1">
                                        <a:latin typeface="Cambria Math" panose="02040503050406030204" pitchFamily="18" charset="0"/>
                                      </a:rPr>
                                    </m:ctrlPr>
                                  </m:dPr>
                                  <m:e>
                                    <m:r>
                                      <a:rPr lang="en-US" sz="2000" i="1">
                                        <a:latin typeface="Cambria Math" panose="02040503050406030204" pitchFamily="18" charset="0"/>
                                      </a:rPr>
                                      <m:t>𝑉</m:t>
                                    </m:r>
                                  </m:e>
                                </m:d>
                              </m:den>
                            </m:f>
                            <m:r>
                              <a:rPr lang="en-US" sz="2000" b="0" i="1" smtClean="0">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𝐶</m:t>
                                    </m:r>
                                  </m:e>
                                  <m:sub>
                                    <m:r>
                                      <a:rPr lang="en-US" sz="2000" b="0" i="1" smtClean="0">
                                        <a:latin typeface="Cambria Math" panose="02040503050406030204" pitchFamily="18" charset="0"/>
                                      </a:rPr>
                                      <m:t>𝐹</m:t>
                                    </m:r>
                                    <m:r>
                                      <a:rPr lang="en-US" sz="2000" b="0" i="1" smtClean="0">
                                        <a:latin typeface="Cambria Math" panose="02040503050406030204" pitchFamily="18" charset="0"/>
                                      </a:rPr>
                                      <m:t>/</m:t>
                                    </m:r>
                                    <m:r>
                                      <a:rPr lang="en-US" sz="2000" b="0" i="1" smtClean="0">
                                        <a:latin typeface="Cambria Math" panose="02040503050406030204" pitchFamily="18" charset="0"/>
                                      </a:rPr>
                                      <m:t>𝑇</m:t>
                                    </m:r>
                                  </m:sub>
                                </m:sSub>
                                <m:d>
                                  <m:dPr>
                                    <m:ctrlPr>
                                      <a:rPr lang="en-US" sz="2000" i="1">
                                        <a:latin typeface="Cambria Math" panose="02040503050406030204" pitchFamily="18" charset="0"/>
                                      </a:rPr>
                                    </m:ctrlPr>
                                  </m:dPr>
                                  <m:e>
                                    <m:r>
                                      <a:rPr lang="en-US" sz="2000" i="1">
                                        <a:latin typeface="Cambria Math" panose="02040503050406030204" pitchFamily="18" charset="0"/>
                                      </a:rPr>
                                      <m:t>𝑉</m:t>
                                    </m:r>
                                  </m:e>
                                </m:d>
                              </m:num>
                              <m:den>
                                <m:sSub>
                                  <m:sSubPr>
                                    <m:ctrlPr>
                                      <a:rPr lang="en-US" sz="2000" i="1">
                                        <a:latin typeface="Cambria Math" panose="02040503050406030204" pitchFamily="18" charset="0"/>
                                      </a:rPr>
                                    </m:ctrlPr>
                                  </m:sSubPr>
                                  <m:e>
                                    <m:r>
                                      <a:rPr lang="en-US" sz="2000" i="1">
                                        <a:latin typeface="Cambria Math" panose="02040503050406030204" pitchFamily="18" charset="0"/>
                                      </a:rPr>
                                      <m:t>𝐶</m:t>
                                    </m:r>
                                  </m:e>
                                  <m:sub>
                                    <m:r>
                                      <a:rPr lang="en-US" sz="2000" b="0" i="1" smtClean="0">
                                        <a:latin typeface="Cambria Math" panose="02040503050406030204" pitchFamily="18" charset="0"/>
                                      </a:rPr>
                                      <m:t>𝑓</m:t>
                                    </m:r>
                                    <m:r>
                                      <a:rPr lang="en-US" sz="2000" b="0" i="1" smtClean="0">
                                        <a:latin typeface="Cambria Math" panose="02040503050406030204" pitchFamily="18" charset="0"/>
                                      </a:rPr>
                                      <m:t>/</m:t>
                                    </m:r>
                                    <m:r>
                                      <a:rPr lang="en-US" sz="2000" b="0" i="1" smtClean="0">
                                        <a:latin typeface="Cambria Math" panose="02040503050406030204" pitchFamily="18" charset="0"/>
                                      </a:rPr>
                                      <m:t>𝑇</m:t>
                                    </m:r>
                                  </m:sub>
                                </m:sSub>
                                <m:d>
                                  <m:dPr>
                                    <m:ctrlPr>
                                      <a:rPr lang="en-US" sz="2000" i="1">
                                        <a:latin typeface="Cambria Math" panose="02040503050406030204" pitchFamily="18" charset="0"/>
                                      </a:rPr>
                                    </m:ctrlPr>
                                  </m:dPr>
                                  <m:e>
                                    <m:r>
                                      <a:rPr lang="en-US" sz="2000" i="1">
                                        <a:latin typeface="Cambria Math" panose="02040503050406030204" pitchFamily="18" charset="0"/>
                                      </a:rPr>
                                      <m:t>𝑉</m:t>
                                    </m:r>
                                  </m:e>
                                </m:d>
                              </m:den>
                            </m:f>
                          </m:e>
                        </m:d>
                      </m:e>
                    </m:func>
                    <m:r>
                      <a:rPr lang="en-US" sz="2000" b="0" i="1" smtClean="0">
                        <a:latin typeface="Cambria Math" panose="02040503050406030204" pitchFamily="18" charset="0"/>
                      </a:rPr>
                      <m:t>=</m:t>
                    </m:r>
                    <m:r>
                      <a:rPr lang="en-US" sz="2000" b="0" i="1" smtClean="0">
                        <a:latin typeface="Cambria Math" panose="02040503050406030204" pitchFamily="18" charset="0"/>
                      </a:rPr>
                      <m:t>𝑂</m:t>
                    </m:r>
                    <m:r>
                      <a:rPr lang="en-US" sz="2000" b="0" i="1" smtClean="0">
                        <a:latin typeface="Cambria Math" panose="02040503050406030204" pitchFamily="18" charset="0"/>
                      </a:rPr>
                      <m:t>(1)</m:t>
                    </m:r>
                  </m:oMath>
                </a14:m>
                <a:endParaRPr lang="en-US" sz="2000" dirty="0"/>
              </a:p>
            </p:txBody>
          </p:sp>
        </mc:Choice>
        <mc:Fallback xmlns="">
          <p:sp>
            <p:nvSpPr>
              <p:cNvPr id="5" name="TextBox 4"/>
              <p:cNvSpPr txBox="1">
                <a:spLocks noRot="1" noChangeAspect="1" noMove="1" noResize="1" noEditPoints="1" noAdjustHandles="1" noChangeArrowheads="1" noChangeShapeType="1" noTextEdit="1"/>
              </p:cNvSpPr>
              <p:nvPr/>
            </p:nvSpPr>
            <p:spPr>
              <a:xfrm>
                <a:off x="935373" y="2357836"/>
                <a:ext cx="7298421" cy="1182949"/>
              </a:xfrm>
              <a:prstGeom prst="roundRect">
                <a:avLst/>
              </a:prstGeom>
              <a:blipFill>
                <a:blip r:embed="rId4"/>
                <a:stretch>
                  <a:fillRect/>
                </a:stretch>
              </a:blipFill>
              <a:ln w="28575">
                <a:solidFill>
                  <a:srgbClr val="C00000"/>
                </a:solidFill>
              </a:ln>
            </p:spPr>
            <p:txBody>
              <a:bodyPr/>
              <a:lstStyle/>
              <a:p>
                <a:r>
                  <a:rPr lang="en-US">
                    <a:noFill/>
                  </a:rPr>
                  <a:t> </a:t>
                </a:r>
              </a:p>
            </p:txBody>
          </p:sp>
        </mc:Fallback>
      </mc:AlternateContent>
      <p:sp>
        <p:nvSpPr>
          <p:cNvPr id="9" name="TextBox 8"/>
          <p:cNvSpPr txBox="1"/>
          <p:nvPr/>
        </p:nvSpPr>
        <p:spPr>
          <a:xfrm>
            <a:off x="891051" y="1466319"/>
            <a:ext cx="7716054"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If two functions are </a:t>
            </a:r>
            <a:r>
              <a:rPr lang="en-US" sz="2400" dirty="0" smtClean="0">
                <a:solidFill>
                  <a:schemeClr val="accent5"/>
                </a:solidFill>
              </a:rPr>
              <a:t>pointwise close</a:t>
            </a:r>
            <a:r>
              <a:rPr lang="en-US" sz="2400" dirty="0" smtClean="0"/>
              <a:t>, then their Restricted </a:t>
            </a:r>
            <a:r>
              <a:rPr lang="en-US" sz="2400" dirty="0" err="1" smtClean="0"/>
              <a:t>Cheeger</a:t>
            </a:r>
            <a:r>
              <a:rPr lang="en-US" sz="2400" dirty="0" smtClean="0"/>
              <a:t> Constants are close.</a:t>
            </a:r>
          </a:p>
        </p:txBody>
      </p:sp>
      <mc:AlternateContent xmlns:mc="http://schemas.openxmlformats.org/markup-compatibility/2006" xmlns:a14="http://schemas.microsoft.com/office/drawing/2010/main">
        <mc:Choice Requires="a14">
          <p:sp>
            <p:nvSpPr>
              <p:cNvPr id="11" name="TextBox 10"/>
              <p:cNvSpPr txBox="1"/>
              <p:nvPr/>
            </p:nvSpPr>
            <p:spPr>
              <a:xfrm>
                <a:off x="4501456" y="3960416"/>
                <a:ext cx="3649211"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If </a:t>
                </a:r>
                <a14:m>
                  <m:oMath xmlns:m="http://schemas.openxmlformats.org/officeDocument/2006/math">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𝐹</m:t>
                    </m:r>
                  </m:oMath>
                </a14:m>
                <a:r>
                  <a:rPr lang="en-US" dirty="0" smtClean="0"/>
                  <a:t>, the efficiency of SGLD on </a:t>
                </a:r>
                <a14:m>
                  <m:oMath xmlns:m="http://schemas.openxmlformats.org/officeDocument/2006/math">
                    <m:r>
                      <a:rPr lang="en-US" b="0" i="1" smtClean="0">
                        <a:latin typeface="Cambria Math" panose="02040503050406030204" pitchFamily="18" charset="0"/>
                      </a:rPr>
                      <m:t>𝑓</m:t>
                    </m:r>
                  </m:oMath>
                </a14:m>
                <a:r>
                  <a:rPr lang="en-US" dirty="0" smtClean="0"/>
                  <a:t> and </a:t>
                </a:r>
                <a14:m>
                  <m:oMath xmlns:m="http://schemas.openxmlformats.org/officeDocument/2006/math">
                    <m:r>
                      <a:rPr lang="en-US" b="0" i="1" smtClean="0">
                        <a:latin typeface="Cambria Math" panose="02040503050406030204" pitchFamily="18" charset="0"/>
                      </a:rPr>
                      <m:t>𝐹</m:t>
                    </m:r>
                  </m:oMath>
                </a14:m>
                <a:r>
                  <a:rPr lang="en-US" dirty="0" smtClean="0"/>
                  <a:t> are almost equivalent.</a:t>
                </a:r>
              </a:p>
              <a:p>
                <a:pPr marL="285750" indent="-285750">
                  <a:lnSpc>
                    <a:spcPct val="50000"/>
                  </a:lnSpc>
                  <a:buFont typeface="Arial" panose="020B0604020202020204" pitchFamily="34" charset="0"/>
                  <a:buChar char="•"/>
                </a:pPr>
                <a:endParaRPr lang="en-US" dirty="0" smtClean="0"/>
              </a:p>
              <a:p>
                <a:pPr marL="285750" indent="-285750">
                  <a:buFont typeface="Arial" panose="020B0604020202020204" pitchFamily="34" charset="0"/>
                  <a:buChar char="•"/>
                </a:pPr>
                <a:r>
                  <a:rPr lang="en-US" b="1" dirty="0" smtClean="0"/>
                  <a:t>Our strategy:</a:t>
                </a:r>
                <a:r>
                  <a:rPr lang="en-US" dirty="0" smtClean="0"/>
                  <a:t> Run SGLD on </a:t>
                </a:r>
                <a14:m>
                  <m:oMath xmlns:m="http://schemas.openxmlformats.org/officeDocument/2006/math">
                    <m:r>
                      <a:rPr lang="en-US" i="1">
                        <a:latin typeface="Cambria Math" panose="02040503050406030204" pitchFamily="18" charset="0"/>
                      </a:rPr>
                      <m:t>𝑓</m:t>
                    </m:r>
                  </m:oMath>
                </a14:m>
                <a:r>
                  <a:rPr lang="en-US" dirty="0" smtClean="0"/>
                  <a:t>, but analyze its </a:t>
                </a:r>
                <a:r>
                  <a:rPr lang="en-US" dirty="0"/>
                  <a:t>efficiency </a:t>
                </a:r>
                <a:r>
                  <a:rPr lang="en-US" dirty="0" smtClean="0"/>
                  <a:t>on </a:t>
                </a:r>
                <a14:m>
                  <m:oMath xmlns:m="http://schemas.openxmlformats.org/officeDocument/2006/math">
                    <m:r>
                      <a:rPr lang="en-US" i="1">
                        <a:latin typeface="Cambria Math" panose="02040503050406030204" pitchFamily="18" charset="0"/>
                      </a:rPr>
                      <m:t>𝐹</m:t>
                    </m:r>
                  </m:oMath>
                </a14:m>
                <a:endParaRPr lang="en-US" dirty="0" smtClean="0"/>
              </a:p>
              <a:p>
                <a:pPr marL="285750" indent="-285750">
                  <a:lnSpc>
                    <a:spcPct val="50000"/>
                  </a:lnSpc>
                  <a:buFont typeface="Arial" panose="020B0604020202020204" pitchFamily="34" charset="0"/>
                  <a:buChar char="•"/>
                </a:pPr>
                <a:endParaRPr lang="en-US" dirty="0" smtClean="0"/>
              </a:p>
              <a:p>
                <a:pPr marL="285750" indent="-285750">
                  <a:buFont typeface="Arial" panose="020B0604020202020204" pitchFamily="34" charset="0"/>
                  <a:buChar char="•"/>
                </a:pPr>
                <a:r>
                  <a:rPr lang="en-US" b="1" dirty="0" smtClean="0"/>
                  <a:t>Example: </a:t>
                </a:r>
                <a14:m>
                  <m:oMath xmlns:m="http://schemas.openxmlformats.org/officeDocument/2006/math">
                    <m:r>
                      <a:rPr lang="en-US" i="1">
                        <a:latin typeface="Cambria Math" panose="02040503050406030204" pitchFamily="18" charset="0"/>
                      </a:rPr>
                      <m:t>𝑓</m:t>
                    </m:r>
                    <m:r>
                      <a:rPr lang="en-US" b="0" i="1" smtClean="0">
                        <a:latin typeface="Cambria Math" panose="02040503050406030204" pitchFamily="18" charset="0"/>
                      </a:rPr>
                      <m:t>=</m:t>
                    </m:r>
                  </m:oMath>
                </a14:m>
                <a:r>
                  <a:rPr lang="en-US" dirty="0" smtClean="0"/>
                  <a:t> empirical risk, </a:t>
                </a:r>
                <a14:m>
                  <m:oMath xmlns:m="http://schemas.openxmlformats.org/officeDocument/2006/math">
                    <m:r>
                      <a:rPr lang="en-US" i="1">
                        <a:latin typeface="Cambria Math" panose="02040503050406030204" pitchFamily="18" charset="0"/>
                      </a:rPr>
                      <m:t>𝐹</m:t>
                    </m:r>
                    <m:r>
                      <a:rPr lang="en-US" b="0" i="1" smtClean="0">
                        <a:latin typeface="Cambria Math" panose="02040503050406030204" pitchFamily="18" charset="0"/>
                      </a:rPr>
                      <m:t>=</m:t>
                    </m:r>
                  </m:oMath>
                </a14:m>
                <a:r>
                  <a:rPr lang="en-US" dirty="0" smtClean="0"/>
                  <a:t> population risk</a:t>
                </a:r>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4501456" y="3960416"/>
                <a:ext cx="3649211" cy="2031325"/>
              </a:xfrm>
              <a:prstGeom prst="rect">
                <a:avLst/>
              </a:prstGeom>
              <a:blipFill>
                <a:blip r:embed="rId5"/>
                <a:stretch>
                  <a:fillRect l="-1002" t="-1802" r="-1169" b="-3904"/>
                </a:stretch>
              </a:blipFill>
            </p:spPr>
            <p:txBody>
              <a:bodyPr/>
              <a:lstStyle/>
              <a:p>
                <a:r>
                  <a:rPr lang="en-US">
                    <a:noFill/>
                  </a:rPr>
                  <a:t> </a:t>
                </a:r>
              </a:p>
            </p:txBody>
          </p:sp>
        </mc:Fallback>
      </mc:AlternateContent>
    </p:spTree>
    <p:extLst>
      <p:ext uri="{BB962C8B-B14F-4D97-AF65-F5344CB8AC3E}">
        <p14:creationId xmlns:p14="http://schemas.microsoft.com/office/powerpoint/2010/main" val="41936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General theorem</a:t>
            </a:r>
            <a:endParaRPr lang="en-US" sz="3600" dirty="0"/>
          </a:p>
        </p:txBody>
      </p:sp>
      <p:sp>
        <p:nvSpPr>
          <p:cNvPr id="4" name="Slide Number Placeholder 3"/>
          <p:cNvSpPr>
            <a:spLocks noGrp="1"/>
          </p:cNvSpPr>
          <p:nvPr>
            <p:ph type="sldNum" sz="quarter" idx="12"/>
          </p:nvPr>
        </p:nvSpPr>
        <p:spPr/>
        <p:txBody>
          <a:bodyPr/>
          <a:lstStyle/>
          <a:p>
            <a:fld id="{6A3711E0-EB43-4B15-98CB-73861721A80A}" type="slidenum">
              <a:rPr lang="en-US" smtClean="0"/>
              <a:t>18</a:t>
            </a:fld>
            <a:endParaRPr lang="en-US"/>
          </a:p>
        </p:txBody>
      </p:sp>
      <mc:AlternateContent xmlns:mc="http://schemas.openxmlformats.org/markup-compatibility/2006" xmlns:a14="http://schemas.microsoft.com/office/drawing/2010/main">
        <mc:Choice Requires="a14">
          <p:sp>
            <p:nvSpPr>
              <p:cNvPr id="7" name="TextBox 6"/>
              <p:cNvSpPr txBox="1"/>
              <p:nvPr/>
            </p:nvSpPr>
            <p:spPr>
              <a:xfrm>
                <a:off x="784369" y="1522801"/>
                <a:ext cx="7487175" cy="1930387"/>
              </a:xfrm>
              <a:prstGeom prst="roundRect">
                <a:avLst/>
              </a:prstGeom>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smtClean="0">
                    <a:solidFill>
                      <a:schemeClr val="tx1"/>
                    </a:solidFill>
                  </a:rPr>
                  <a:t>Theorem</a:t>
                </a:r>
                <a:r>
                  <a:rPr lang="en-US" sz="2000" dirty="0" smtClean="0">
                    <a:solidFill>
                      <a:schemeClr val="tx1"/>
                    </a:solidFill>
                  </a:rPr>
                  <a:t> For arbitrary </a:t>
                </a:r>
                <a14:m>
                  <m:oMath xmlns:m="http://schemas.openxmlformats.org/officeDocument/2006/math">
                    <m:r>
                      <a:rPr lang="en-US" sz="2000" i="1" smtClean="0">
                        <a:solidFill>
                          <a:schemeClr val="tx1"/>
                        </a:solidFill>
                        <a:latin typeface="Cambria Math" panose="02040503050406030204" pitchFamily="18" charset="0"/>
                      </a:rPr>
                      <m:t>𝑓</m:t>
                    </m:r>
                  </m:oMath>
                </a14:m>
                <a:r>
                  <a:rPr lang="en-US" sz="2000" dirty="0" smtClean="0">
                    <a:solidFill>
                      <a:schemeClr val="tx1"/>
                    </a:solidFill>
                  </a:rPr>
                  <a:t> and target set </a:t>
                </a:r>
                <a14:m>
                  <m:oMath xmlns:m="http://schemas.openxmlformats.org/officeDocument/2006/math">
                    <m:r>
                      <a:rPr lang="en-US" sz="2000" i="1">
                        <a:solidFill>
                          <a:schemeClr val="tx1"/>
                        </a:solidFill>
                        <a:latin typeface="Cambria Math" panose="02040503050406030204" pitchFamily="18" charset="0"/>
                      </a:rPr>
                      <m:t>𝑈</m:t>
                    </m:r>
                    <m:r>
                      <a:rPr lang="en-US" sz="2000" i="1">
                        <a:solidFill>
                          <a:schemeClr val="tx1"/>
                        </a:solidFill>
                        <a:latin typeface="Cambria Math" panose="02040503050406030204" pitchFamily="18" charset="0"/>
                      </a:rPr>
                      <m:t>⊂</m:t>
                    </m:r>
                    <m:r>
                      <a:rPr lang="en-US" sz="2000" i="1">
                        <a:solidFill>
                          <a:schemeClr val="tx1"/>
                        </a:solidFill>
                        <a:latin typeface="Cambria Math" panose="02040503050406030204" pitchFamily="18" charset="0"/>
                      </a:rPr>
                      <m:t>𝐾</m:t>
                    </m:r>
                  </m:oMath>
                </a14:m>
                <a:r>
                  <a:rPr lang="en-US" sz="2000" dirty="0" smtClean="0">
                    <a:solidFill>
                      <a:schemeClr val="tx1"/>
                    </a:solidFill>
                  </a:rPr>
                  <a:t>, SGLD’s hitting time to </a:t>
                </a:r>
                <a14:m>
                  <m:oMath xmlns:m="http://schemas.openxmlformats.org/officeDocument/2006/math">
                    <m:r>
                      <a:rPr lang="en-US" sz="2000" i="1" smtClean="0">
                        <a:solidFill>
                          <a:schemeClr val="tx1"/>
                        </a:solidFill>
                        <a:latin typeface="Cambria Math" panose="02040503050406030204" pitchFamily="18" charset="0"/>
                      </a:rPr>
                      <m:t>𝑈</m:t>
                    </m:r>
                  </m:oMath>
                </a14:m>
                <a:r>
                  <a:rPr lang="en-US" sz="2000" dirty="0" smtClean="0">
                    <a:solidFill>
                      <a:schemeClr val="tx1"/>
                    </a:solidFill>
                  </a:rPr>
                  <a:t> </a:t>
                </a:r>
                <a:r>
                  <a:rPr lang="en-US" sz="2000" dirty="0">
                    <a:solidFill>
                      <a:schemeClr val="tx1"/>
                    </a:solidFill>
                  </a:rPr>
                  <a:t>satisfies (with high probability) :</a:t>
                </a:r>
                <a:endParaRPr lang="en-US" sz="2000" dirty="0" smtClean="0">
                  <a:solidFill>
                    <a:schemeClr val="tx1"/>
                  </a:solidFill>
                </a:endParaRPr>
              </a:p>
              <a:p>
                <a:pPr>
                  <a:lnSpc>
                    <a:spcPct val="120000"/>
                  </a:lnSpc>
                </a:pPr>
                <a14:m>
                  <m:oMathPara xmlns:m="http://schemas.openxmlformats.org/officeDocument/2006/math">
                    <m:oMathParaPr>
                      <m:jc m:val="centerGroup"/>
                    </m:oMathParaPr>
                    <m:oMath xmlns:m="http://schemas.openxmlformats.org/officeDocument/2006/math">
                      <m:r>
                        <m:rPr>
                          <m:sty m:val="p"/>
                        </m:rPr>
                        <a:rPr lang="en-US" sz="2000" smtClean="0">
                          <a:solidFill>
                            <a:schemeClr val="tx1"/>
                          </a:solidFill>
                          <a:latin typeface="Cambria Math" panose="02040503050406030204" pitchFamily="18" charset="0"/>
                        </a:rPr>
                        <m:t>h</m:t>
                      </m:r>
                      <m:r>
                        <m:rPr>
                          <m:sty m:val="p"/>
                        </m:rPr>
                        <a:rPr lang="en-US" sz="2000" b="0" i="0" smtClean="0">
                          <a:solidFill>
                            <a:schemeClr val="tx1"/>
                          </a:solidFill>
                          <a:latin typeface="Cambria Math" panose="02040503050406030204" pitchFamily="18" charset="0"/>
                        </a:rPr>
                        <m:t>itting</m:t>
                      </m:r>
                      <m:r>
                        <a:rPr lang="en-US" sz="2000" b="0" i="0" smtClean="0">
                          <a:solidFill>
                            <a:schemeClr val="tx1"/>
                          </a:solidFill>
                          <a:latin typeface="Cambria Math" panose="02040503050406030204" pitchFamily="18" charset="0"/>
                        </a:rPr>
                        <m:t> </m:t>
                      </m:r>
                      <m:r>
                        <m:rPr>
                          <m:sty m:val="p"/>
                        </m:rPr>
                        <a:rPr lang="en-US" sz="2000" b="0" i="0" smtClean="0">
                          <a:solidFill>
                            <a:schemeClr val="tx1"/>
                          </a:solidFill>
                          <a:latin typeface="Cambria Math" panose="02040503050406030204" pitchFamily="18" charset="0"/>
                        </a:rPr>
                        <m:t>time</m:t>
                      </m:r>
                      <m:r>
                        <a:rPr lang="en-US" sz="2000" b="0" i="1" smtClean="0">
                          <a:solidFill>
                            <a:schemeClr val="tx1"/>
                          </a:solidFill>
                          <a:latin typeface="Cambria Math" panose="02040503050406030204" pitchFamily="18" charset="0"/>
                        </a:rPr>
                        <m:t>≤</m:t>
                      </m:r>
                      <m:f>
                        <m:fPr>
                          <m:ctrlPr>
                            <a:rPr lang="en-US" sz="2000" i="1">
                              <a:solidFill>
                                <a:schemeClr val="tx1"/>
                              </a:solidFill>
                              <a:latin typeface="Cambria Math" panose="02040503050406030204" pitchFamily="18" charset="0"/>
                            </a:rPr>
                          </m:ctrlPr>
                        </m:fPr>
                        <m:num>
                          <m:r>
                            <m:rPr>
                              <m:sty m:val="p"/>
                            </m:rPr>
                            <a:rPr lang="en-US" sz="2000" b="0" i="0" smtClean="0">
                              <a:solidFill>
                                <a:schemeClr val="tx1"/>
                              </a:solidFill>
                              <a:latin typeface="Cambria Math" panose="02040503050406030204" pitchFamily="18" charset="0"/>
                            </a:rPr>
                            <m:t>poly</m:t>
                          </m:r>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𝑑</m:t>
                          </m:r>
                          <m:r>
                            <a:rPr lang="en-US" sz="2000" b="0" i="1" smtClean="0">
                              <a:solidFill>
                                <a:schemeClr val="tx1"/>
                              </a:solidFill>
                              <a:latin typeface="Cambria Math" panose="02040503050406030204" pitchFamily="18" charset="0"/>
                            </a:rPr>
                            <m:t>)</m:t>
                          </m:r>
                        </m:num>
                        <m:den>
                          <m:sSup>
                            <m:sSupPr>
                              <m:ctrlPr>
                                <a:rPr lang="en-US" sz="2000" i="1">
                                  <a:solidFill>
                                    <a:schemeClr val="tx1"/>
                                  </a:solidFill>
                                  <a:latin typeface="Cambria Math" panose="02040503050406030204" pitchFamily="18" charset="0"/>
                                </a:rPr>
                              </m:ctrlPr>
                            </m:sSupPr>
                            <m:e>
                              <m:d>
                                <m:dPr>
                                  <m:ctrlPr>
                                    <a:rPr lang="en-US" sz="2000" i="1">
                                      <a:solidFill>
                                        <a:schemeClr val="tx1"/>
                                      </a:solidFill>
                                      <a:latin typeface="Cambria Math" panose="02040503050406030204" pitchFamily="18" charset="0"/>
                                    </a:rPr>
                                  </m:ctrlPr>
                                </m:dPr>
                                <m:e>
                                  <m:sSub>
                                    <m:sSubPr>
                                      <m:ctrlPr>
                                        <a:rPr lang="en-US" sz="2000" i="1" smtClean="0">
                                          <a:solidFill>
                                            <a:schemeClr val="accent5"/>
                                          </a:solidFill>
                                          <a:latin typeface="Cambria Math" panose="02040503050406030204" pitchFamily="18" charset="0"/>
                                        </a:rPr>
                                      </m:ctrlPr>
                                    </m:sSubPr>
                                    <m:e>
                                      <m:r>
                                        <a:rPr lang="en-US" sz="2000" i="1">
                                          <a:solidFill>
                                            <a:schemeClr val="accent5"/>
                                          </a:solidFill>
                                          <a:latin typeface="Cambria Math" panose="02040503050406030204" pitchFamily="18" charset="0"/>
                                        </a:rPr>
                                        <m:t>𝐶</m:t>
                                      </m:r>
                                    </m:e>
                                    <m:sub>
                                      <m:r>
                                        <a:rPr lang="en-US" sz="2000" b="0" i="1" smtClean="0">
                                          <a:solidFill>
                                            <a:schemeClr val="accent5"/>
                                          </a:solidFill>
                                          <a:latin typeface="Cambria Math" panose="02040503050406030204" pitchFamily="18" charset="0"/>
                                        </a:rPr>
                                        <m:t>𝑓</m:t>
                                      </m:r>
                                      <m:r>
                                        <a:rPr lang="en-US" sz="2000" b="0" i="1" smtClean="0">
                                          <a:solidFill>
                                            <a:schemeClr val="accent5"/>
                                          </a:solidFill>
                                          <a:latin typeface="Cambria Math" panose="02040503050406030204" pitchFamily="18" charset="0"/>
                                        </a:rPr>
                                        <m:t>/</m:t>
                                      </m:r>
                                      <m:r>
                                        <a:rPr lang="en-US" sz="2000" b="0" i="1" smtClean="0">
                                          <a:solidFill>
                                            <a:schemeClr val="accent5"/>
                                          </a:solidFill>
                                          <a:latin typeface="Cambria Math" panose="02040503050406030204" pitchFamily="18" charset="0"/>
                                        </a:rPr>
                                        <m:t>𝑇</m:t>
                                      </m:r>
                                    </m:sub>
                                  </m:sSub>
                                  <m:d>
                                    <m:dPr>
                                      <m:ctrlPr>
                                        <a:rPr lang="en-US" sz="2000" i="1">
                                          <a:solidFill>
                                            <a:schemeClr val="accent5"/>
                                          </a:solidFill>
                                          <a:latin typeface="Cambria Math" panose="02040503050406030204" pitchFamily="18" charset="0"/>
                                        </a:rPr>
                                      </m:ctrlPr>
                                    </m:dPr>
                                    <m:e>
                                      <m:r>
                                        <a:rPr lang="en-US" sz="2000" i="1">
                                          <a:solidFill>
                                            <a:schemeClr val="accent5"/>
                                          </a:solidFill>
                                          <a:latin typeface="Cambria Math" panose="02040503050406030204" pitchFamily="18" charset="0"/>
                                        </a:rPr>
                                        <m:t>𝐾</m:t>
                                      </m:r>
                                      <m:r>
                                        <a:rPr lang="en-US" sz="2000" i="1">
                                          <a:solidFill>
                                            <a:schemeClr val="accent5"/>
                                          </a:solidFill>
                                          <a:latin typeface="Cambria Math" panose="02040503050406030204" pitchFamily="18" charset="0"/>
                                        </a:rPr>
                                        <m:t>\</m:t>
                                      </m:r>
                                      <m:r>
                                        <a:rPr lang="en-US" sz="2000" i="1">
                                          <a:solidFill>
                                            <a:schemeClr val="accent5"/>
                                          </a:solidFill>
                                          <a:latin typeface="Cambria Math" panose="02040503050406030204" pitchFamily="18" charset="0"/>
                                        </a:rPr>
                                        <m:t>𝑈</m:t>
                                      </m:r>
                                    </m:e>
                                  </m:d>
                                </m:e>
                              </m:d>
                            </m:e>
                            <m:sup>
                              <m:r>
                                <a:rPr lang="en-US" sz="2000" b="0" i="1" smtClean="0">
                                  <a:solidFill>
                                    <a:schemeClr val="tx1"/>
                                  </a:solidFill>
                                  <a:latin typeface="Cambria Math" panose="02040503050406030204" pitchFamily="18" charset="0"/>
                                </a:rPr>
                                <m:t>2</m:t>
                              </m:r>
                            </m:sup>
                          </m:sSup>
                        </m:den>
                      </m:f>
                    </m:oMath>
                  </m:oMathPara>
                </a14:m>
                <a:endParaRPr lang="en-US" sz="2000" dirty="0" smtClean="0">
                  <a:solidFill>
                    <a:schemeClr val="tx1"/>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784369" y="1522801"/>
                <a:ext cx="7487175" cy="1930387"/>
              </a:xfrm>
              <a:prstGeom prst="roundRect">
                <a:avLst/>
              </a:prstGeom>
              <a:blipFill>
                <a:blip r:embed="rId3"/>
                <a:stretch>
                  <a:fillRect/>
                </a:stretch>
              </a:blipFill>
              <a:ln w="28575">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784368" y="3820601"/>
                <a:ext cx="7487175" cy="1602811"/>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Reduce the problem to </a:t>
                </a:r>
                <a:r>
                  <a:rPr lang="en-US" sz="2400" dirty="0"/>
                  <a:t>lower bounding </a:t>
                </a:r>
                <a14:m>
                  <m:oMath xmlns:m="http://schemas.openxmlformats.org/officeDocument/2006/math">
                    <m:sSub>
                      <m:sSubPr>
                        <m:ctrlPr>
                          <a:rPr lang="en-US" sz="2400" i="1">
                            <a:solidFill>
                              <a:schemeClr val="accent5"/>
                            </a:solidFill>
                            <a:latin typeface="Cambria Math" panose="02040503050406030204" pitchFamily="18" charset="0"/>
                          </a:rPr>
                        </m:ctrlPr>
                      </m:sSubPr>
                      <m:e>
                        <m:r>
                          <a:rPr lang="en-US" sz="2400" i="1">
                            <a:solidFill>
                              <a:schemeClr val="accent5"/>
                            </a:solidFill>
                            <a:latin typeface="Cambria Math" panose="02040503050406030204" pitchFamily="18" charset="0"/>
                          </a:rPr>
                          <m:t>𝐶</m:t>
                        </m:r>
                      </m:e>
                      <m:sub>
                        <m:r>
                          <a:rPr lang="en-US" sz="2400" b="0" i="1" smtClean="0">
                            <a:solidFill>
                              <a:schemeClr val="accent5"/>
                            </a:solidFill>
                            <a:latin typeface="Cambria Math" panose="02040503050406030204" pitchFamily="18" charset="0"/>
                          </a:rPr>
                          <m:t>𝑓</m:t>
                        </m:r>
                        <m:r>
                          <a:rPr lang="en-US" sz="2400" b="0" i="1" smtClean="0">
                            <a:solidFill>
                              <a:schemeClr val="accent5"/>
                            </a:solidFill>
                            <a:latin typeface="Cambria Math" panose="02040503050406030204" pitchFamily="18" charset="0"/>
                          </a:rPr>
                          <m:t>/</m:t>
                        </m:r>
                        <m:r>
                          <a:rPr lang="en-US" sz="2400" b="0" i="1" smtClean="0">
                            <a:solidFill>
                              <a:schemeClr val="accent5"/>
                            </a:solidFill>
                            <a:latin typeface="Cambria Math" panose="02040503050406030204" pitchFamily="18" charset="0"/>
                          </a:rPr>
                          <m:t>𝑇</m:t>
                        </m:r>
                      </m:sub>
                    </m:sSub>
                    <m:d>
                      <m:dPr>
                        <m:ctrlPr>
                          <a:rPr lang="en-US" sz="2400" i="1">
                            <a:solidFill>
                              <a:schemeClr val="accent5"/>
                            </a:solidFill>
                            <a:latin typeface="Cambria Math" panose="02040503050406030204" pitchFamily="18" charset="0"/>
                          </a:rPr>
                        </m:ctrlPr>
                      </m:dPr>
                      <m:e>
                        <m:r>
                          <a:rPr lang="en-US" sz="2400" i="1">
                            <a:solidFill>
                              <a:schemeClr val="accent5"/>
                            </a:solidFill>
                            <a:latin typeface="Cambria Math" panose="02040503050406030204" pitchFamily="18" charset="0"/>
                          </a:rPr>
                          <m:t>𝐾</m:t>
                        </m:r>
                        <m:r>
                          <a:rPr lang="en-US" sz="2400" i="1">
                            <a:solidFill>
                              <a:schemeClr val="accent5"/>
                            </a:solidFill>
                            <a:latin typeface="Cambria Math" panose="02040503050406030204" pitchFamily="18" charset="0"/>
                          </a:rPr>
                          <m:t>\</m:t>
                        </m:r>
                        <m:r>
                          <a:rPr lang="en-US" sz="2400" i="1">
                            <a:solidFill>
                              <a:schemeClr val="accent5"/>
                            </a:solidFill>
                            <a:latin typeface="Cambria Math" panose="02040503050406030204" pitchFamily="18" charset="0"/>
                          </a:rPr>
                          <m:t>𝑈</m:t>
                        </m:r>
                      </m:e>
                    </m:d>
                  </m:oMath>
                </a14:m>
                <a:r>
                  <a:rPr lang="en-US" sz="2400" dirty="0" smtClean="0"/>
                  <a:t>. </a:t>
                </a:r>
              </a:p>
              <a:p>
                <a:pPr marL="285750" indent="-285750">
                  <a:buFont typeface="Arial" panose="020B0604020202020204" pitchFamily="34" charset="0"/>
                  <a:buChar char="•"/>
                </a:pPr>
                <a:r>
                  <a:rPr lang="en-US" sz="2400" dirty="0" smtClean="0"/>
                  <a:t>Sufficient to study the geometric properties of </a:t>
                </a:r>
                <a14:m>
                  <m:oMath xmlns:m="http://schemas.openxmlformats.org/officeDocument/2006/math">
                    <m:r>
                      <a:rPr lang="en-US" sz="2400" i="1">
                        <a:solidFill>
                          <a:schemeClr val="accent5"/>
                        </a:solidFill>
                        <a:latin typeface="Cambria Math" panose="02040503050406030204" pitchFamily="18" charset="0"/>
                      </a:rPr>
                      <m:t>𝑓</m:t>
                    </m:r>
                  </m:oMath>
                </a14:m>
                <a:r>
                  <a:rPr lang="en-US" sz="2400" dirty="0" smtClean="0"/>
                  <a:t> and </a:t>
                </a:r>
                <a14:m>
                  <m:oMath xmlns:m="http://schemas.openxmlformats.org/officeDocument/2006/math">
                    <m:r>
                      <a:rPr lang="en-US" sz="2400" i="1">
                        <a:solidFill>
                          <a:schemeClr val="accent5"/>
                        </a:solidFill>
                        <a:latin typeface="Cambria Math" panose="02040503050406030204" pitchFamily="18" charset="0"/>
                      </a:rPr>
                      <m:t>𝑈</m:t>
                    </m:r>
                  </m:oMath>
                </a14:m>
                <a:r>
                  <a:rPr lang="en-US" sz="2400" dirty="0" smtClean="0"/>
                  <a:t>.</a:t>
                </a:r>
              </a:p>
              <a:p>
                <a:pPr marL="285750" indent="-285750">
                  <a:buFont typeface="Arial" panose="020B0604020202020204" pitchFamily="34" charset="0"/>
                  <a:buChar char="•"/>
                </a:pPr>
                <a:r>
                  <a:rPr lang="en-US" sz="2400" dirty="0" smtClean="0"/>
                  <a:t>S</a:t>
                </a:r>
                <a:r>
                  <a:rPr lang="en-US" altLang="zh-CN" sz="2400" dirty="0" smtClean="0"/>
                  <a:t>tudying </a:t>
                </a:r>
                <a:r>
                  <a:rPr lang="en-US" sz="2400" dirty="0" smtClean="0"/>
                  <a:t>geometric properties is much easier than </a:t>
                </a:r>
                <a:r>
                  <a:rPr lang="en-US" sz="2400" smtClean="0"/>
                  <a:t>studying SGLD trajectory</a:t>
                </a:r>
                <a:r>
                  <a:rPr lang="en-US" sz="2400" dirty="0" smtClean="0"/>
                  <a:t>.</a:t>
                </a:r>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784368" y="3820601"/>
                <a:ext cx="7487175" cy="1602811"/>
              </a:xfrm>
              <a:prstGeom prst="rect">
                <a:avLst/>
              </a:prstGeom>
              <a:blipFill>
                <a:blip r:embed="rId4"/>
                <a:stretch>
                  <a:fillRect l="-1140" t="-2662" b="-7605"/>
                </a:stretch>
              </a:blipFill>
            </p:spPr>
            <p:txBody>
              <a:bodyPr/>
              <a:lstStyle/>
              <a:p>
                <a:r>
                  <a:rPr lang="en-US">
                    <a:noFill/>
                  </a:rPr>
                  <a:t> </a:t>
                </a:r>
              </a:p>
            </p:txBody>
          </p:sp>
        </mc:Fallback>
      </mc:AlternateContent>
    </p:spTree>
    <p:extLst>
      <p:ext uri="{BB962C8B-B14F-4D97-AF65-F5344CB8AC3E}">
        <p14:creationId xmlns:p14="http://schemas.microsoft.com/office/powerpoint/2010/main" val="225741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7745"/>
            <a:ext cx="8397904" cy="1325563"/>
          </a:xfrm>
        </p:spPr>
        <p:txBody>
          <a:bodyPr>
            <a:normAutofit/>
          </a:bodyPr>
          <a:lstStyle/>
          <a:p>
            <a:r>
              <a:rPr lang="en-US" sz="3200" dirty="0" smtClean="0">
                <a:solidFill>
                  <a:schemeClr val="tx1"/>
                </a:solidFill>
              </a:rPr>
              <a:t>Lower bounds on Restricted </a:t>
            </a:r>
            <a:r>
              <a:rPr lang="en-US" sz="3200" dirty="0" err="1" smtClean="0">
                <a:solidFill>
                  <a:schemeClr val="tx1"/>
                </a:solidFill>
              </a:rPr>
              <a:t>Cheeger</a:t>
            </a:r>
            <a:r>
              <a:rPr lang="en-US" sz="3200" dirty="0" smtClean="0">
                <a:solidFill>
                  <a:schemeClr val="tx1"/>
                </a:solidFill>
              </a:rPr>
              <a:t> </a:t>
            </a:r>
            <a:r>
              <a:rPr lang="en-US" sz="3200" dirty="0" smtClean="0"/>
              <a:t>C</a:t>
            </a:r>
            <a:r>
              <a:rPr lang="en-US" sz="3200" dirty="0" smtClean="0">
                <a:solidFill>
                  <a:schemeClr val="tx1"/>
                </a:solidFill>
              </a:rPr>
              <a:t>onstant</a:t>
            </a:r>
            <a:endParaRPr lang="en-US" sz="3200" dirty="0">
              <a:solidFill>
                <a:schemeClr val="tx1"/>
              </a:solidFill>
            </a:endParaRPr>
          </a:p>
        </p:txBody>
      </p:sp>
      <p:sp>
        <p:nvSpPr>
          <p:cNvPr id="4" name="Slide Number Placeholder 3"/>
          <p:cNvSpPr>
            <a:spLocks noGrp="1"/>
          </p:cNvSpPr>
          <p:nvPr>
            <p:ph type="sldNum" sz="quarter" idx="12"/>
          </p:nvPr>
        </p:nvSpPr>
        <p:spPr>
          <a:xfrm>
            <a:off x="6454999" y="6364435"/>
            <a:ext cx="2057400" cy="365125"/>
          </a:xfrm>
        </p:spPr>
        <p:txBody>
          <a:bodyPr/>
          <a:lstStyle/>
          <a:p>
            <a:fld id="{6A3711E0-EB43-4B15-98CB-73861721A80A}" type="slidenum">
              <a:rPr lang="en-US" smtClean="0"/>
              <a:t>19</a:t>
            </a:fld>
            <a:endParaRPr lang="en-US" dirty="0"/>
          </a:p>
        </p:txBody>
      </p:sp>
      <mc:AlternateContent xmlns:mc="http://schemas.openxmlformats.org/markup-compatibility/2006" xmlns:a14="http://schemas.microsoft.com/office/drawing/2010/main">
        <mc:Choice Requires="a14">
          <p:sp>
            <p:nvSpPr>
              <p:cNvPr id="6" name="Content Placeholder 2"/>
              <p:cNvSpPr txBox="1">
                <a:spLocks/>
              </p:cNvSpPr>
              <p:nvPr/>
            </p:nvSpPr>
            <p:spPr>
              <a:xfrm>
                <a:off x="696031" y="1373308"/>
                <a:ext cx="7644572" cy="3901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smtClean="0"/>
                  <a:t>For arbitrary smooth function </a:t>
                </a:r>
                <a14:m>
                  <m:oMath xmlns:m="http://schemas.openxmlformats.org/officeDocument/2006/math">
                    <m:r>
                      <a:rPr lang="en-US" sz="2600" b="0" i="1" smtClean="0">
                        <a:latin typeface="Cambria Math" panose="02040503050406030204" pitchFamily="18" charset="0"/>
                      </a:rPr>
                      <m:t>𝑓</m:t>
                    </m:r>
                  </m:oMath>
                </a14:m>
                <a:r>
                  <a:rPr lang="en-US" sz="2600" dirty="0" smtClean="0"/>
                  <a:t>:</a:t>
                </a:r>
                <a:endParaRPr lang="en-US" sz="2600" dirty="0"/>
              </a:p>
            </p:txBody>
          </p:sp>
        </mc:Choice>
        <mc:Fallback xmlns="">
          <p:sp>
            <p:nvSpPr>
              <p:cNvPr id="6" name="Content Placeholder 2"/>
              <p:cNvSpPr txBox="1">
                <a:spLocks noRot="1" noChangeAspect="1" noMove="1" noResize="1" noEditPoints="1" noAdjustHandles="1" noChangeArrowheads="1" noChangeShapeType="1" noTextEdit="1"/>
              </p:cNvSpPr>
              <p:nvPr/>
            </p:nvSpPr>
            <p:spPr>
              <a:xfrm>
                <a:off x="696031" y="1373308"/>
                <a:ext cx="7644572" cy="390138"/>
              </a:xfrm>
              <a:prstGeom prst="rect">
                <a:avLst/>
              </a:prstGeom>
              <a:blipFill>
                <a:blip r:embed="rId2"/>
                <a:stretch>
                  <a:fillRect l="-1196" t="-23438" b="-5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030025" y="1964766"/>
                <a:ext cx="7310578" cy="1875549"/>
              </a:xfrm>
              <a:prstGeom prst="roundRect">
                <a:avLst/>
              </a:prstGeom>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120000"/>
                  </a:lnSpc>
                </a:pPr>
                <a:r>
                  <a:rPr lang="en-US" sz="2000" b="1" dirty="0" smtClean="0">
                    <a:solidFill>
                      <a:schemeClr val="tx1"/>
                    </a:solidFill>
                  </a:rPr>
                  <a:t>Lemma</a:t>
                </a:r>
                <a:r>
                  <a:rPr lang="en-US" sz="2000" i="1" dirty="0" smtClean="0">
                    <a:solidFill>
                      <a:schemeClr val="tx1"/>
                    </a:solidFill>
                  </a:rPr>
                  <a:t> </a:t>
                </a:r>
                <a:r>
                  <a:rPr lang="en-US" sz="2000" dirty="0" smtClean="0">
                    <a:solidFill>
                      <a:schemeClr val="tx1"/>
                    </a:solidFill>
                  </a:rPr>
                  <a:t>Under following conditions:</a:t>
                </a:r>
              </a:p>
              <a:p>
                <a:pPr marL="342900" indent="-342900">
                  <a:lnSpc>
                    <a:spcPct val="120000"/>
                  </a:lnSpc>
                  <a:buFont typeface="+mj-lt"/>
                  <a:buAutoNum type="arabicPeriod"/>
                </a:pPr>
                <a:r>
                  <a:rPr lang="en-US" sz="2000" dirty="0"/>
                  <a:t> </a:t>
                </a:r>
                <a14:m>
                  <m:oMath xmlns:m="http://schemas.openxmlformats.org/officeDocument/2006/math">
                    <m:r>
                      <a:rPr lang="en-US" i="1">
                        <a:latin typeface="Cambria Math" panose="02040503050406030204" pitchFamily="18" charset="0"/>
                      </a:rPr>
                      <m:t>𝑈</m:t>
                    </m:r>
                  </m:oMath>
                </a14:m>
                <a:r>
                  <a:rPr lang="en-US" dirty="0">
                    <a:solidFill>
                      <a:schemeClr val="tx1"/>
                    </a:solidFill>
                  </a:rPr>
                  <a:t> = </a:t>
                </a:r>
                <a:r>
                  <a:rPr lang="en-US"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𝜖</m:t>
                    </m:r>
                  </m:oMath>
                </a14:m>
                <a:r>
                  <a:rPr lang="en-US" dirty="0">
                    <a:solidFill>
                      <a:schemeClr val="tx1"/>
                    </a:solidFill>
                  </a:rPr>
                  <a:t>-approximate local </a:t>
                </a:r>
                <a:r>
                  <a:rPr lang="en-US" dirty="0" smtClean="0">
                    <a:solidFill>
                      <a:schemeClr val="tx1"/>
                    </a:solidFill>
                  </a:rPr>
                  <a:t>minimum}</a:t>
                </a:r>
                <a:r>
                  <a:rPr lang="en-US" sz="2000" dirty="0" smtClean="0">
                    <a:solidFill>
                      <a:schemeClr val="tx1"/>
                    </a:solidFill>
                  </a:rPr>
                  <a:t>, and</a:t>
                </a:r>
              </a:p>
              <a:p>
                <a:pPr marL="342900" indent="-342900">
                  <a:buFont typeface="+mj-lt"/>
                  <a:buAutoNum type="arabicPeriod"/>
                </a:pPr>
                <a:r>
                  <a:rPr lang="en-US" dirty="0" smtClean="0">
                    <a:solidFill>
                      <a:schemeClr val="tx1"/>
                    </a:solidFill>
                  </a:rPr>
                  <a:t> </a:t>
                </a:r>
                <a14:m>
                  <m:oMath xmlns:m="http://schemas.openxmlformats.org/officeDocument/2006/math">
                    <m:r>
                      <a:rPr lang="en-US" i="1" dirty="0">
                        <a:solidFill>
                          <a:schemeClr val="tx1"/>
                        </a:solidFill>
                        <a:latin typeface="Cambria Math" panose="02040503050406030204" pitchFamily="18" charset="0"/>
                      </a:rPr>
                      <m:t>𝑇</m:t>
                    </m:r>
                    <m:r>
                      <a:rPr lang="en-US" b="0" i="1" dirty="0"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𝑂</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𝜖</m:t>
                                </m:r>
                              </m:e>
                              <m:sup>
                                <m:r>
                                  <a:rPr lang="en-US" i="1">
                                    <a:solidFill>
                                      <a:schemeClr val="tx1"/>
                                    </a:solidFill>
                                    <a:latin typeface="Cambria Math" panose="02040503050406030204" pitchFamily="18" charset="0"/>
                                  </a:rPr>
                                  <m:t>2</m:t>
                                </m:r>
                              </m:sup>
                            </m:sSup>
                          </m:num>
                          <m:den>
                            <m:r>
                              <m:rPr>
                                <m:sty m:val="p"/>
                              </m:rPr>
                              <a:rPr lang="en-US">
                                <a:solidFill>
                                  <a:schemeClr val="tx1"/>
                                </a:solidFill>
                                <a:latin typeface="Cambria Math" panose="02040503050406030204" pitchFamily="18" charset="0"/>
                              </a:rPr>
                              <m:t>poly</m:t>
                            </m:r>
                            <m:d>
                              <m:dPr>
                                <m:ctrlPr>
                                  <a:rPr lang="en-US" i="1">
                                    <a:solidFill>
                                      <a:schemeClr val="tx1"/>
                                    </a:solidFill>
                                    <a:latin typeface="Cambria Math" panose="02040503050406030204" pitchFamily="18" charset="0"/>
                                  </a:rPr>
                                </m:ctrlPr>
                              </m:dPr>
                              <m:e>
                                <m:r>
                                  <a:rPr lang="en-US" b="1">
                                    <a:solidFill>
                                      <a:schemeClr val="tx1"/>
                                    </a:solidFill>
                                    <a:latin typeface="Cambria Math" panose="02040503050406030204" pitchFamily="18" charset="0"/>
                                  </a:rPr>
                                  <m:t>𝐬𝐦𝐨𝐨𝐭𝐡𝐧𝐞𝐬𝐬</m:t>
                                </m:r>
                                <m:r>
                                  <a:rPr lang="en-US" b="1">
                                    <a:solidFill>
                                      <a:schemeClr val="tx1"/>
                                    </a:solidFill>
                                    <a:latin typeface="Cambria Math" panose="02040503050406030204" pitchFamily="18" charset="0"/>
                                  </a:rPr>
                                  <m:t> </m:t>
                                </m:r>
                                <m:r>
                                  <a:rPr lang="en-US" b="1">
                                    <a:solidFill>
                                      <a:schemeClr val="tx1"/>
                                    </a:solidFill>
                                    <a:latin typeface="Cambria Math" panose="02040503050406030204" pitchFamily="18" charset="0"/>
                                  </a:rPr>
                                  <m:t>𝐩𝐚𝐫𝐚𝐦𝐬</m:t>
                                </m:r>
                                <m:r>
                                  <a:rPr lang="en-US" b="1">
                                    <a:solidFill>
                                      <a:schemeClr val="tx1"/>
                                    </a:solidFill>
                                    <a:latin typeface="Cambria Math" panose="02040503050406030204" pitchFamily="18" charset="0"/>
                                  </a:rPr>
                                  <m:t> </m:t>
                                </m:r>
                                <m:r>
                                  <a:rPr lang="en-US" b="1">
                                    <a:solidFill>
                                      <a:schemeClr val="tx1"/>
                                    </a:solidFill>
                                    <a:latin typeface="Cambria Math" panose="02040503050406030204" pitchFamily="18" charset="0"/>
                                  </a:rPr>
                                  <m:t>𝐨𝐟</m:t>
                                </m:r>
                                <m:r>
                                  <a:rPr lang="en-US" b="1">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𝑓</m:t>
                                </m:r>
                                <m:r>
                                  <a:rPr lang="en-US" i="1">
                                    <a:solidFill>
                                      <a:schemeClr val="tx1"/>
                                    </a:solidFill>
                                    <a:latin typeface="Cambria Math" panose="02040503050406030204" pitchFamily="18" charset="0"/>
                                  </a:rPr>
                                  <m:t> </m:t>
                                </m:r>
                              </m:e>
                            </m:d>
                          </m:den>
                        </m:f>
                      </m:e>
                    </m:d>
                  </m:oMath>
                </a14:m>
                <a:r>
                  <a:rPr lang="en-US" dirty="0" smtClean="0">
                    <a:solidFill>
                      <a:schemeClr val="tx1"/>
                    </a:solidFill>
                  </a:rPr>
                  <a:t>    </a:t>
                </a:r>
              </a:p>
              <a:p>
                <a:r>
                  <a:rPr lang="en-US" sz="2000" dirty="0" smtClean="0">
                    <a:solidFill>
                      <a:schemeClr val="tx1"/>
                    </a:solidFill>
                  </a:rPr>
                  <a:t>We have lower bound: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𝐶</m:t>
                        </m:r>
                      </m:e>
                      <m:sub>
                        <m:r>
                          <a:rPr lang="en-US" sz="2000" b="0" i="1" smtClean="0">
                            <a:latin typeface="Cambria Math" panose="02040503050406030204" pitchFamily="18" charset="0"/>
                          </a:rPr>
                          <m:t>𝑓</m:t>
                        </m:r>
                        <m:r>
                          <a:rPr lang="en-US" sz="2000" b="0" i="1" smtClean="0">
                            <a:latin typeface="Cambria Math" panose="02040503050406030204" pitchFamily="18" charset="0"/>
                          </a:rPr>
                          <m:t>/</m:t>
                        </m:r>
                        <m:r>
                          <a:rPr lang="en-US" sz="2000" b="0" i="1" smtClean="0">
                            <a:latin typeface="Cambria Math" panose="02040503050406030204" pitchFamily="18" charset="0"/>
                          </a:rPr>
                          <m:t>𝑇</m:t>
                        </m:r>
                      </m:sub>
                    </m:sSub>
                    <m:d>
                      <m:dPr>
                        <m:ctrlPr>
                          <a:rPr lang="en-US" sz="2000" i="1">
                            <a:latin typeface="Cambria Math" panose="02040503050406030204" pitchFamily="18" charset="0"/>
                          </a:rPr>
                        </m:ctrlPr>
                      </m:dPr>
                      <m:e>
                        <m:r>
                          <a:rPr lang="en-US" sz="2000" i="1">
                            <a:latin typeface="Cambria Math" panose="02040503050406030204" pitchFamily="18" charset="0"/>
                          </a:rPr>
                          <m:t>𝐾</m:t>
                        </m:r>
                        <m:r>
                          <a:rPr lang="en-US" sz="2000" i="1">
                            <a:latin typeface="Cambria Math" panose="02040503050406030204" pitchFamily="18" charset="0"/>
                          </a:rPr>
                          <m:t>\</m:t>
                        </m:r>
                        <m:r>
                          <m:rPr>
                            <m:sty m:val="p"/>
                          </m:rPr>
                          <a:rPr lang="en-US" sz="2000" i="1">
                            <a:latin typeface="Cambria Math" panose="02040503050406030204" pitchFamily="18" charset="0"/>
                          </a:rPr>
                          <m:t>U</m:t>
                        </m:r>
                      </m:e>
                    </m:d>
                    <m:r>
                      <a:rPr lang="en-US" sz="2000" b="0" i="1" smtClean="0">
                        <a:latin typeface="Cambria Math" panose="02040503050406030204" pitchFamily="18" charset="0"/>
                      </a:rPr>
                      <m:t>=</m:t>
                    </m:r>
                    <m:r>
                      <m:rPr>
                        <m:sty m:val="p"/>
                      </m:rPr>
                      <a:rPr lang="en-US" sz="2000">
                        <a:solidFill>
                          <a:schemeClr val="tx1"/>
                        </a:solidFill>
                        <a:latin typeface="Cambria Math" panose="02040503050406030204" pitchFamily="18" charset="0"/>
                      </a:rPr>
                      <m:t>Ω</m:t>
                    </m:r>
                    <m:d>
                      <m:dPr>
                        <m:ctrlPr>
                          <a:rPr lang="en-US" sz="2000" i="1">
                            <a:solidFill>
                              <a:schemeClr val="tx1"/>
                            </a:solidFill>
                            <a:latin typeface="Cambria Math" panose="02040503050406030204" pitchFamily="18" charset="0"/>
                          </a:rPr>
                        </m:ctrlPr>
                      </m:dPr>
                      <m:e>
                        <m:rad>
                          <m:radPr>
                            <m:degHide m:val="on"/>
                            <m:ctrlPr>
                              <a:rPr lang="en-US" sz="2000" i="1">
                                <a:solidFill>
                                  <a:schemeClr val="tx1"/>
                                </a:solidFill>
                                <a:latin typeface="Cambria Math" panose="02040503050406030204" pitchFamily="18" charset="0"/>
                              </a:rPr>
                            </m:ctrlPr>
                          </m:radPr>
                          <m:deg/>
                          <m:e>
                            <m:r>
                              <a:rPr lang="en-US" sz="2000" i="1">
                                <a:solidFill>
                                  <a:schemeClr val="tx1"/>
                                </a:solidFill>
                                <a:latin typeface="Cambria Math" panose="02040503050406030204" pitchFamily="18" charset="0"/>
                              </a:rPr>
                              <m:t>𝜖</m:t>
                            </m:r>
                          </m:e>
                        </m:rad>
                      </m:e>
                    </m:d>
                  </m:oMath>
                </a14:m>
                <a:r>
                  <a:rPr lang="en-US" sz="2000" dirty="0" smtClean="0">
                    <a:solidFill>
                      <a:schemeClr val="tx1"/>
                    </a:solidFill>
                  </a:rPr>
                  <a:t>.</a:t>
                </a:r>
                <a14:m>
                  <m:oMath xmlns:m="http://schemas.openxmlformats.org/officeDocument/2006/math">
                    <m:r>
                      <m:rPr>
                        <m:nor/>
                      </m:rPr>
                      <a:rPr lang="en-US" sz="2000" dirty="0"/>
                      <m:t>     </m:t>
                    </m:r>
                  </m:oMath>
                </a14:m>
                <a:endParaRPr lang="en-US" sz="2000" dirty="0"/>
              </a:p>
            </p:txBody>
          </p:sp>
        </mc:Choice>
        <mc:Fallback xmlns="">
          <p:sp>
            <p:nvSpPr>
              <p:cNvPr id="7" name="TextBox 6"/>
              <p:cNvSpPr txBox="1">
                <a:spLocks noRot="1" noChangeAspect="1" noMove="1" noResize="1" noEditPoints="1" noAdjustHandles="1" noChangeArrowheads="1" noChangeShapeType="1" noTextEdit="1"/>
              </p:cNvSpPr>
              <p:nvPr/>
            </p:nvSpPr>
            <p:spPr>
              <a:xfrm>
                <a:off x="1030025" y="1964766"/>
                <a:ext cx="7310578" cy="1875549"/>
              </a:xfrm>
              <a:prstGeom prst="roundRect">
                <a:avLst/>
              </a:prstGeom>
              <a:blipFill>
                <a:blip r:embed="rId3"/>
                <a:stretch>
                  <a:fillRect/>
                </a:stretch>
              </a:blipFill>
              <a:ln w="28575">
                <a:solidFill>
                  <a:srgbClr val="C00000"/>
                </a:solidFill>
              </a:ln>
            </p:spPr>
            <p:txBody>
              <a:bodyPr/>
              <a:lstStyle/>
              <a:p>
                <a:r>
                  <a:rPr lang="en-US">
                    <a:noFill/>
                  </a:rPr>
                  <a:t> </a:t>
                </a:r>
              </a:p>
            </p:txBody>
          </p:sp>
        </mc:Fallback>
      </mc:AlternateContent>
      <p:grpSp>
        <p:nvGrpSpPr>
          <p:cNvPr id="8" name="Group 7"/>
          <p:cNvGrpSpPr/>
          <p:nvPr/>
        </p:nvGrpSpPr>
        <p:grpSpPr>
          <a:xfrm>
            <a:off x="1884218" y="4380578"/>
            <a:ext cx="5400435" cy="1703739"/>
            <a:chOff x="1313542" y="4301288"/>
            <a:chExt cx="6990104" cy="2118041"/>
          </a:xfrm>
        </p:grpSpPr>
        <p:pic>
          <p:nvPicPr>
            <p:cNvPr id="9" name="Picture 8"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3542" y="4301288"/>
              <a:ext cx="3317180" cy="1723834"/>
            </a:xfrm>
            <a:prstGeom prst="rect">
              <a:avLst/>
            </a:prstGeom>
          </p:spPr>
        </p:pic>
        <p:pic>
          <p:nvPicPr>
            <p:cNvPr id="10" name="Picture 9"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2360" y="4410458"/>
              <a:ext cx="2781286" cy="1603828"/>
            </a:xfrm>
            <a:prstGeom prst="rect">
              <a:avLst/>
            </a:prstGeom>
          </p:spPr>
        </p:pic>
        <mc:AlternateContent xmlns:mc="http://schemas.openxmlformats.org/markup-compatibility/2006" xmlns:a14="http://schemas.microsoft.com/office/drawing/2010/main">
          <mc:Choice Requires="a14">
            <p:sp>
              <p:nvSpPr>
                <p:cNvPr id="11" name="TextBox 10"/>
                <p:cNvSpPr txBox="1"/>
                <p:nvPr/>
              </p:nvSpPr>
              <p:spPr>
                <a:xfrm>
                  <a:off x="1644639" y="6042750"/>
                  <a:ext cx="2042483" cy="369331"/>
                </a:xfrm>
                <a:prstGeom prst="rect">
                  <a:avLst/>
                </a:prstGeom>
                <a:noFill/>
              </p:spPr>
              <p:txBody>
                <a:bodyPr wrap="none" rtlCol="0">
                  <a:spAutoFit/>
                </a:bodyPr>
                <a:lstStyle/>
                <a:p>
                  <a:r>
                    <a:rPr lang="en-US" dirty="0" smtClean="0"/>
                    <a:t>local minima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𝑈</m:t>
                      </m:r>
                    </m:oMath>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1644639" y="6042750"/>
                  <a:ext cx="2042483" cy="369331"/>
                </a:xfrm>
                <a:prstGeom prst="rect">
                  <a:avLst/>
                </a:prstGeom>
                <a:blipFill>
                  <a:blip r:embed="rId8"/>
                  <a:stretch>
                    <a:fillRect l="-3475" t="-10204" r="-24324" b="-5510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568690" y="6049998"/>
                  <a:ext cx="1981376" cy="369331"/>
                </a:xfrm>
                <a:prstGeom prst="rect">
                  <a:avLst/>
                </a:prstGeom>
                <a:noFill/>
              </p:spPr>
              <p:txBody>
                <a:bodyPr wrap="none" rtlCol="0">
                  <a:spAutoFit/>
                </a:bodyPr>
                <a:lstStyle/>
                <a:p>
                  <a:r>
                    <a:rPr lang="en-US" dirty="0" smtClean="0"/>
                    <a:t>saddle point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𝑈</m:t>
                      </m:r>
                    </m:oMath>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5568690" y="6049998"/>
                  <a:ext cx="1981376" cy="369331"/>
                </a:xfrm>
                <a:prstGeom prst="rect">
                  <a:avLst/>
                </a:prstGeom>
                <a:blipFill>
                  <a:blip r:embed="rId9"/>
                  <a:stretch>
                    <a:fillRect l="-3187" t="-10204" r="-26693" b="-55102"/>
                  </a:stretch>
                </a:blipFill>
              </p:spPr>
              <p:txBody>
                <a:bodyPr/>
                <a:lstStyle/>
                <a:p>
                  <a:r>
                    <a:rPr lang="en-US">
                      <a:noFill/>
                    </a:rPr>
                    <a:t> </a:t>
                  </a:r>
                </a:p>
              </p:txBody>
            </p:sp>
          </mc:Fallback>
        </mc:AlternateContent>
      </p:grpSp>
    </p:spTree>
    <p:extLst>
      <p:ext uri="{BB962C8B-B14F-4D97-AF65-F5344CB8AC3E}">
        <p14:creationId xmlns:p14="http://schemas.microsoft.com/office/powerpoint/2010/main" val="18366068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87538"/>
            <a:ext cx="8271510" cy="959803"/>
          </a:xfrm>
        </p:spPr>
        <p:txBody>
          <a:bodyPr>
            <a:normAutofit/>
          </a:bodyPr>
          <a:lstStyle/>
          <a:p>
            <a:r>
              <a:rPr lang="en-US" sz="3000" dirty="0"/>
              <a:t>Lower bound </a:t>
            </a:r>
            <a:r>
              <a:rPr lang="en-US" sz="3000" dirty="0" smtClean="0"/>
              <a:t>+ General theorem + Stability property</a:t>
            </a:r>
            <a:endParaRPr lang="en-US" sz="3000" dirty="0"/>
          </a:p>
        </p:txBody>
      </p:sp>
      <p:sp>
        <p:nvSpPr>
          <p:cNvPr id="4" name="Slide Number Placeholder 3"/>
          <p:cNvSpPr>
            <a:spLocks noGrp="1"/>
          </p:cNvSpPr>
          <p:nvPr>
            <p:ph type="sldNum" sz="quarter" idx="12"/>
          </p:nvPr>
        </p:nvSpPr>
        <p:spPr>
          <a:xfrm>
            <a:off x="6457950" y="6356350"/>
            <a:ext cx="2057400" cy="365125"/>
          </a:xfrm>
        </p:spPr>
        <p:txBody>
          <a:bodyPr/>
          <a:lstStyle/>
          <a:p>
            <a:fld id="{6A3711E0-EB43-4B15-98CB-73861721A80A}" type="slidenum">
              <a:rPr lang="en-US" smtClean="0"/>
              <a:t>20</a:t>
            </a:fld>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628650" y="1621656"/>
                <a:ext cx="7487175" cy="1665634"/>
              </a:xfrm>
              <a:prstGeom prst="roundRect">
                <a:avLst/>
              </a:prstGeom>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smtClean="0">
                    <a:solidFill>
                      <a:schemeClr val="tx1"/>
                    </a:solidFill>
                  </a:rPr>
                  <a:t>Theorem</a:t>
                </a:r>
                <a:r>
                  <a:rPr lang="en-US" sz="2000" dirty="0" smtClean="0">
                    <a:solidFill>
                      <a:schemeClr val="tx1"/>
                    </a:solidFill>
                  </a:rPr>
                  <a:t> Run SGLD on </a:t>
                </a:r>
                <a14:m>
                  <m:oMath xmlns:m="http://schemas.openxmlformats.org/officeDocument/2006/math">
                    <m:r>
                      <a:rPr lang="en-US" sz="2000" b="0" i="1" smtClean="0">
                        <a:solidFill>
                          <a:schemeClr val="tx1"/>
                        </a:solidFill>
                        <a:latin typeface="Cambria Math" panose="02040503050406030204" pitchFamily="18" charset="0"/>
                      </a:rPr>
                      <m:t>𝑓</m:t>
                    </m:r>
                  </m:oMath>
                </a14:m>
                <a:r>
                  <a:rPr lang="en-US" sz="2000" dirty="0" smtClean="0">
                    <a:solidFill>
                      <a:schemeClr val="tx1"/>
                    </a:solidFill>
                  </a:rPr>
                  <a:t>. For proxy function </a:t>
                </a:r>
                <a14:m>
                  <m:oMath xmlns:m="http://schemas.openxmlformats.org/officeDocument/2006/math">
                    <m:r>
                      <a:rPr lang="en-US" sz="2000" i="1" smtClean="0">
                        <a:solidFill>
                          <a:srgbClr val="0000FF"/>
                        </a:solidFill>
                        <a:latin typeface="Cambria Math" panose="02040503050406030204" pitchFamily="18" charset="0"/>
                      </a:rPr>
                      <m:t>𝐹</m:t>
                    </m:r>
                    <m:r>
                      <a:rPr lang="en-US" sz="2000" b="0" i="1" smtClean="0">
                        <a:solidFill>
                          <a:srgbClr val="0000FF"/>
                        </a:solidFill>
                        <a:latin typeface="Cambria Math" panose="02040503050406030204" pitchFamily="18" charset="0"/>
                      </a:rPr>
                      <m:t>≈</m:t>
                    </m:r>
                    <m:r>
                      <a:rPr lang="en-US" sz="2000" b="0" i="1" smtClean="0">
                        <a:solidFill>
                          <a:srgbClr val="0000FF"/>
                        </a:solidFill>
                        <a:latin typeface="Cambria Math" panose="02040503050406030204" pitchFamily="18" charset="0"/>
                      </a:rPr>
                      <m:t>𝑓</m:t>
                    </m:r>
                  </m:oMath>
                </a14:m>
                <a:r>
                  <a:rPr lang="en-US" sz="2000" dirty="0" smtClean="0">
                    <a:solidFill>
                      <a:schemeClr val="tx1"/>
                    </a:solidFill>
                  </a:rPr>
                  <a:t> satisfying:</a:t>
                </a:r>
              </a:p>
              <a:p>
                <a:pPr marL="457200" indent="-457200">
                  <a:buFont typeface="+mj-lt"/>
                  <a:buAutoNum type="arabicPeriod"/>
                </a:pPr>
                <a:r>
                  <a:rPr lang="en-US" sz="2000" b="0" dirty="0" smtClean="0">
                    <a:solidFill>
                      <a:schemeClr val="tx1"/>
                    </a:solidFill>
                  </a:rPr>
                  <a:t> </a:t>
                </a:r>
                <a14:m>
                  <m:oMath xmlns:m="http://schemas.openxmlformats.org/officeDocument/2006/math">
                    <m:r>
                      <a:rPr lang="en-US" sz="2000" b="0" i="1" smtClean="0">
                        <a:solidFill>
                          <a:srgbClr val="0000FF"/>
                        </a:solidFill>
                        <a:latin typeface="Cambria Math" panose="02040503050406030204" pitchFamily="18" charset="0"/>
                      </a:rPr>
                      <m:t>𝐹</m:t>
                    </m:r>
                  </m:oMath>
                </a14:m>
                <a:r>
                  <a:rPr lang="en-US" sz="2000" dirty="0">
                    <a:solidFill>
                      <a:schemeClr val="tx1"/>
                    </a:solidFill>
                  </a:rPr>
                  <a:t> is </a:t>
                </a:r>
                <a:r>
                  <a:rPr lang="en-US" sz="2000" dirty="0" smtClean="0">
                    <a:solidFill>
                      <a:schemeClr val="tx1"/>
                    </a:solidFill>
                  </a:rPr>
                  <a:t>smooth, and</a:t>
                </a:r>
              </a:p>
              <a:p>
                <a:pPr marL="457200" indent="-457200">
                  <a:buFont typeface="+mj-lt"/>
                  <a:buAutoNum type="arabicPeriod"/>
                </a:pPr>
                <a:r>
                  <a:rPr lang="en-US" dirty="0" smtClean="0">
                    <a:solidFill>
                      <a:schemeClr val="tx1"/>
                    </a:solidFill>
                  </a:rPr>
                  <a:t> </a:t>
                </a:r>
                <a14:m>
                  <m:oMath xmlns:m="http://schemas.openxmlformats.org/officeDocument/2006/math">
                    <m:sSub>
                      <m:sSubPr>
                        <m:ctrlPr>
                          <a:rPr lang="en-US" i="1">
                            <a:solidFill>
                              <a:schemeClr val="tx1"/>
                            </a:solidFill>
                            <a:latin typeface="Cambria Math" panose="02040503050406030204" pitchFamily="18" charset="0"/>
                          </a:rPr>
                        </m:ctrlPr>
                      </m:sSubPr>
                      <m:e>
                        <m:d>
                          <m:dPr>
                            <m:begChr m:val="‖"/>
                            <m:endChr m:val="‖"/>
                            <m:ctrlPr>
                              <a:rPr lang="en-US" i="1">
                                <a:solidFill>
                                  <a:schemeClr val="tx1"/>
                                </a:solidFill>
                                <a:latin typeface="Cambria Math" panose="02040503050406030204" pitchFamily="18" charset="0"/>
                              </a:rPr>
                            </m:ctrlPr>
                          </m:dPr>
                          <m:e>
                            <m:r>
                              <a:rPr lang="en-US" i="1" smtClean="0">
                                <a:solidFill>
                                  <a:srgbClr val="0000FF"/>
                                </a:solidFill>
                                <a:latin typeface="Cambria Math" panose="02040503050406030204" pitchFamily="18" charset="0"/>
                              </a:rPr>
                              <m:t>𝑓</m:t>
                            </m:r>
                            <m:r>
                              <a:rPr lang="en-US" i="1" smtClean="0">
                                <a:solidFill>
                                  <a:srgbClr val="0000FF"/>
                                </a:solidFill>
                                <a:latin typeface="Cambria Math" panose="02040503050406030204" pitchFamily="18" charset="0"/>
                              </a:rPr>
                              <m:t>−</m:t>
                            </m:r>
                            <m:r>
                              <a:rPr lang="en-US" b="0" i="1" smtClean="0">
                                <a:solidFill>
                                  <a:srgbClr val="0000FF"/>
                                </a:solidFill>
                                <a:latin typeface="Cambria Math" panose="02040503050406030204" pitchFamily="18" charset="0"/>
                              </a:rPr>
                              <m:t>𝐹</m:t>
                            </m:r>
                          </m:e>
                        </m:d>
                      </m:e>
                      <m:sub>
                        <m:r>
                          <a:rPr lang="en-US" i="1">
                            <a:solidFill>
                              <a:schemeClr val="tx1"/>
                            </a:solidFill>
                            <a:latin typeface="Cambria Math" panose="02040503050406030204" pitchFamily="18" charset="0"/>
                          </a:rPr>
                          <m:t>∞</m:t>
                        </m:r>
                      </m:sub>
                    </m:sSub>
                    <m:r>
                      <a:rPr lang="en-US" b="0" i="1"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𝑂</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𝜖</m:t>
                                </m:r>
                              </m:e>
                              <m:sup>
                                <m:r>
                                  <a:rPr lang="en-US" i="1">
                                    <a:solidFill>
                                      <a:schemeClr val="tx1"/>
                                    </a:solidFill>
                                    <a:latin typeface="Cambria Math" panose="02040503050406030204" pitchFamily="18" charset="0"/>
                                  </a:rPr>
                                  <m:t>2</m:t>
                                </m:r>
                              </m:sup>
                            </m:sSup>
                          </m:num>
                          <m:den>
                            <m:r>
                              <m:rPr>
                                <m:sty m:val="p"/>
                              </m:rPr>
                              <a:rPr lang="en-US" b="0" i="0" smtClean="0">
                                <a:solidFill>
                                  <a:schemeClr val="tx1"/>
                                </a:solidFill>
                                <a:latin typeface="Cambria Math" panose="02040503050406030204" pitchFamily="18" charset="0"/>
                              </a:rPr>
                              <m:t>poly</m:t>
                            </m:r>
                            <m:d>
                              <m:dPr>
                                <m:ctrlPr>
                                  <a:rPr lang="en-US" b="0" i="1" smtClean="0">
                                    <a:solidFill>
                                      <a:schemeClr val="tx1"/>
                                    </a:solidFill>
                                    <a:latin typeface="Cambria Math" panose="02040503050406030204" pitchFamily="18" charset="0"/>
                                  </a:rPr>
                                </m:ctrlPr>
                              </m:dPr>
                              <m:e>
                                <m:r>
                                  <a:rPr lang="en-US" b="1" i="0" smtClean="0">
                                    <a:solidFill>
                                      <a:schemeClr val="tx1"/>
                                    </a:solidFill>
                                    <a:latin typeface="Cambria Math" panose="02040503050406030204" pitchFamily="18" charset="0"/>
                                  </a:rPr>
                                  <m:t>𝐬𝐦𝐨𝐨𝐭𝐡𝐧𝐞𝐬𝐬</m:t>
                                </m:r>
                                <m:r>
                                  <a:rPr lang="en-US" b="1" i="0" smtClean="0">
                                    <a:solidFill>
                                      <a:schemeClr val="tx1"/>
                                    </a:solidFill>
                                    <a:latin typeface="Cambria Math" panose="02040503050406030204" pitchFamily="18" charset="0"/>
                                  </a:rPr>
                                  <m:t> </m:t>
                                </m:r>
                                <m:r>
                                  <a:rPr lang="en-US" b="1" i="0" smtClean="0">
                                    <a:solidFill>
                                      <a:schemeClr val="tx1"/>
                                    </a:solidFill>
                                    <a:latin typeface="Cambria Math" panose="02040503050406030204" pitchFamily="18" charset="0"/>
                                  </a:rPr>
                                  <m:t>𝐩𝐚𝐫𝐚𝐦𝐬</m:t>
                                </m:r>
                                <m:r>
                                  <a:rPr lang="en-US" b="1" i="0" smtClean="0">
                                    <a:solidFill>
                                      <a:schemeClr val="tx1"/>
                                    </a:solidFill>
                                    <a:latin typeface="Cambria Math" panose="02040503050406030204" pitchFamily="18" charset="0"/>
                                  </a:rPr>
                                  <m:t> </m:t>
                                </m:r>
                                <m:r>
                                  <a:rPr lang="en-US" b="1" i="0" smtClean="0">
                                    <a:solidFill>
                                      <a:schemeClr val="tx1"/>
                                    </a:solidFill>
                                    <a:latin typeface="Cambria Math" panose="02040503050406030204" pitchFamily="18" charset="0"/>
                                  </a:rPr>
                                  <m:t>𝐨𝐟</m:t>
                                </m:r>
                                <m:r>
                                  <a:rPr lang="en-US" b="1" i="0"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𝐹</m:t>
                                </m:r>
                                <m:r>
                                  <a:rPr lang="en-US" b="0" i="1" smtClean="0">
                                    <a:solidFill>
                                      <a:schemeClr val="tx1"/>
                                    </a:solidFill>
                                    <a:latin typeface="Cambria Math" panose="02040503050406030204" pitchFamily="18" charset="0"/>
                                  </a:rPr>
                                  <m:t> </m:t>
                                </m:r>
                              </m:e>
                            </m:d>
                          </m:den>
                        </m:f>
                      </m:e>
                    </m:d>
                  </m:oMath>
                </a14:m>
                <a:endParaRPr lang="en-US" b="0" dirty="0" smtClean="0">
                  <a:solidFill>
                    <a:schemeClr val="tx1"/>
                  </a:solidFill>
                </a:endParaRPr>
              </a:p>
              <a:p>
                <a:r>
                  <a:rPr lang="en-US" sz="2000" dirty="0" smtClean="0">
                    <a:solidFill>
                      <a:schemeClr val="tx1"/>
                    </a:solidFill>
                  </a:rPr>
                  <a:t>SGLD hits an </a:t>
                </a:r>
                <a14:m>
                  <m:oMath xmlns:m="http://schemas.openxmlformats.org/officeDocument/2006/math">
                    <m:r>
                      <a:rPr lang="en-US" sz="2000" i="1">
                        <a:solidFill>
                          <a:schemeClr val="tx1"/>
                        </a:solidFill>
                        <a:latin typeface="Cambria Math" panose="02040503050406030204" pitchFamily="18" charset="0"/>
                      </a:rPr>
                      <m:t>𝜖</m:t>
                    </m:r>
                  </m:oMath>
                </a14:m>
                <a:r>
                  <a:rPr lang="en-US" sz="2000" dirty="0">
                    <a:solidFill>
                      <a:schemeClr val="tx1"/>
                    </a:solidFill>
                  </a:rPr>
                  <a:t>-approximate </a:t>
                </a:r>
                <a:r>
                  <a:rPr lang="en-US" sz="2000" b="1" dirty="0" smtClean="0">
                    <a:solidFill>
                      <a:schemeClr val="tx1"/>
                    </a:solidFill>
                  </a:rPr>
                  <a:t>local</a:t>
                </a:r>
                <a:r>
                  <a:rPr lang="en-US" sz="2000" dirty="0" smtClean="0">
                    <a:solidFill>
                      <a:schemeClr val="tx1"/>
                    </a:solidFill>
                  </a:rPr>
                  <a:t> </a:t>
                </a:r>
                <a:r>
                  <a:rPr lang="en-US" sz="2000" b="1" dirty="0" smtClean="0">
                    <a:solidFill>
                      <a:schemeClr val="tx1"/>
                    </a:solidFill>
                  </a:rPr>
                  <a:t>minimum</a:t>
                </a:r>
                <a:r>
                  <a:rPr lang="en-US" sz="2000" dirty="0" smtClean="0">
                    <a:solidFill>
                      <a:schemeClr val="tx1"/>
                    </a:solidFill>
                  </a:rPr>
                  <a:t> </a:t>
                </a:r>
                <a:r>
                  <a:rPr lang="en-US" sz="2000" dirty="0">
                    <a:solidFill>
                      <a:schemeClr val="tx1"/>
                    </a:solidFill>
                  </a:rPr>
                  <a:t>of </a:t>
                </a:r>
                <a14:m>
                  <m:oMath xmlns:m="http://schemas.openxmlformats.org/officeDocument/2006/math">
                    <m:r>
                      <a:rPr lang="en-US" sz="2000" b="0" i="1" smtClean="0">
                        <a:solidFill>
                          <a:srgbClr val="0000FF"/>
                        </a:solidFill>
                        <a:latin typeface="Cambria Math" panose="02040503050406030204" pitchFamily="18" charset="0"/>
                      </a:rPr>
                      <m:t>𝐹</m:t>
                    </m:r>
                  </m:oMath>
                </a14:m>
                <a:r>
                  <a:rPr lang="en-US" sz="2000" dirty="0">
                    <a:solidFill>
                      <a:schemeClr val="tx1"/>
                    </a:solidFill>
                  </a:rPr>
                  <a:t> in </a:t>
                </a:r>
                <a:r>
                  <a:rPr lang="en-US" sz="2000" dirty="0" smtClean="0">
                    <a:solidFill>
                      <a:schemeClr val="tx1"/>
                    </a:solidFill>
                  </a:rPr>
                  <a:t>poly-time.</a:t>
                </a:r>
                <a:endParaRPr lang="en-US" sz="2000" dirty="0">
                  <a:solidFill>
                    <a:schemeClr val="tx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28650" y="1621656"/>
                <a:ext cx="7487175" cy="1665634"/>
              </a:xfrm>
              <a:prstGeom prst="roundRect">
                <a:avLst/>
              </a:prstGeom>
              <a:blipFill>
                <a:blip r:embed="rId4"/>
                <a:stretch>
                  <a:fillRect/>
                </a:stretch>
              </a:blipFill>
              <a:ln w="28575">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759240" y="3909081"/>
                <a:ext cx="3688535"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Function </a:t>
                </a:r>
                <a14:m>
                  <m:oMath xmlns:m="http://schemas.openxmlformats.org/officeDocument/2006/math">
                    <m:r>
                      <a:rPr lang="en-US" i="1" smtClean="0">
                        <a:solidFill>
                          <a:srgbClr val="0000FF"/>
                        </a:solidFill>
                        <a:latin typeface="Cambria Math" panose="02040503050406030204" pitchFamily="18" charset="0"/>
                      </a:rPr>
                      <m:t>𝐹</m:t>
                    </m:r>
                  </m:oMath>
                </a14:m>
                <a:r>
                  <a:rPr lang="en-US" dirty="0" smtClean="0"/>
                  <a:t>: a </a:t>
                </a:r>
                <a:r>
                  <a:rPr lang="en-US" b="1" dirty="0" smtClean="0"/>
                  <a:t>perturbation </a:t>
                </a:r>
                <a:r>
                  <a:rPr lang="en-US" dirty="0" smtClean="0"/>
                  <a:t>of </a:t>
                </a:r>
                <a14:m>
                  <m:oMath xmlns:m="http://schemas.openxmlformats.org/officeDocument/2006/math">
                    <m:r>
                      <a:rPr lang="en-US" i="1">
                        <a:latin typeface="Cambria Math" panose="02040503050406030204" pitchFamily="18" charset="0"/>
                      </a:rPr>
                      <m:t>𝑓</m:t>
                    </m:r>
                  </m:oMath>
                </a14:m>
                <a:r>
                  <a:rPr lang="en-US" dirty="0" smtClean="0"/>
                  <a:t> that eliminates as many local minima as possible.</a:t>
                </a:r>
              </a:p>
              <a:p>
                <a:endParaRPr lang="en-US" dirty="0" smtClean="0"/>
              </a:p>
              <a:p>
                <a:pPr marL="285750" indent="-285750">
                  <a:buFont typeface="Arial" panose="020B0604020202020204" pitchFamily="34" charset="0"/>
                  <a:buChar char="•"/>
                </a:pPr>
                <a:r>
                  <a:rPr lang="en-US" dirty="0"/>
                  <a:t>SGLD </a:t>
                </a:r>
                <a:r>
                  <a:rPr lang="en-US" dirty="0" smtClean="0"/>
                  <a:t>efficiently escapes all local </a:t>
                </a:r>
                <a:r>
                  <a:rPr lang="en-US" dirty="0"/>
                  <a:t>minima that </a:t>
                </a:r>
                <a:r>
                  <a:rPr lang="en-US" dirty="0" smtClean="0"/>
                  <a:t>don’t exist </a:t>
                </a:r>
                <a:r>
                  <a:rPr lang="en-US" dirty="0"/>
                  <a:t>in </a:t>
                </a:r>
                <a14:m>
                  <m:oMath xmlns:m="http://schemas.openxmlformats.org/officeDocument/2006/math">
                    <m:r>
                      <a:rPr lang="en-US" i="1">
                        <a:solidFill>
                          <a:srgbClr val="0000FF"/>
                        </a:solidFill>
                        <a:latin typeface="Cambria Math" panose="02040503050406030204" pitchFamily="18" charset="0"/>
                      </a:rPr>
                      <m:t>𝐹</m:t>
                    </m:r>
                  </m:oMath>
                </a14:m>
                <a:r>
                  <a:rPr lang="en-US" dirty="0" smtClean="0"/>
                  <a:t>.</a:t>
                </a:r>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759240" y="3909081"/>
                <a:ext cx="3688535" cy="1754326"/>
              </a:xfrm>
              <a:prstGeom prst="rect">
                <a:avLst/>
              </a:prstGeom>
              <a:blipFill>
                <a:blip r:embed="rId5"/>
                <a:stretch>
                  <a:fillRect l="-1157" t="-1736" b="-4514"/>
                </a:stretch>
              </a:blipFill>
            </p:spPr>
            <p:txBody>
              <a:bodyPr/>
              <a:lstStyle/>
              <a:p>
                <a:r>
                  <a:rPr lang="en-US">
                    <a:noFill/>
                  </a:rPr>
                  <a:t> </a:t>
                </a:r>
              </a:p>
            </p:txBody>
          </p:sp>
        </mc:Fallback>
      </mc:AlternateContent>
      <p:pic>
        <p:nvPicPr>
          <p:cNvPr id="8" name="f-vs-F-anim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72237" y="3449518"/>
            <a:ext cx="3668050" cy="2751037"/>
          </a:xfrm>
          <a:prstGeom prst="rect">
            <a:avLst/>
          </a:prstGeom>
        </p:spPr>
      </p:pic>
    </p:spTree>
    <p:extLst>
      <p:ext uri="{BB962C8B-B14F-4D97-AF65-F5344CB8AC3E}">
        <p14:creationId xmlns:p14="http://schemas.microsoft.com/office/powerpoint/2010/main" val="255016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mediacall" presetSubtype="0" fill="hold" nodeType="withEffect">
                                  <p:stCondLst>
                                    <p:cond delay="0"/>
                                  </p:stCondLst>
                                  <p:childTnLst>
                                    <p:cmd type="call" cmd="playFrom(0.0)">
                                      <p:cBhvr>
                                        <p:cTn id="10" dur="5000"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repeatCount="indefinite" fill="hold" display="0">
                  <p:stCondLst>
                    <p:cond delay="indefinite"/>
                  </p:stCondLst>
                </p:cTn>
                <p:tgtEl>
                  <p:spTgt spid="8"/>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p:cNvSpPr txBox="1"/>
              <p:nvPr/>
            </p:nvSpPr>
            <p:spPr>
              <a:xfrm>
                <a:off x="571500" y="3005139"/>
                <a:ext cx="7915275" cy="2899255"/>
              </a:xfrm>
              <a:prstGeom prst="rect">
                <a:avLst/>
              </a:prstGeom>
              <a:noFill/>
            </p:spPr>
            <p:txBody>
              <a:bodyPr wrap="square" rtlCol="0">
                <a:spAutoFit/>
              </a:bodyPr>
              <a:lstStyle/>
              <a:p>
                <a:pPr marL="342900" indent="-342900">
                  <a:lnSpc>
                    <a:spcPct val="110000"/>
                  </a:lnSpc>
                  <a:buFont typeface="Arial" panose="020B0604020202020204" pitchFamily="34" charset="0"/>
                  <a:buChar char="•"/>
                </a:pPr>
                <a:r>
                  <a:rPr lang="en-US" sz="2400" b="1" dirty="0"/>
                  <a:t>Facts</a:t>
                </a:r>
                <a:r>
                  <a:rPr lang="en-US" sz="2400" dirty="0"/>
                  <a:t>:</a:t>
                </a:r>
              </a:p>
              <a:p>
                <a:pPr marL="800100" lvl="1" indent="-342900">
                  <a:lnSpc>
                    <a:spcPct val="110000"/>
                  </a:lnSpc>
                  <a:buFont typeface="Arial" panose="020B0604020202020204" pitchFamily="34" charset="0"/>
                  <a:buChar char="•"/>
                </a:pPr>
                <a:r>
                  <a:rPr lang="en-US" sz="2400" dirty="0"/>
                  <a:t>Under mild conditions, </a:t>
                </a:r>
                <a14:m>
                  <m:oMath xmlns:m="http://schemas.openxmlformats.org/officeDocument/2006/math">
                    <m:sSub>
                      <m:sSubPr>
                        <m:ctrlPr>
                          <a:rPr lang="en-US" sz="2000" i="1">
                            <a:latin typeface="Cambria Math" panose="02040503050406030204" pitchFamily="18" charset="0"/>
                          </a:rPr>
                        </m:ctrlPr>
                      </m:sSubPr>
                      <m:e>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𝑓</m:t>
                            </m:r>
                            <m:r>
                              <a:rPr lang="en-US" sz="2000" i="1">
                                <a:latin typeface="Cambria Math" panose="02040503050406030204" pitchFamily="18" charset="0"/>
                              </a:rPr>
                              <m:t>−</m:t>
                            </m:r>
                            <m:r>
                              <a:rPr lang="en-US" sz="2000" i="1">
                                <a:latin typeface="Cambria Math" panose="02040503050406030204" pitchFamily="18" charset="0"/>
                              </a:rPr>
                              <m:t>𝐹</m:t>
                            </m:r>
                          </m:e>
                        </m:d>
                      </m:e>
                      <m:sub>
                        <m:r>
                          <a:rPr lang="en-US" sz="2000" i="1">
                            <a:latin typeface="Cambria Math" panose="02040503050406030204" pitchFamily="18" charset="0"/>
                          </a:rPr>
                          <m:t>∞</m:t>
                        </m:r>
                      </m:sub>
                    </m:sSub>
                    <m:r>
                      <a:rPr lang="en-US" sz="2000" i="1">
                        <a:latin typeface="Cambria Math" panose="02040503050406030204" pitchFamily="18" charset="0"/>
                      </a:rPr>
                      <m:t>→0</m:t>
                    </m:r>
                  </m:oMath>
                </a14:m>
                <a:r>
                  <a:rPr lang="en-US" sz="2400" dirty="0"/>
                  <a:t> as </a:t>
                </a:r>
                <a14:m>
                  <m:oMath xmlns:m="http://schemas.openxmlformats.org/officeDocument/2006/math">
                    <m:r>
                      <a:rPr lang="en-US" sz="2000" i="1">
                        <a:latin typeface="Cambria Math" panose="02040503050406030204" pitchFamily="18" charset="0"/>
                      </a:rPr>
                      <m:t>𝑛</m:t>
                    </m:r>
                    <m:r>
                      <a:rPr lang="en-US" sz="2000" i="1">
                        <a:latin typeface="Cambria Math" panose="02040503050406030204" pitchFamily="18" charset="0"/>
                      </a:rPr>
                      <m:t>→∞</m:t>
                    </m:r>
                  </m:oMath>
                </a14:m>
                <a:r>
                  <a:rPr lang="en-US" sz="2400" dirty="0"/>
                  <a:t>.</a:t>
                </a:r>
              </a:p>
              <a:p>
                <a:pPr marL="800100" lvl="1" indent="-342900">
                  <a:lnSpc>
                    <a:spcPct val="110000"/>
                  </a:lnSpc>
                  <a:buFont typeface="Arial" panose="020B0604020202020204" pitchFamily="34" charset="0"/>
                  <a:buChar char="•"/>
                </a:pPr>
                <a:r>
                  <a:rPr lang="en-US" sz="2400" dirty="0"/>
                  <a:t>For large enough </a:t>
                </a:r>
                <a14:m>
                  <m:oMath xmlns:m="http://schemas.openxmlformats.org/officeDocument/2006/math">
                    <m:r>
                      <a:rPr lang="en-US" sz="2400" i="1">
                        <a:latin typeface="Cambria Math" panose="02040503050406030204" pitchFamily="18" charset="0"/>
                      </a:rPr>
                      <m:t>𝑛</m:t>
                    </m:r>
                  </m:oMath>
                </a14:m>
                <a:r>
                  <a:rPr lang="en-US" sz="2400" dirty="0"/>
                  <a:t>, SGLD efficiently </a:t>
                </a:r>
                <a:r>
                  <a:rPr lang="en-US" sz="2400" dirty="0" smtClean="0"/>
                  <a:t>finds </a:t>
                </a:r>
                <a:r>
                  <a:rPr lang="en-US" sz="2400" dirty="0"/>
                  <a:t>a </a:t>
                </a:r>
                <a:r>
                  <a:rPr lang="en-US" sz="2400" dirty="0" smtClean="0">
                    <a:solidFill>
                      <a:schemeClr val="accent5"/>
                    </a:solidFill>
                  </a:rPr>
                  <a:t>local </a:t>
                </a:r>
                <a:r>
                  <a:rPr lang="en-US" altLang="zh-CN" sz="2400" dirty="0" smtClean="0">
                    <a:solidFill>
                      <a:schemeClr val="accent5"/>
                    </a:solidFill>
                  </a:rPr>
                  <a:t>minimum </a:t>
                </a:r>
                <a:r>
                  <a:rPr lang="en-US" altLang="zh-CN" sz="2400" dirty="0" smtClean="0"/>
                  <a:t>of the </a:t>
                </a:r>
                <a:r>
                  <a:rPr lang="en-US" altLang="zh-CN" sz="2400" dirty="0" smtClean="0">
                    <a:solidFill>
                      <a:schemeClr val="accent5"/>
                    </a:solidFill>
                  </a:rPr>
                  <a:t>population risk</a:t>
                </a:r>
                <a:r>
                  <a:rPr lang="en-US" sz="2400" dirty="0" smtClean="0"/>
                  <a:t>.</a:t>
                </a:r>
                <a:endParaRPr lang="en-US" sz="2400" dirty="0"/>
              </a:p>
              <a:p>
                <a:pPr marL="800100" lvl="1" indent="-342900">
                  <a:lnSpc>
                    <a:spcPct val="110000"/>
                  </a:lnSpc>
                  <a:buFont typeface="Arial" panose="020B0604020202020204" pitchFamily="34" charset="0"/>
                  <a:buChar char="•"/>
                </a:pPr>
                <a:r>
                  <a:rPr lang="en-US" sz="2400" dirty="0"/>
                  <a:t>Doesn’t need </a:t>
                </a:r>
                <a14:m>
                  <m:oMath xmlns:m="http://schemas.openxmlformats.org/officeDocument/2006/math">
                    <m:sSub>
                      <m:sSubPr>
                        <m:ctrlPr>
                          <a:rPr lang="en-US" sz="2000" i="1">
                            <a:latin typeface="Cambria Math" panose="02040503050406030204" pitchFamily="18" charset="0"/>
                          </a:rPr>
                        </m:ctrlPr>
                      </m:sSubPr>
                      <m:e>
                        <m:d>
                          <m:dPr>
                            <m:begChr m:val="‖"/>
                            <m:endChr m:val="‖"/>
                            <m:ctrlPr>
                              <a:rPr lang="en-US" sz="2000" i="1">
                                <a:latin typeface="Cambria Math" panose="02040503050406030204" pitchFamily="18" charset="0"/>
                              </a:rPr>
                            </m:ctrlPr>
                          </m:dPr>
                          <m:e>
                            <m:r>
                              <a:rPr lang="en-US" sz="2000">
                                <a:latin typeface="Cambria Math" panose="02040503050406030204" pitchFamily="18" charset="0"/>
                              </a:rPr>
                              <m:t>𝛻</m:t>
                            </m:r>
                            <m:r>
                              <a:rPr lang="en-US" sz="2000" i="1">
                                <a:latin typeface="Cambria Math" panose="02040503050406030204" pitchFamily="18" charset="0"/>
                              </a:rPr>
                              <m:t>𝑓</m:t>
                            </m:r>
                            <m:r>
                              <a:rPr lang="en-US" sz="2000" i="1">
                                <a:latin typeface="Cambria Math" panose="02040503050406030204" pitchFamily="18" charset="0"/>
                              </a:rPr>
                              <m:t>−</m:t>
                            </m:r>
                            <m:r>
                              <a:rPr lang="en-US" sz="2000">
                                <a:latin typeface="Cambria Math" panose="02040503050406030204" pitchFamily="18" charset="0"/>
                              </a:rPr>
                              <m:t>𝛻</m:t>
                            </m:r>
                            <m:r>
                              <a:rPr lang="en-US" sz="2000" i="1">
                                <a:latin typeface="Cambria Math" panose="02040503050406030204" pitchFamily="18" charset="0"/>
                              </a:rPr>
                              <m:t>𝐹</m:t>
                            </m:r>
                          </m:e>
                        </m:d>
                      </m:e>
                      <m:sub>
                        <m:r>
                          <a:rPr lang="en-US" sz="2000" i="1">
                            <a:latin typeface="Cambria Math" panose="02040503050406030204" pitchFamily="18" charset="0"/>
                          </a:rPr>
                          <m:t>∞</m:t>
                        </m:r>
                      </m:sub>
                    </m:sSub>
                    <m:r>
                      <a:rPr lang="en-US" sz="2000" i="1">
                        <a:latin typeface="Cambria Math" panose="02040503050406030204" pitchFamily="18" charset="0"/>
                      </a:rPr>
                      <m:t>→</m:t>
                    </m:r>
                    <m:r>
                      <a:rPr lang="en-US" sz="2000" i="1" smtClean="0">
                        <a:latin typeface="Cambria Math" panose="02040503050406030204" pitchFamily="18" charset="0"/>
                      </a:rPr>
                      <m:t>0</m:t>
                    </m:r>
                  </m:oMath>
                </a14:m>
                <a:r>
                  <a:rPr lang="en-US" sz="2400" dirty="0" smtClean="0"/>
                  <a:t> and </a:t>
                </a:r>
                <a14:m>
                  <m:oMath xmlns:m="http://schemas.openxmlformats.org/officeDocument/2006/math">
                    <m:sSub>
                      <m:sSubPr>
                        <m:ctrlPr>
                          <a:rPr lang="en-US" sz="2000" i="1">
                            <a:latin typeface="Cambria Math" panose="02040503050406030204" pitchFamily="18" charset="0"/>
                          </a:rPr>
                        </m:ctrlPr>
                      </m:sSubPr>
                      <m:e>
                        <m:d>
                          <m:dPr>
                            <m:begChr m:val="‖"/>
                            <m:endChr m:val="‖"/>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a:latin typeface="Cambria Math" panose="02040503050406030204" pitchFamily="18" charset="0"/>
                                  </a:rPr>
                                  <m:t>𝛻</m:t>
                                </m:r>
                              </m:e>
                              <m:sup>
                                <m:r>
                                  <a:rPr lang="en-US" sz="2000" i="1">
                                    <a:latin typeface="Cambria Math" panose="02040503050406030204" pitchFamily="18" charset="0"/>
                                  </a:rPr>
                                  <m:t>2</m:t>
                                </m:r>
                              </m:sup>
                            </m:sSup>
                            <m:r>
                              <a:rPr lang="en-US" sz="2000" i="1">
                                <a:latin typeface="Cambria Math" panose="02040503050406030204" pitchFamily="18" charset="0"/>
                              </a:rPr>
                              <m:t>𝑓</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a:latin typeface="Cambria Math" panose="02040503050406030204" pitchFamily="18" charset="0"/>
                                  </a:rPr>
                                  <m:t>𝛻</m:t>
                                </m:r>
                              </m:e>
                              <m:sup>
                                <m:r>
                                  <a:rPr lang="en-US" sz="2000" i="1">
                                    <a:latin typeface="Cambria Math" panose="02040503050406030204" pitchFamily="18" charset="0"/>
                                  </a:rPr>
                                  <m:t>2</m:t>
                                </m:r>
                              </m:sup>
                            </m:sSup>
                            <m:r>
                              <a:rPr lang="en-US" sz="2000" i="1">
                                <a:latin typeface="Cambria Math" panose="02040503050406030204" pitchFamily="18" charset="0"/>
                              </a:rPr>
                              <m:t>𝐹</m:t>
                            </m:r>
                          </m:e>
                        </m:d>
                      </m:e>
                      <m:sub>
                        <m:r>
                          <a:rPr lang="en-US" sz="2000" i="1">
                            <a:latin typeface="Cambria Math" panose="02040503050406030204" pitchFamily="18" charset="0"/>
                          </a:rPr>
                          <m:t>∞</m:t>
                        </m:r>
                      </m:sub>
                    </m:sSub>
                    <m:r>
                      <a:rPr lang="en-US" sz="2000" i="1">
                        <a:latin typeface="Cambria Math" panose="02040503050406030204" pitchFamily="18" charset="0"/>
                      </a:rPr>
                      <m:t>→0</m:t>
                    </m:r>
                  </m:oMath>
                </a14:m>
                <a:r>
                  <a:rPr lang="en-US" sz="2400" dirty="0"/>
                  <a:t> </a:t>
                </a:r>
                <a:r>
                  <a:rPr lang="en-US" sz="2400" dirty="0" smtClean="0"/>
                  <a:t>(</a:t>
                </a:r>
                <a:r>
                  <a:rPr lang="en-US" altLang="zh-CN" sz="2400" dirty="0" smtClean="0"/>
                  <a:t>which are required by SGD</a:t>
                </a:r>
                <a:r>
                  <a:rPr lang="en-US" sz="2400" dirty="0"/>
                  <a:t>).</a:t>
                </a:r>
              </a:p>
              <a:p>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571500" y="3005139"/>
                <a:ext cx="7915275" cy="2899255"/>
              </a:xfrm>
              <a:prstGeom prst="rect">
                <a:avLst/>
              </a:prstGeom>
              <a:blipFill>
                <a:blip r:embed="rId3"/>
                <a:stretch>
                  <a:fillRect l="-1079" t="-1050"/>
                </a:stretch>
              </a:blipFill>
            </p:spPr>
            <p:txBody>
              <a:bodyPr/>
              <a:lstStyle/>
              <a:p>
                <a:r>
                  <a:rPr lang="en-US">
                    <a:noFill/>
                  </a:rPr>
                  <a:t> </a:t>
                </a:r>
              </a:p>
            </p:txBody>
          </p:sp>
        </mc:Fallback>
      </mc:AlternateContent>
      <p:sp>
        <p:nvSpPr>
          <p:cNvPr id="2" name="Title 1"/>
          <p:cNvSpPr>
            <a:spLocks noGrp="1"/>
          </p:cNvSpPr>
          <p:nvPr>
            <p:ph type="title"/>
          </p:nvPr>
        </p:nvSpPr>
        <p:spPr/>
        <p:txBody>
          <a:bodyPr>
            <a:normAutofit/>
          </a:bodyPr>
          <a:lstStyle/>
          <a:p>
            <a:r>
              <a:rPr lang="en-US" sz="3600" dirty="0" smtClean="0"/>
              <a:t>SGLD for empirical risk minimization</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71500" y="1451720"/>
                <a:ext cx="7886700" cy="1658194"/>
              </a:xfrm>
            </p:spPr>
            <p:txBody>
              <a:bodyPr>
                <a:normAutofit/>
              </a:bodyPr>
              <a:lstStyle/>
              <a:p>
                <a:pPr>
                  <a:lnSpc>
                    <a:spcPct val="110000"/>
                  </a:lnSpc>
                </a:pPr>
                <a:r>
                  <a:rPr lang="en-US" sz="2400" b="1" dirty="0" smtClean="0"/>
                  <a:t>Empirical risk minimization</a:t>
                </a:r>
                <a:r>
                  <a:rPr lang="en-US" sz="2400" dirty="0" smtClean="0"/>
                  <a:t>:</a:t>
                </a:r>
              </a:p>
              <a:p>
                <a:pPr lvl="1">
                  <a:lnSpc>
                    <a:spcPct val="110000"/>
                  </a:lnSpc>
                </a:pPr>
                <a:r>
                  <a:rPr lang="en-US" dirty="0" smtClean="0"/>
                  <a:t>Empirical risk </a:t>
                </a:r>
                <a14:m>
                  <m:oMath xmlns:m="http://schemas.openxmlformats.org/officeDocument/2006/math">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𝑛</m:t>
                        </m:r>
                      </m:den>
                    </m:f>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r>
                          <a:rPr lang="en-US" sz="2000" i="1">
                            <a:latin typeface="Cambria Math" panose="02040503050406030204" pitchFamily="18" charset="0"/>
                          </a:rPr>
                          <m:t>ℓ(</m:t>
                        </m:r>
                        <m:r>
                          <a:rPr lang="en-US" sz="2000" i="1">
                            <a:latin typeface="Cambria Math" panose="02040503050406030204" pitchFamily="18" charset="0"/>
                          </a:rPr>
                          <m:t>𝑥</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𝑖</m:t>
                            </m:r>
                          </m:sub>
                        </m:sSub>
                        <m:r>
                          <a:rPr lang="en-US" sz="2000" i="1">
                            <a:latin typeface="Cambria Math" panose="02040503050406030204" pitchFamily="18" charset="0"/>
                          </a:rPr>
                          <m:t>)</m:t>
                        </m:r>
                      </m:e>
                    </m:nary>
                  </m:oMath>
                </a14:m>
                <a:r>
                  <a:rPr lang="en-US" dirty="0" smtClean="0"/>
                  <a:t> for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𝑎</m:t>
                        </m:r>
                      </m:e>
                      <m:sub>
                        <m:r>
                          <a:rPr lang="en-US" sz="2000" b="0" i="1" smtClean="0">
                            <a:latin typeface="Cambria Math" panose="02040503050406030204" pitchFamily="18" charset="0"/>
                          </a:rPr>
                          <m:t>𝑛</m:t>
                        </m:r>
                      </m:sub>
                    </m:sSub>
                    <m:r>
                      <a:rPr lang="en-US" sz="2000" b="0" i="1" smtClean="0">
                        <a:latin typeface="Cambria Math" panose="02040503050406030204" pitchFamily="18" charset="0"/>
                      </a:rPr>
                      <m:t>∼</m:t>
                    </m:r>
                    <m:r>
                      <a:rPr lang="en-US" sz="2000" b="0" i="1" smtClean="0">
                        <a:latin typeface="Cambria Math" panose="02040503050406030204" pitchFamily="18" charset="0"/>
                      </a:rPr>
                      <m:t>ℙ</m:t>
                    </m:r>
                  </m:oMath>
                </a14:m>
                <a:r>
                  <a:rPr lang="en-US" dirty="0" smtClean="0"/>
                  <a:t>.</a:t>
                </a:r>
              </a:p>
              <a:p>
                <a:pPr lvl="1">
                  <a:lnSpc>
                    <a:spcPct val="110000"/>
                  </a:lnSpc>
                </a:pPr>
                <a:r>
                  <a:rPr lang="en-US" dirty="0" smtClean="0"/>
                  <a:t>Population risk </a:t>
                </a:r>
                <a14:m>
                  <m:oMath xmlns:m="http://schemas.openxmlformats.org/officeDocument/2006/math">
                    <m:r>
                      <a:rPr lang="en-US" sz="2000" b="0" i="1" smtClean="0">
                        <a:latin typeface="Cambria Math" panose="02040503050406030204" pitchFamily="18" charset="0"/>
                      </a:rPr>
                      <m:t>𝐹</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𝔼</m:t>
                        </m:r>
                      </m:e>
                      <m:sub>
                        <m:r>
                          <a:rPr lang="en-US" sz="2000" b="0" i="1" smtClean="0">
                            <a:latin typeface="Cambria Math" panose="02040503050406030204" pitchFamily="18" charset="0"/>
                          </a:rPr>
                          <m:t>𝑎</m:t>
                        </m:r>
                        <m:r>
                          <a:rPr lang="en-US" sz="2000" b="0" i="1" smtClean="0">
                            <a:latin typeface="Cambria Math" panose="02040503050406030204" pitchFamily="18" charset="0"/>
                          </a:rPr>
                          <m:t>∼</m:t>
                        </m:r>
                        <m:r>
                          <a:rPr lang="en-US" sz="2000" b="0" i="1" smtClean="0">
                            <a:latin typeface="Cambria Math" panose="02040503050406030204" pitchFamily="18" charset="0"/>
                          </a:rPr>
                          <m:t>ℙ</m:t>
                        </m:r>
                      </m:sub>
                    </m:sSub>
                    <m:d>
                      <m:dPr>
                        <m:begChr m:val="["/>
                        <m:endChr m:val="]"/>
                        <m:ctrlPr>
                          <a:rPr lang="en-US" sz="2000" b="0" i="1" smtClean="0">
                            <a:latin typeface="Cambria Math" panose="02040503050406030204" pitchFamily="18" charset="0"/>
                          </a:rPr>
                        </m:ctrlPr>
                      </m:dPr>
                      <m:e>
                        <m:r>
                          <a:rPr lang="en-US" sz="2000" i="1">
                            <a:latin typeface="Cambria Math" panose="02040503050406030204" pitchFamily="18" charset="0"/>
                          </a:rPr>
                          <m:t>ℓ</m:t>
                        </m:r>
                        <m:d>
                          <m:dPr>
                            <m:ctrlPr>
                              <a:rPr lang="en-US" sz="2000" i="1">
                                <a:latin typeface="Cambria Math" panose="02040503050406030204" pitchFamily="18" charset="0"/>
                              </a:rPr>
                            </m:ctrlPr>
                          </m:dPr>
                          <m:e>
                            <m:r>
                              <a:rPr lang="en-US" sz="2000" i="1">
                                <a:latin typeface="Cambria Math" panose="02040503050406030204" pitchFamily="18" charset="0"/>
                              </a:rPr>
                              <m:t>𝑥</m:t>
                            </m:r>
                            <m:r>
                              <a:rPr lang="en-US" sz="2000" i="1">
                                <a:latin typeface="Cambria Math" panose="02040503050406030204" pitchFamily="18" charset="0"/>
                              </a:rPr>
                              <m:t>;</m:t>
                            </m:r>
                            <m:r>
                              <a:rPr lang="en-US" sz="2000" i="1">
                                <a:latin typeface="Cambria Math" panose="02040503050406030204" pitchFamily="18" charset="0"/>
                              </a:rPr>
                              <m:t>𝑎</m:t>
                            </m:r>
                          </m:e>
                        </m:d>
                      </m:e>
                    </m:d>
                  </m:oMath>
                </a14:m>
                <a:endParaRPr lang="en-US" sz="20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71500" y="1451720"/>
                <a:ext cx="7886700" cy="1658194"/>
              </a:xfrm>
              <a:blipFill>
                <a:blip r:embed="rId4"/>
                <a:stretch>
                  <a:fillRect l="-1082" t="-1838" b="-294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21</a:t>
            </a:fld>
            <a:endParaRPr lang="en-US"/>
          </a:p>
        </p:txBody>
      </p:sp>
    </p:spTree>
    <p:extLst>
      <p:ext uri="{BB962C8B-B14F-4D97-AF65-F5344CB8AC3E}">
        <p14:creationId xmlns:p14="http://schemas.microsoft.com/office/powerpoint/2010/main" val="361760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Screen Clippin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82783" y="3210298"/>
            <a:ext cx="3789281" cy="2924041"/>
          </a:xfrm>
        </p:spPr>
      </p:pic>
      <p:sp>
        <p:nvSpPr>
          <p:cNvPr id="2" name="Title 1"/>
          <p:cNvSpPr>
            <a:spLocks noGrp="1"/>
          </p:cNvSpPr>
          <p:nvPr>
            <p:ph type="title"/>
          </p:nvPr>
        </p:nvSpPr>
        <p:spPr>
          <a:xfrm>
            <a:off x="628649" y="365126"/>
            <a:ext cx="8168763" cy="1325563"/>
          </a:xfrm>
        </p:spPr>
        <p:txBody>
          <a:bodyPr>
            <a:normAutofit/>
          </a:bodyPr>
          <a:lstStyle/>
          <a:p>
            <a:r>
              <a:rPr lang="en-US" sz="3600" dirty="0" smtClean="0"/>
              <a:t>Learning linear classifier with 0-1 loss</a:t>
            </a:r>
            <a:endParaRPr lang="en-US" sz="3600" dirty="0"/>
          </a:p>
        </p:txBody>
      </p:sp>
      <p:sp>
        <p:nvSpPr>
          <p:cNvPr id="4" name="Slide Number Placeholder 3"/>
          <p:cNvSpPr>
            <a:spLocks noGrp="1"/>
          </p:cNvSpPr>
          <p:nvPr>
            <p:ph type="sldNum" sz="quarter" idx="12"/>
          </p:nvPr>
        </p:nvSpPr>
        <p:spPr/>
        <p:txBody>
          <a:bodyPr/>
          <a:lstStyle/>
          <a:p>
            <a:fld id="{6A3711E0-EB43-4B15-98CB-73861721A80A}" type="slidenum">
              <a:rPr lang="en-US" smtClean="0"/>
              <a:t>22</a:t>
            </a:fld>
            <a:endParaRPr lang="en-US" dirty="0"/>
          </a:p>
        </p:txBody>
      </p:sp>
      <mc:AlternateContent xmlns:mc="http://schemas.openxmlformats.org/markup-compatibility/2006" xmlns:a14="http://schemas.microsoft.com/office/drawing/2010/main">
        <mc:Choice Requires="a14">
          <p:sp>
            <p:nvSpPr>
              <p:cNvPr id="11" name="TextBox 10"/>
              <p:cNvSpPr txBox="1"/>
              <p:nvPr/>
            </p:nvSpPr>
            <p:spPr>
              <a:xfrm>
                <a:off x="628650" y="1497322"/>
                <a:ext cx="8116340" cy="1330301"/>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200" b="1" dirty="0" smtClean="0">
                    <a:solidFill>
                      <a:schemeClr val="tx1"/>
                    </a:solidFill>
                  </a:rPr>
                  <a:t>Assumption</a:t>
                </a:r>
                <a:r>
                  <a:rPr lang="en-US" sz="2200" dirty="0" smtClean="0">
                    <a:solidFill>
                      <a:schemeClr val="tx1"/>
                    </a:solidFill>
                  </a:rPr>
                  <a:t>: Labels corrupted by </a:t>
                </a:r>
                <a:r>
                  <a:rPr lang="en-US" sz="2200" b="1" dirty="0" err="1" smtClean="0">
                    <a:solidFill>
                      <a:schemeClr val="tx1"/>
                    </a:solidFill>
                  </a:rPr>
                  <a:t>Massart</a:t>
                </a:r>
                <a:r>
                  <a:rPr lang="en-US" sz="2200" b="1" dirty="0" smtClean="0">
                    <a:solidFill>
                      <a:schemeClr val="tx1"/>
                    </a:solidFill>
                  </a:rPr>
                  <a:t> noise</a:t>
                </a:r>
                <a:r>
                  <a:rPr lang="en-US" sz="2200" dirty="0" smtClean="0">
                    <a:solidFill>
                      <a:schemeClr val="tx1"/>
                    </a:solidFill>
                  </a:rPr>
                  <a:t> (</a:t>
                </a:r>
                <a14:m>
                  <m:oMath xmlns:m="http://schemas.openxmlformats.org/officeDocument/2006/math">
                    <m:r>
                      <a:rPr lang="en-US" altLang="zh-CN" sz="2200" i="1">
                        <a:solidFill>
                          <a:schemeClr val="tx1"/>
                        </a:solidFill>
                        <a:latin typeface="Cambria Math" panose="02040503050406030204" pitchFamily="18" charset="0"/>
                      </a:rPr>
                      <m:t>1/2</m:t>
                    </m:r>
                    <m:r>
                      <a:rPr lang="en-US" sz="2200" i="1">
                        <a:solidFill>
                          <a:schemeClr val="tx1"/>
                        </a:solidFill>
                        <a:latin typeface="Cambria Math" panose="02040503050406030204" pitchFamily="18" charset="0"/>
                      </a:rPr>
                      <m:t>−</m:t>
                    </m:r>
                    <m:r>
                      <a:rPr lang="en-US" sz="2200" i="1">
                        <a:solidFill>
                          <a:schemeClr val="tx1"/>
                        </a:solidFill>
                        <a:latin typeface="Cambria Math" panose="02040503050406030204" pitchFamily="18" charset="0"/>
                      </a:rPr>
                      <m:t>𝛽</m:t>
                    </m:r>
                  </m:oMath>
                </a14:m>
                <a:r>
                  <a:rPr lang="en-US" sz="2200" dirty="0" smtClean="0">
                    <a:solidFill>
                      <a:schemeClr val="tx1"/>
                    </a:solidFill>
                  </a:rPr>
                  <a:t>). </a:t>
                </a:r>
              </a:p>
              <a:p>
                <a:pPr marL="285750" indent="-285750">
                  <a:lnSpc>
                    <a:spcPct val="120000"/>
                  </a:lnSpc>
                  <a:buFont typeface="Arial" panose="020B0604020202020204" pitchFamily="34" charset="0"/>
                  <a:buChar char="•"/>
                </a:pPr>
                <a:r>
                  <a:rPr lang="en-US" sz="2200" b="1" dirty="0">
                    <a:solidFill>
                      <a:schemeClr val="tx1"/>
                    </a:solidFill>
                  </a:rPr>
                  <a:t>(</a:t>
                </a:r>
                <a:r>
                  <a:rPr lang="en-US" sz="2200" b="1" dirty="0" err="1">
                    <a:solidFill>
                      <a:schemeClr val="tx1"/>
                    </a:solidFill>
                  </a:rPr>
                  <a:t>Awasthi</a:t>
                </a:r>
                <a:r>
                  <a:rPr lang="en-US" sz="2200" b="1" dirty="0">
                    <a:solidFill>
                      <a:schemeClr val="tx1"/>
                    </a:solidFill>
                  </a:rPr>
                  <a:t> et al </a:t>
                </a:r>
                <a:r>
                  <a:rPr lang="en-US" sz="2200" b="1" dirty="0" smtClean="0">
                    <a:solidFill>
                      <a:schemeClr val="tx1"/>
                    </a:solidFill>
                  </a:rPr>
                  <a:t>2016)</a:t>
                </a:r>
                <a:r>
                  <a:rPr lang="en-US" sz="2200" dirty="0" smtClean="0">
                    <a:solidFill>
                      <a:schemeClr val="tx1"/>
                    </a:solidFill>
                  </a:rPr>
                  <a:t>: Learns in </a:t>
                </a:r>
                <a14:m>
                  <m:oMath xmlns:m="http://schemas.openxmlformats.org/officeDocument/2006/math">
                    <m:sSup>
                      <m:sSupPr>
                        <m:ctrlPr>
                          <a:rPr lang="en-US" sz="2200" b="0" i="1" smtClean="0">
                            <a:solidFill>
                              <a:schemeClr val="accent2"/>
                            </a:solidFill>
                            <a:latin typeface="Cambria Math" panose="02040503050406030204" pitchFamily="18" charset="0"/>
                          </a:rPr>
                        </m:ctrlPr>
                      </m:sSupPr>
                      <m:e>
                        <m:r>
                          <a:rPr lang="en-US" sz="2200" b="0" i="1" smtClean="0">
                            <a:solidFill>
                              <a:schemeClr val="accent2"/>
                            </a:solidFill>
                            <a:latin typeface="Cambria Math" panose="02040503050406030204" pitchFamily="18" charset="0"/>
                          </a:rPr>
                          <m:t>𝑑</m:t>
                        </m:r>
                      </m:e>
                      <m:sup>
                        <m:r>
                          <m:rPr>
                            <m:sty m:val="p"/>
                          </m:rPr>
                          <a:rPr lang="en-US" sz="2200" b="0" i="0" smtClean="0">
                            <a:solidFill>
                              <a:schemeClr val="accent2"/>
                            </a:solidFill>
                            <a:latin typeface="Cambria Math" panose="02040503050406030204" pitchFamily="18" charset="0"/>
                          </a:rPr>
                          <m:t>exp</m:t>
                        </m:r>
                        <m:r>
                          <a:rPr lang="en-US" sz="2200" b="0" i="1" smtClean="0">
                            <a:solidFill>
                              <a:schemeClr val="accent2"/>
                            </a:solidFill>
                            <a:latin typeface="Cambria Math" panose="02040503050406030204" pitchFamily="18" charset="0"/>
                          </a:rPr>
                          <m:t>⁡(</m:t>
                        </m:r>
                        <m:r>
                          <m:rPr>
                            <m:sty m:val="p"/>
                          </m:rPr>
                          <a:rPr lang="en-US" sz="2200" b="0" i="0" smtClean="0">
                            <a:solidFill>
                              <a:schemeClr val="accent2"/>
                            </a:solidFill>
                            <a:latin typeface="Cambria Math" panose="02040503050406030204" pitchFamily="18" charset="0"/>
                          </a:rPr>
                          <m:t>poly</m:t>
                        </m:r>
                        <m:r>
                          <a:rPr lang="en-US" sz="2200" b="0" i="1" smtClean="0">
                            <a:solidFill>
                              <a:schemeClr val="accent2"/>
                            </a:solidFill>
                            <a:latin typeface="Cambria Math" panose="02040503050406030204" pitchFamily="18" charset="0"/>
                          </a:rPr>
                          <m:t>(1/</m:t>
                        </m:r>
                        <m:r>
                          <a:rPr lang="en-US" sz="2200" b="0" i="1" smtClean="0">
                            <a:solidFill>
                              <a:schemeClr val="accent2"/>
                            </a:solidFill>
                            <a:latin typeface="Cambria Math" panose="02040503050406030204" pitchFamily="18" charset="0"/>
                          </a:rPr>
                          <m:t>𝛽</m:t>
                        </m:r>
                        <m:r>
                          <a:rPr lang="en-US" sz="2200" b="0" i="1" smtClean="0">
                            <a:solidFill>
                              <a:schemeClr val="accent2"/>
                            </a:solidFill>
                            <a:latin typeface="Cambria Math" panose="02040503050406030204" pitchFamily="18" charset="0"/>
                          </a:rPr>
                          <m:t>))</m:t>
                        </m:r>
                      </m:sup>
                    </m:sSup>
                  </m:oMath>
                </a14:m>
                <a:r>
                  <a:rPr lang="en-US" sz="2200" dirty="0" smtClean="0">
                    <a:solidFill>
                      <a:schemeClr val="tx1"/>
                    </a:solidFill>
                  </a:rPr>
                  <a:t> time.</a:t>
                </a:r>
              </a:p>
              <a:p>
                <a:pPr marL="285750" indent="-285750">
                  <a:lnSpc>
                    <a:spcPct val="120000"/>
                  </a:lnSpc>
                  <a:buFont typeface="Arial" panose="020B0604020202020204" pitchFamily="34" charset="0"/>
                  <a:buChar char="•"/>
                </a:pPr>
                <a:r>
                  <a:rPr lang="en-US" sz="2200" b="1" dirty="0" smtClean="0">
                    <a:solidFill>
                      <a:schemeClr val="tx1"/>
                    </a:solidFill>
                  </a:rPr>
                  <a:t>SGLD</a:t>
                </a:r>
                <a:r>
                  <a:rPr lang="en-US" sz="2200" dirty="0" smtClean="0">
                    <a:solidFill>
                      <a:schemeClr val="tx1"/>
                    </a:solidFill>
                  </a:rPr>
                  <a:t>: </a:t>
                </a:r>
                <a:r>
                  <a:rPr lang="en-US" sz="2200" dirty="0">
                    <a:solidFill>
                      <a:schemeClr val="tx1"/>
                    </a:solidFill>
                  </a:rPr>
                  <a:t>L</a:t>
                </a:r>
                <a:r>
                  <a:rPr lang="en-US" sz="2200" dirty="0" smtClean="0">
                    <a:solidFill>
                      <a:schemeClr val="tx1"/>
                    </a:solidFill>
                  </a:rPr>
                  <a:t>earns in </a:t>
                </a:r>
                <a14:m>
                  <m:oMath xmlns:m="http://schemas.openxmlformats.org/officeDocument/2006/math">
                    <m:r>
                      <m:rPr>
                        <m:sty m:val="p"/>
                      </m:rPr>
                      <a:rPr lang="en-US" sz="2200" b="0" i="0" smtClean="0">
                        <a:solidFill>
                          <a:schemeClr val="accent2"/>
                        </a:solidFill>
                        <a:latin typeface="Cambria Math" panose="02040503050406030204" pitchFamily="18" charset="0"/>
                      </a:rPr>
                      <m:t>poly</m:t>
                    </m:r>
                    <m:r>
                      <a:rPr lang="en-US" sz="2200" b="0" i="1" smtClean="0">
                        <a:solidFill>
                          <a:schemeClr val="accent2"/>
                        </a:solidFill>
                        <a:latin typeface="Cambria Math" panose="02040503050406030204" pitchFamily="18" charset="0"/>
                      </a:rPr>
                      <m:t>(</m:t>
                    </m:r>
                    <m:r>
                      <a:rPr lang="en-US" sz="2200" b="0" i="1" smtClean="0">
                        <a:solidFill>
                          <a:schemeClr val="accent2"/>
                        </a:solidFill>
                        <a:latin typeface="Cambria Math" panose="02040503050406030204" pitchFamily="18" charset="0"/>
                      </a:rPr>
                      <m:t>𝑑</m:t>
                    </m:r>
                    <m:r>
                      <a:rPr lang="en-US" sz="2200" b="0" i="1" smtClean="0">
                        <a:solidFill>
                          <a:schemeClr val="accent2"/>
                        </a:solidFill>
                        <a:latin typeface="Cambria Math" panose="02040503050406030204" pitchFamily="18" charset="0"/>
                      </a:rPr>
                      <m:t>,1/</m:t>
                    </m:r>
                    <m:r>
                      <a:rPr lang="en-US" sz="2200" b="0" i="1" smtClean="0">
                        <a:solidFill>
                          <a:schemeClr val="accent2"/>
                        </a:solidFill>
                        <a:latin typeface="Cambria Math" panose="02040503050406030204" pitchFamily="18" charset="0"/>
                      </a:rPr>
                      <m:t>𝛽</m:t>
                    </m:r>
                    <m:r>
                      <a:rPr lang="en-US" sz="2200" b="0" i="1" smtClean="0">
                        <a:solidFill>
                          <a:schemeClr val="accent2"/>
                        </a:solidFill>
                        <a:latin typeface="Cambria Math" panose="02040503050406030204" pitchFamily="18" charset="0"/>
                      </a:rPr>
                      <m:t>)</m:t>
                    </m:r>
                  </m:oMath>
                </a14:m>
                <a:r>
                  <a:rPr lang="en-US" sz="2200" dirty="0" smtClean="0">
                    <a:solidFill>
                      <a:schemeClr val="tx1"/>
                    </a:solidFill>
                  </a:rPr>
                  <a:t> time.</a:t>
                </a:r>
                <a:endParaRPr lang="en-US" sz="2200" dirty="0">
                  <a:solidFill>
                    <a:schemeClr val="tx1"/>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628650" y="1497322"/>
                <a:ext cx="8116340" cy="1330301"/>
              </a:xfrm>
              <a:prstGeom prst="rect">
                <a:avLst/>
              </a:prstGeom>
              <a:blipFill>
                <a:blip r:embed="rId4"/>
                <a:stretch>
                  <a:fillRect l="-826" b="-64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336151" y="4259235"/>
                <a:ext cx="2831072" cy="646331"/>
              </a:xfrm>
              <a:prstGeom prst="rect">
                <a:avLst/>
              </a:prstGeom>
              <a:noFill/>
            </p:spPr>
            <p:txBody>
              <a:bodyPr wrap="square" rtlCol="0">
                <a:spAutoFit/>
              </a:bodyPr>
              <a:lstStyle/>
              <a:p>
                <a:r>
                  <a:rPr lang="en-US" dirty="0"/>
                  <a:t>O</a:t>
                </a:r>
                <a:r>
                  <a:rPr lang="en-US" dirty="0" smtClean="0"/>
                  <a:t>ne dimensional 0-1 loss, sample size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=5,000</m:t>
                    </m:r>
                  </m:oMath>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5336151" y="4259235"/>
                <a:ext cx="2831072" cy="646331"/>
              </a:xfrm>
              <a:prstGeom prst="rect">
                <a:avLst/>
              </a:prstGeom>
              <a:blipFill>
                <a:blip r:embed="rId5"/>
                <a:stretch>
                  <a:fillRect l="-1720" t="-5660" b="-14151"/>
                </a:stretch>
              </a:blipFill>
            </p:spPr>
            <p:txBody>
              <a:bodyPr/>
              <a:lstStyle/>
              <a:p>
                <a:r>
                  <a:rPr lang="en-US">
                    <a:noFill/>
                  </a:rPr>
                  <a:t> </a:t>
                </a:r>
              </a:p>
            </p:txBody>
          </p:sp>
        </mc:Fallback>
      </mc:AlternateContent>
    </p:spTree>
    <p:extLst>
      <p:ext uri="{BB962C8B-B14F-4D97-AF65-F5344CB8AC3E}">
        <p14:creationId xmlns:p14="http://schemas.microsoft.com/office/powerpoint/2010/main" val="19069897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Summary</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496217"/>
                <a:ext cx="8099714" cy="4799174"/>
              </a:xfrm>
            </p:spPr>
            <p:txBody>
              <a:bodyPr>
                <a:normAutofit/>
              </a:bodyPr>
              <a:lstStyle/>
              <a:p>
                <a:pPr>
                  <a:lnSpc>
                    <a:spcPct val="120000"/>
                  </a:lnSpc>
                </a:pPr>
                <a:r>
                  <a:rPr lang="en-US" sz="2400" dirty="0" smtClean="0"/>
                  <a:t>SGLD is asymptotically optimal for non-convex optimization; </a:t>
                </a:r>
                <a:r>
                  <a:rPr lang="en-US" sz="2400" dirty="0"/>
                  <a:t>B</a:t>
                </a:r>
                <a:r>
                  <a:rPr lang="en-US" sz="2400" dirty="0" smtClean="0"/>
                  <a:t>ut its mixing time can be exponentially long.</a:t>
                </a:r>
              </a:p>
              <a:p>
                <a:pPr>
                  <a:lnSpc>
                    <a:spcPct val="120000"/>
                  </a:lnSpc>
                </a:pPr>
                <a:r>
                  <a:rPr lang="en-US" sz="2400" dirty="0" smtClean="0"/>
                  <a:t>The hitting time</a:t>
                </a:r>
                <a:r>
                  <a:rPr lang="en-US" sz="2400" b="1" dirty="0" smtClean="0"/>
                  <a:t> </a:t>
                </a:r>
                <a:r>
                  <a:rPr lang="en-US" sz="2400" dirty="0" smtClean="0"/>
                  <a:t>inversely depends on the </a:t>
                </a:r>
                <a:r>
                  <a:rPr lang="en-US" sz="2400" b="1" dirty="0" smtClean="0"/>
                  <a:t>Restricted </a:t>
                </a:r>
                <a:r>
                  <a:rPr lang="en-US" sz="2400" b="1" dirty="0" err="1" smtClean="0"/>
                  <a:t>Cheeger</a:t>
                </a:r>
                <a:r>
                  <a:rPr lang="en-US" sz="2400" b="1" dirty="0" smtClean="0"/>
                  <a:t> Constant</a:t>
                </a:r>
                <a:r>
                  <a:rPr lang="en-US" sz="2400" dirty="0"/>
                  <a:t>.</a:t>
                </a:r>
                <a:endParaRPr lang="en-US" sz="2400" dirty="0" smtClean="0"/>
              </a:p>
              <a:p>
                <a:pPr>
                  <a:lnSpc>
                    <a:spcPct val="120000"/>
                  </a:lnSpc>
                </a:pPr>
                <a:r>
                  <a:rPr lang="en-US" sz="2400" dirty="0" smtClean="0"/>
                  <a:t>Under certain conditions, the hitting time can be </a:t>
                </a:r>
                <a:r>
                  <a:rPr lang="en-US" sz="2400" b="1" dirty="0"/>
                  <a:t>polynomial</a:t>
                </a:r>
                <a:r>
                  <a:rPr lang="en-US" sz="2400" dirty="0" smtClean="0"/>
                  <a:t>.</a:t>
                </a:r>
              </a:p>
              <a:p>
                <a:pPr>
                  <a:lnSpc>
                    <a:spcPct val="120000"/>
                  </a:lnSpc>
                </a:pPr>
                <a:r>
                  <a:rPr lang="en-US" sz="2400" dirty="0" smtClean="0"/>
                  <a:t>If </a:t>
                </a:r>
                <a14:m>
                  <m:oMath xmlns:m="http://schemas.openxmlformats.org/officeDocument/2006/math">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𝐹</m:t>
                    </m:r>
                  </m:oMath>
                </a14:m>
                <a:r>
                  <a:rPr lang="en-US" sz="2400" dirty="0" smtClean="0"/>
                  <a:t>, then running SGLD on </a:t>
                </a:r>
                <a14:m>
                  <m:oMath xmlns:m="http://schemas.openxmlformats.org/officeDocument/2006/math">
                    <m:r>
                      <a:rPr lang="en-US" sz="2400" i="1">
                        <a:latin typeface="Cambria Math" panose="02040503050406030204" pitchFamily="18" charset="0"/>
                      </a:rPr>
                      <m:t>𝑓</m:t>
                    </m:r>
                  </m:oMath>
                </a14:m>
                <a:r>
                  <a:rPr lang="en-US" sz="2400" dirty="0" smtClean="0"/>
                  <a:t> hits optimal points of </a:t>
                </a:r>
                <a14:m>
                  <m:oMath xmlns:m="http://schemas.openxmlformats.org/officeDocument/2006/math">
                    <m:r>
                      <a:rPr lang="en-US" sz="2400" i="1">
                        <a:latin typeface="Cambria Math" panose="02040503050406030204" pitchFamily="18" charset="0"/>
                      </a:rPr>
                      <m:t>𝐹</m:t>
                    </m:r>
                  </m:oMath>
                </a14:m>
                <a:r>
                  <a:rPr lang="en-US" sz="2400" dirty="0" smtClean="0"/>
                  <a:t>.</a:t>
                </a:r>
              </a:p>
              <a:p>
                <a:pPr>
                  <a:lnSpc>
                    <a:spcPct val="120000"/>
                  </a:lnSpc>
                </a:pPr>
                <a:r>
                  <a:rPr lang="en-US" sz="2400" dirty="0" smtClean="0"/>
                  <a:t>SGLD is more </a:t>
                </a:r>
                <a:r>
                  <a:rPr lang="en-US" sz="2400" b="1" dirty="0" smtClean="0"/>
                  <a:t>robust</a:t>
                </a:r>
                <a:r>
                  <a:rPr lang="en-US" sz="2400" dirty="0" smtClean="0"/>
                  <a:t> than SGD for empirical risk minimization.</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496217"/>
                <a:ext cx="8099714" cy="4799174"/>
              </a:xfrm>
              <a:blipFill>
                <a:blip r:embed="rId3"/>
                <a:stretch>
                  <a:fillRect l="-978" t="-127" r="-45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23</a:t>
            </a:fld>
            <a:endParaRPr lang="en-US" dirty="0"/>
          </a:p>
        </p:txBody>
      </p:sp>
    </p:spTree>
    <p:extLst>
      <p:ext uri="{BB962C8B-B14F-4D97-AF65-F5344CB8AC3E}">
        <p14:creationId xmlns:p14="http://schemas.microsoft.com/office/powerpoint/2010/main" val="360742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486" y="2169459"/>
            <a:ext cx="7886700" cy="2037323"/>
          </a:xfrm>
        </p:spPr>
        <p:txBody>
          <a:bodyPr>
            <a:normAutofit/>
          </a:bodyPr>
          <a:lstStyle/>
          <a:p>
            <a:pPr algn="ctr">
              <a:lnSpc>
                <a:spcPct val="100000"/>
              </a:lnSpc>
            </a:pPr>
            <a:r>
              <a:rPr lang="en-US" sz="3600" b="1" dirty="0" smtClean="0"/>
              <a:t>Part II</a:t>
            </a:r>
            <a:r>
              <a:rPr lang="en-US" sz="3600" dirty="0" smtClean="0"/>
              <a:t/>
            </a:r>
            <a:br>
              <a:rPr lang="en-US" sz="3600" dirty="0" smtClean="0"/>
            </a:br>
            <a:r>
              <a:rPr lang="en-US" sz="3400" dirty="0" err="1" smtClean="0"/>
              <a:t>Convexified</a:t>
            </a:r>
            <a:r>
              <a:rPr lang="en-US" sz="3400" dirty="0" smtClean="0"/>
              <a:t> Convolutional Neural Networks</a:t>
            </a:r>
            <a:endParaRPr lang="en-US" sz="3400" dirty="0"/>
          </a:p>
        </p:txBody>
      </p:sp>
      <p:sp>
        <p:nvSpPr>
          <p:cNvPr id="3" name="Slide Number Placeholder 2"/>
          <p:cNvSpPr>
            <a:spLocks noGrp="1"/>
          </p:cNvSpPr>
          <p:nvPr>
            <p:ph type="sldNum" sz="quarter" idx="12"/>
          </p:nvPr>
        </p:nvSpPr>
        <p:spPr/>
        <p:txBody>
          <a:bodyPr/>
          <a:lstStyle/>
          <a:p>
            <a:fld id="{6A3711E0-EB43-4B15-98CB-73861721A80A}" type="slidenum">
              <a:rPr lang="en-US" smtClean="0"/>
              <a:t>24</a:t>
            </a:fld>
            <a:endParaRPr lang="en-US"/>
          </a:p>
        </p:txBody>
      </p:sp>
    </p:spTree>
    <p:extLst>
      <p:ext uri="{BB962C8B-B14F-4D97-AF65-F5344CB8AC3E}">
        <p14:creationId xmlns:p14="http://schemas.microsoft.com/office/powerpoint/2010/main" val="25149919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Why </a:t>
            </a:r>
            <a:r>
              <a:rPr lang="en-US" sz="3600" dirty="0" err="1" smtClean="0"/>
              <a:t>convexify</a:t>
            </a:r>
            <a:r>
              <a:rPr lang="en-US" sz="3600" dirty="0" smtClean="0"/>
              <a:t> CNN?</a:t>
            </a:r>
            <a:endParaRPr lang="en-US" sz="3600" dirty="0"/>
          </a:p>
        </p:txBody>
      </p:sp>
      <p:sp>
        <p:nvSpPr>
          <p:cNvPr id="3" name="Content Placeholder 2"/>
          <p:cNvSpPr>
            <a:spLocks noGrp="1"/>
          </p:cNvSpPr>
          <p:nvPr>
            <p:ph idx="1"/>
          </p:nvPr>
        </p:nvSpPr>
        <p:spPr>
          <a:xfrm>
            <a:off x="626719" y="1687524"/>
            <a:ext cx="8128810" cy="1669992"/>
          </a:xfrm>
        </p:spPr>
        <p:txBody>
          <a:bodyPr>
            <a:normAutofit/>
          </a:bodyPr>
          <a:lstStyle/>
          <a:p>
            <a:r>
              <a:rPr lang="en-US" sz="2400" dirty="0" smtClean="0">
                <a:solidFill>
                  <a:schemeClr val="accent6">
                    <a:lumMod val="75000"/>
                  </a:schemeClr>
                </a:solidFill>
              </a:rPr>
              <a:t>CNN </a:t>
            </a:r>
            <a:r>
              <a:rPr lang="en-US" altLang="zh-CN" sz="2400" dirty="0" smtClean="0">
                <a:solidFill>
                  <a:schemeClr val="accent6">
                    <a:lumMod val="75000"/>
                  </a:schemeClr>
                </a:solidFill>
              </a:rPr>
              <a:t>uses</a:t>
            </a:r>
            <a:r>
              <a:rPr lang="en-US" sz="2400" dirty="0" smtClean="0">
                <a:solidFill>
                  <a:schemeClr val="accent6">
                    <a:lumMod val="75000"/>
                  </a:schemeClr>
                </a:solidFill>
              </a:rPr>
              <a:t> “convolutional filters” </a:t>
            </a:r>
            <a:r>
              <a:rPr lang="en-US" altLang="zh-CN" sz="2400" dirty="0" smtClean="0">
                <a:solidFill>
                  <a:schemeClr val="accent6">
                    <a:lumMod val="75000"/>
                  </a:schemeClr>
                </a:solidFill>
              </a:rPr>
              <a:t>to e</a:t>
            </a:r>
            <a:r>
              <a:rPr lang="en-US" sz="2400" dirty="0" smtClean="0">
                <a:solidFill>
                  <a:schemeClr val="accent6">
                    <a:lumMod val="75000"/>
                  </a:schemeClr>
                </a:solidFill>
              </a:rPr>
              <a:t>xtract local features.</a:t>
            </a:r>
          </a:p>
          <a:p>
            <a:r>
              <a:rPr lang="en-US" sz="2400" dirty="0" smtClean="0">
                <a:solidFill>
                  <a:schemeClr val="accent6">
                    <a:lumMod val="75000"/>
                  </a:schemeClr>
                </a:solidFill>
              </a:rPr>
              <a:t>Generalizes better than fully-connected NNs.</a:t>
            </a:r>
          </a:p>
          <a:p>
            <a:r>
              <a:rPr lang="en-US" sz="2400" dirty="0" smtClean="0">
                <a:solidFill>
                  <a:srgbClr val="C00000"/>
                </a:solidFill>
              </a:rPr>
              <a:t>Requires non-convex optimization.</a:t>
            </a:r>
          </a:p>
        </p:txBody>
      </p:sp>
      <p:sp>
        <p:nvSpPr>
          <p:cNvPr id="4" name="Slide Number Placeholder 3"/>
          <p:cNvSpPr>
            <a:spLocks noGrp="1"/>
          </p:cNvSpPr>
          <p:nvPr>
            <p:ph type="sldNum" sz="quarter" idx="12"/>
          </p:nvPr>
        </p:nvSpPr>
        <p:spPr>
          <a:xfrm>
            <a:off x="6456019" y="6279926"/>
            <a:ext cx="2057400" cy="365125"/>
          </a:xfrm>
        </p:spPr>
        <p:txBody>
          <a:bodyPr/>
          <a:lstStyle/>
          <a:p>
            <a:fld id="{6A3711E0-EB43-4B15-98CB-73861721A80A}" type="slidenum">
              <a:rPr lang="en-US" smtClean="0"/>
              <a:t>25</a:t>
            </a:fld>
            <a:endParaRPr lang="en-US" dirty="0"/>
          </a:p>
        </p:txBody>
      </p:sp>
      <p:sp>
        <p:nvSpPr>
          <p:cNvPr id="21" name="Content Placeholder 2"/>
          <p:cNvSpPr txBox="1">
            <a:spLocks/>
          </p:cNvSpPr>
          <p:nvPr/>
        </p:nvSpPr>
        <p:spPr>
          <a:xfrm>
            <a:off x="626719" y="3414331"/>
            <a:ext cx="7555069" cy="29186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smtClean="0"/>
              <a:t>What if I want a </a:t>
            </a:r>
            <a:r>
              <a:rPr lang="en-US" sz="2400" dirty="0" smtClean="0">
                <a:solidFill>
                  <a:schemeClr val="accent5"/>
                </a:solidFill>
              </a:rPr>
              <a:t>globally optimal solution</a:t>
            </a:r>
            <a:r>
              <a:rPr lang="en-US" sz="2400" dirty="0" smtClean="0"/>
              <a:t>?</a:t>
            </a:r>
          </a:p>
          <a:p>
            <a:r>
              <a:rPr lang="en-US" sz="2000" dirty="0" err="1" smtClean="0">
                <a:solidFill>
                  <a:schemeClr val="bg1">
                    <a:lumMod val="75000"/>
                  </a:schemeClr>
                </a:solidFill>
              </a:rPr>
              <a:t>ScatNet</a:t>
            </a:r>
            <a:r>
              <a:rPr lang="en-US" sz="2000" dirty="0" smtClean="0">
                <a:solidFill>
                  <a:schemeClr val="bg1">
                    <a:lumMod val="75000"/>
                  </a:schemeClr>
                </a:solidFill>
              </a:rPr>
              <a:t> </a:t>
            </a:r>
            <a:r>
              <a:rPr lang="en-US" sz="2000" dirty="0">
                <a:solidFill>
                  <a:schemeClr val="bg1">
                    <a:lumMod val="75000"/>
                  </a:schemeClr>
                </a:solidFill>
              </a:rPr>
              <a:t>(</a:t>
            </a:r>
            <a:r>
              <a:rPr lang="en-US" sz="2000" dirty="0" err="1" smtClean="0">
                <a:solidFill>
                  <a:schemeClr val="bg1">
                    <a:lumMod val="75000"/>
                  </a:schemeClr>
                </a:solidFill>
              </a:rPr>
              <a:t>Bruna</a:t>
            </a:r>
            <a:r>
              <a:rPr lang="en-US" sz="2000" dirty="0">
                <a:solidFill>
                  <a:schemeClr val="bg1">
                    <a:lumMod val="75000"/>
                  </a:schemeClr>
                </a:solidFill>
              </a:rPr>
              <a:t> and </a:t>
            </a:r>
            <a:r>
              <a:rPr lang="en-US" sz="2000" dirty="0" err="1" smtClean="0">
                <a:solidFill>
                  <a:schemeClr val="bg1">
                    <a:lumMod val="75000"/>
                  </a:schemeClr>
                </a:solidFill>
              </a:rPr>
              <a:t>Mallat</a:t>
            </a:r>
            <a:r>
              <a:rPr lang="en-US" sz="2000" dirty="0" smtClean="0">
                <a:solidFill>
                  <a:schemeClr val="bg1">
                    <a:lumMod val="75000"/>
                  </a:schemeClr>
                </a:solidFill>
              </a:rPr>
              <a:t> 2013)</a:t>
            </a:r>
          </a:p>
          <a:p>
            <a:r>
              <a:rPr lang="en-US" sz="2000" dirty="0" err="1" smtClean="0">
                <a:solidFill>
                  <a:schemeClr val="bg1">
                    <a:lumMod val="75000"/>
                  </a:schemeClr>
                </a:solidFill>
              </a:rPr>
              <a:t>PCANet</a:t>
            </a:r>
            <a:r>
              <a:rPr lang="en-US" sz="2000" dirty="0" smtClean="0">
                <a:solidFill>
                  <a:schemeClr val="bg1">
                    <a:lumMod val="75000"/>
                  </a:schemeClr>
                </a:solidFill>
              </a:rPr>
              <a:t> (Chan et al. 2014)</a:t>
            </a:r>
          </a:p>
          <a:p>
            <a:r>
              <a:rPr lang="en-US" sz="2000" dirty="0">
                <a:solidFill>
                  <a:schemeClr val="bg1">
                    <a:lumMod val="75000"/>
                  </a:schemeClr>
                </a:solidFill>
              </a:rPr>
              <a:t>C</a:t>
            </a:r>
            <a:r>
              <a:rPr lang="en-US" altLang="zh-CN" sz="2000" dirty="0">
                <a:solidFill>
                  <a:schemeClr val="bg1">
                    <a:lumMod val="75000"/>
                  </a:schemeClr>
                </a:solidFill>
              </a:rPr>
              <a:t>onvolutional kernel networks (</a:t>
            </a:r>
            <a:r>
              <a:rPr lang="en-US" sz="2000" dirty="0" err="1">
                <a:solidFill>
                  <a:schemeClr val="bg1">
                    <a:lumMod val="75000"/>
                  </a:schemeClr>
                </a:solidFill>
              </a:rPr>
              <a:t>Mairal</a:t>
            </a:r>
            <a:r>
              <a:rPr lang="en-US" sz="2000" dirty="0">
                <a:solidFill>
                  <a:schemeClr val="bg1">
                    <a:lumMod val="75000"/>
                  </a:schemeClr>
                </a:solidFill>
              </a:rPr>
              <a:t> et al. 2014</a:t>
            </a:r>
            <a:r>
              <a:rPr lang="en-US" altLang="zh-CN" sz="2000" dirty="0" smtClean="0">
                <a:solidFill>
                  <a:schemeClr val="bg1">
                    <a:lumMod val="75000"/>
                  </a:schemeClr>
                </a:solidFill>
              </a:rPr>
              <a:t>)</a:t>
            </a:r>
            <a:endParaRPr lang="en-US" sz="2000" dirty="0" smtClean="0">
              <a:solidFill>
                <a:schemeClr val="bg1">
                  <a:lumMod val="75000"/>
                </a:schemeClr>
              </a:solidFill>
            </a:endParaRPr>
          </a:p>
          <a:p>
            <a:r>
              <a:rPr lang="en-US" sz="2000" dirty="0">
                <a:solidFill>
                  <a:schemeClr val="bg1">
                    <a:lumMod val="75000"/>
                  </a:schemeClr>
                </a:solidFill>
              </a:rPr>
              <a:t>CNN with random filters (</a:t>
            </a:r>
            <a:r>
              <a:rPr lang="en-US" sz="2000" dirty="0" err="1">
                <a:solidFill>
                  <a:schemeClr val="bg1">
                    <a:lumMod val="75000"/>
                  </a:schemeClr>
                </a:solidFill>
              </a:rPr>
              <a:t>Daniely</a:t>
            </a:r>
            <a:r>
              <a:rPr lang="en-US" sz="2000" dirty="0">
                <a:solidFill>
                  <a:schemeClr val="bg1">
                    <a:lumMod val="75000"/>
                  </a:schemeClr>
                </a:solidFill>
              </a:rPr>
              <a:t> et al</a:t>
            </a:r>
            <a:r>
              <a:rPr lang="en-US" sz="2000" dirty="0" smtClean="0">
                <a:solidFill>
                  <a:schemeClr val="bg1">
                    <a:lumMod val="75000"/>
                  </a:schemeClr>
                </a:solidFill>
              </a:rPr>
              <a:t>. 2016)</a:t>
            </a:r>
          </a:p>
          <a:p>
            <a:pPr marL="0" indent="0">
              <a:buNone/>
            </a:pPr>
            <a:r>
              <a:rPr lang="en-US" sz="2400" b="1" dirty="0" smtClean="0"/>
              <a:t>However, n</a:t>
            </a:r>
            <a:r>
              <a:rPr lang="en-US" altLang="zh-CN" sz="2400" b="1" dirty="0" smtClean="0"/>
              <a:t>one of them is guaranteed to be as good as the classical CNN.</a:t>
            </a:r>
            <a:endParaRPr lang="en-US" sz="2400" b="1" dirty="0" smtClean="0"/>
          </a:p>
        </p:txBody>
      </p:sp>
    </p:spTree>
    <p:extLst>
      <p:ext uri="{BB962C8B-B14F-4D97-AF65-F5344CB8AC3E}">
        <p14:creationId xmlns:p14="http://schemas.microsoft.com/office/powerpoint/2010/main" val="21325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CNN: convolutional </a:t>
            </a:r>
            <a:r>
              <a:rPr lang="en-US" altLang="zh-CN" sz="3600" dirty="0" smtClean="0"/>
              <a:t>layer</a:t>
            </a:r>
            <a:endParaRPr lang="en-US" sz="3600" dirty="0"/>
          </a:p>
        </p:txBody>
      </p:sp>
      <p:sp>
        <p:nvSpPr>
          <p:cNvPr id="3" name="Content Placeholder 2"/>
          <p:cNvSpPr>
            <a:spLocks noGrp="1"/>
          </p:cNvSpPr>
          <p:nvPr>
            <p:ph idx="1"/>
          </p:nvPr>
        </p:nvSpPr>
        <p:spPr>
          <a:xfrm>
            <a:off x="626719" y="1687524"/>
            <a:ext cx="7886700" cy="1669992"/>
          </a:xfrm>
        </p:spPr>
        <p:txBody>
          <a:bodyPr>
            <a:normAutofit/>
          </a:bodyPr>
          <a:lstStyle/>
          <a:p>
            <a:r>
              <a:rPr lang="en-US" altLang="zh-CN" sz="2400" dirty="0" smtClean="0"/>
              <a:t>A convolutional layer applies non-linear filters to a sliding window of patches.</a:t>
            </a:r>
            <a:endParaRPr lang="en-US" sz="2400" b="1" dirty="0"/>
          </a:p>
        </p:txBody>
      </p:sp>
      <p:sp>
        <p:nvSpPr>
          <p:cNvPr id="4" name="Slide Number Placeholder 3"/>
          <p:cNvSpPr>
            <a:spLocks noGrp="1"/>
          </p:cNvSpPr>
          <p:nvPr>
            <p:ph type="sldNum" sz="quarter" idx="12"/>
          </p:nvPr>
        </p:nvSpPr>
        <p:spPr>
          <a:xfrm>
            <a:off x="6456019" y="6279926"/>
            <a:ext cx="2057400" cy="365125"/>
          </a:xfrm>
        </p:spPr>
        <p:txBody>
          <a:bodyPr/>
          <a:lstStyle/>
          <a:p>
            <a:fld id="{6A3711E0-EB43-4B15-98CB-73861721A80A}" type="slidenum">
              <a:rPr lang="en-US" smtClean="0"/>
              <a:t>26</a:t>
            </a:fld>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6149" y="3216425"/>
            <a:ext cx="3633716" cy="2441582"/>
          </a:xfrm>
          <a:prstGeom prst="rect">
            <a:avLst/>
          </a:prstGeom>
        </p:spPr>
      </p:pic>
      <p:grpSp>
        <p:nvGrpSpPr>
          <p:cNvPr id="26" name="Group 25"/>
          <p:cNvGrpSpPr/>
          <p:nvPr/>
        </p:nvGrpSpPr>
        <p:grpSpPr>
          <a:xfrm>
            <a:off x="626719" y="4488371"/>
            <a:ext cx="1983376" cy="915411"/>
            <a:chOff x="628650" y="4894075"/>
            <a:chExt cx="1983376" cy="915411"/>
          </a:xfrm>
        </p:grpSpPr>
        <mc:AlternateContent xmlns:mc="http://schemas.openxmlformats.org/markup-compatibility/2006" xmlns:a14="http://schemas.microsoft.com/office/drawing/2010/main">
          <mc:Choice Requires="a14">
            <p:sp>
              <p:nvSpPr>
                <p:cNvPr id="10" name="TextBox 9"/>
                <p:cNvSpPr txBox="1"/>
                <p:nvPr/>
              </p:nvSpPr>
              <p:spPr>
                <a:xfrm>
                  <a:off x="628650" y="5230610"/>
                  <a:ext cx="1593321" cy="578876"/>
                </a:xfrm>
                <a:prstGeom prst="rect">
                  <a:avLst/>
                </a:prstGeom>
                <a:noFill/>
              </p:spPr>
              <p:txBody>
                <a:bodyPr wrap="none" rtlCol="0">
                  <a:spAutoFit/>
                </a:bodyPr>
                <a:lstStyle/>
                <a:p>
                  <a:r>
                    <a:rPr lang="en-US" b="1" dirty="0"/>
                    <a:t>p</a:t>
                  </a:r>
                  <a:r>
                    <a:rPr lang="en-US" b="1" dirty="0" smtClean="0">
                      <a:solidFill>
                        <a:schemeClr val="tx1"/>
                      </a:solidFill>
                    </a:rPr>
                    <a:t>atches: </a:t>
                  </a:r>
                  <a14:m>
                    <m:oMath xmlns:m="http://schemas.openxmlformats.org/officeDocument/2006/math">
                      <m:sSub>
                        <m:sSubPr>
                          <m:ctrlPr>
                            <a:rPr lang="en-US"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𝑝</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m:t>
                      </m:r>
                    </m:oMath>
                  </a14:m>
                  <a:endParaRPr lang="en-US" dirty="0" smtClean="0">
                    <a:solidFill>
                      <a:schemeClr val="tx1"/>
                    </a:solidFill>
                  </a:endParaRPr>
                </a:p>
                <a:p>
                  <a:pPr algn="ctr"/>
                  <a:r>
                    <a:rPr lang="en-US" sz="1200" b="0" dirty="0" smtClean="0">
                      <a:solidFill>
                        <a:schemeClr val="tx1"/>
                      </a:solidFill>
                    </a:rPr>
                    <a:t>(</a:t>
                  </a:r>
                  <a14:m>
                    <m:oMath xmlns:m="http://schemas.openxmlformats.org/officeDocument/2006/math">
                      <m:r>
                        <a:rPr lang="en-US" sz="1200" b="0" i="1" smtClean="0">
                          <a:solidFill>
                            <a:schemeClr val="tx1"/>
                          </a:solidFill>
                          <a:latin typeface="Cambria Math" panose="02040503050406030204" pitchFamily="18" charset="0"/>
                        </a:rPr>
                        <m:t>𝑝</m:t>
                      </m:r>
                      <m:r>
                        <a:rPr lang="en-US" sz="1200" b="0" i="1" smtClean="0">
                          <a:solidFill>
                            <a:schemeClr val="tx1"/>
                          </a:solidFill>
                          <a:latin typeface="Cambria Math" panose="02040503050406030204" pitchFamily="18" charset="0"/>
                        </a:rPr>
                        <m:t>=1,…,</m:t>
                      </m:r>
                      <m:r>
                        <a:rPr lang="en-US" sz="1200" b="0" i="1" smtClean="0">
                          <a:solidFill>
                            <a:schemeClr val="tx1"/>
                          </a:solidFill>
                          <a:latin typeface="Cambria Math" panose="02040503050406030204" pitchFamily="18" charset="0"/>
                        </a:rPr>
                        <m:t>𝑃</m:t>
                      </m:r>
                    </m:oMath>
                  </a14:m>
                  <a:r>
                    <a:rPr lang="en-US" sz="1200" dirty="0" smtClean="0">
                      <a:solidFill>
                        <a:schemeClr val="tx1"/>
                      </a:solidFill>
                    </a:rPr>
                    <a:t>)</a:t>
                  </a:r>
                  <a:endParaRPr lang="en-US" sz="1200" dirty="0">
                    <a:solidFill>
                      <a:schemeClr val="tx1"/>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628650" y="5230610"/>
                  <a:ext cx="1593321" cy="578876"/>
                </a:xfrm>
                <a:prstGeom prst="rect">
                  <a:avLst/>
                </a:prstGeom>
                <a:blipFill>
                  <a:blip r:embed="rId3"/>
                  <a:stretch>
                    <a:fillRect l="-3065" t="-4211" b="-7368"/>
                  </a:stretch>
                </a:blipFill>
              </p:spPr>
              <p:txBody>
                <a:bodyPr/>
                <a:lstStyle/>
                <a:p>
                  <a:r>
                    <a:rPr lang="en-US">
                      <a:noFill/>
                    </a:rPr>
                    <a:t> </a:t>
                  </a:r>
                </a:p>
              </p:txBody>
            </p:sp>
          </mc:Fallback>
        </mc:AlternateContent>
        <p:cxnSp>
          <p:nvCxnSpPr>
            <p:cNvPr id="12" name="Straight Arrow Connector 11"/>
            <p:cNvCxnSpPr/>
            <p:nvPr/>
          </p:nvCxnSpPr>
          <p:spPr>
            <a:xfrm flipH="1">
              <a:off x="1802488" y="4894075"/>
              <a:ext cx="809538" cy="29871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3127134" y="2599069"/>
            <a:ext cx="2341410" cy="1516894"/>
            <a:chOff x="3129065" y="3004773"/>
            <a:chExt cx="2341410" cy="1516894"/>
          </a:xfrm>
        </p:grpSpPr>
        <mc:AlternateContent xmlns:mc="http://schemas.openxmlformats.org/markup-compatibility/2006" xmlns:a14="http://schemas.microsoft.com/office/drawing/2010/main">
          <mc:Choice Requires="a14">
            <p:sp>
              <p:nvSpPr>
                <p:cNvPr id="13" name="TextBox 12"/>
                <p:cNvSpPr txBox="1"/>
                <p:nvPr/>
              </p:nvSpPr>
              <p:spPr>
                <a:xfrm>
                  <a:off x="3129065" y="3004773"/>
                  <a:ext cx="2341410" cy="606063"/>
                </a:xfrm>
                <a:prstGeom prst="rect">
                  <a:avLst/>
                </a:prstGeom>
                <a:noFill/>
              </p:spPr>
              <p:txBody>
                <a:bodyPr wrap="none" rtlCol="0">
                  <a:spAutoFit/>
                </a:bodyPr>
                <a:lstStyle/>
                <a:p>
                  <a:r>
                    <a:rPr lang="en-US" b="1" dirty="0"/>
                    <a:t>f</a:t>
                  </a:r>
                  <a:r>
                    <a:rPr lang="en-US" b="1" dirty="0" smtClean="0">
                      <a:solidFill>
                        <a:schemeClr val="tx1"/>
                      </a:solidFill>
                    </a:rPr>
                    <a:t>ilters: </a:t>
                  </a:r>
                  <a14:m>
                    <m:oMath xmlns:m="http://schemas.openxmlformats.org/officeDocument/2006/math">
                      <m:sSub>
                        <m:sSubPr>
                          <m:ctrlPr>
                            <a:rPr lang="en-US"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h</m:t>
                          </m:r>
                        </m:e>
                        <m:sub>
                          <m:r>
                            <a:rPr lang="en-US" b="0" i="1" smtClean="0">
                              <a:solidFill>
                                <a:schemeClr val="tx1"/>
                              </a:solidFill>
                              <a:latin typeface="Cambria Math" panose="02040503050406030204" pitchFamily="18" charset="0"/>
                            </a:rPr>
                            <m:t>𝑗</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𝑧</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𝜎</m:t>
                      </m:r>
                      <m:r>
                        <a:rPr lang="en-US" b="0" i="1" smtClean="0">
                          <a:solidFill>
                            <a:schemeClr val="tx1"/>
                          </a:solidFill>
                          <a:latin typeface="Cambria Math" panose="02040503050406030204" pitchFamily="18" charset="0"/>
                        </a:rPr>
                        <m:t>(</m:t>
                      </m:r>
                      <m:sSubSup>
                        <m:sSubSupPr>
                          <m:ctrlPr>
                            <a:rPr lang="en-US" i="1" smtClean="0">
                              <a:solidFill>
                                <a:schemeClr val="tx1"/>
                              </a:solidFill>
                              <a:latin typeface="Cambria Math" panose="02040503050406030204" pitchFamily="18" charset="0"/>
                            </a:rPr>
                          </m:ctrlPr>
                        </m:sSubSup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𝑗</m:t>
                          </m:r>
                        </m:sub>
                        <m:sup>
                          <m:r>
                            <m:rPr>
                              <m:sty m:val="p"/>
                            </m:rPr>
                            <a:rPr lang="en-US" b="0" i="0" smtClean="0">
                              <a:solidFill>
                                <a:schemeClr val="tx1"/>
                              </a:solidFill>
                              <a:latin typeface="Cambria Math" panose="02040503050406030204" pitchFamily="18" charset="0"/>
                            </a:rPr>
                            <m:t>T</m:t>
                          </m:r>
                        </m:sup>
                      </m:sSubSup>
                      <m:r>
                        <a:rPr lang="en-US" b="0" i="1" smtClean="0">
                          <a:solidFill>
                            <a:schemeClr val="tx1"/>
                          </a:solidFill>
                          <a:latin typeface="Cambria Math" panose="02040503050406030204" pitchFamily="18" charset="0"/>
                        </a:rPr>
                        <m:t>𝑧</m:t>
                      </m:r>
                      <m:r>
                        <a:rPr lang="en-US" b="0" i="1" smtClean="0">
                          <a:solidFill>
                            <a:schemeClr val="tx1"/>
                          </a:solidFill>
                          <a:latin typeface="Cambria Math" panose="02040503050406030204" pitchFamily="18" charset="0"/>
                        </a:rPr>
                        <m:t>)</m:t>
                      </m:r>
                    </m:oMath>
                  </a14:m>
                  <a:endParaRPr lang="en-US" dirty="0" smtClean="0">
                    <a:solidFill>
                      <a:schemeClr val="tx1"/>
                    </a:solidFill>
                  </a:endParaRPr>
                </a:p>
                <a:p>
                  <a:pPr algn="ctr"/>
                  <a:r>
                    <a:rPr lang="en-US" sz="1200" b="0" dirty="0" smtClean="0">
                      <a:solidFill>
                        <a:schemeClr val="tx1"/>
                      </a:solidFill>
                    </a:rPr>
                    <a:t>(</a:t>
                  </a:r>
                  <a14:m>
                    <m:oMath xmlns:m="http://schemas.openxmlformats.org/officeDocument/2006/math">
                      <m:r>
                        <a:rPr lang="en-US" sz="1200" b="0" i="1" smtClean="0">
                          <a:solidFill>
                            <a:schemeClr val="tx1"/>
                          </a:solidFill>
                          <a:latin typeface="Cambria Math" panose="02040503050406030204" pitchFamily="18" charset="0"/>
                        </a:rPr>
                        <m:t>𝑗</m:t>
                      </m:r>
                      <m:r>
                        <a:rPr lang="en-US" sz="1200" b="0" i="1" smtClean="0">
                          <a:solidFill>
                            <a:schemeClr val="tx1"/>
                          </a:solidFill>
                          <a:latin typeface="Cambria Math" panose="02040503050406030204" pitchFamily="18" charset="0"/>
                        </a:rPr>
                        <m:t>=1,…,</m:t>
                      </m:r>
                      <m:r>
                        <a:rPr lang="en-US" sz="1200" b="0" i="1" smtClean="0">
                          <a:solidFill>
                            <a:schemeClr val="tx1"/>
                          </a:solidFill>
                          <a:latin typeface="Cambria Math" panose="02040503050406030204" pitchFamily="18" charset="0"/>
                        </a:rPr>
                        <m:t>𝑟</m:t>
                      </m:r>
                    </m:oMath>
                  </a14:m>
                  <a:r>
                    <a:rPr lang="en-US" sz="1200" dirty="0" smtClean="0">
                      <a:solidFill>
                        <a:schemeClr val="tx1"/>
                      </a:solidFill>
                    </a:rPr>
                    <a:t>)</a:t>
                  </a:r>
                  <a:endParaRPr lang="en-US" sz="1200" dirty="0">
                    <a:solidFill>
                      <a:schemeClr val="tx1"/>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3129065" y="3004773"/>
                  <a:ext cx="2341410" cy="606063"/>
                </a:xfrm>
                <a:prstGeom prst="rect">
                  <a:avLst/>
                </a:prstGeom>
                <a:blipFill>
                  <a:blip r:embed="rId4"/>
                  <a:stretch>
                    <a:fillRect l="-2083" t="-2020" b="-8081"/>
                  </a:stretch>
                </a:blipFill>
              </p:spPr>
              <p:txBody>
                <a:bodyPr/>
                <a:lstStyle/>
                <a:p>
                  <a:r>
                    <a:rPr lang="en-US">
                      <a:noFill/>
                    </a:rPr>
                    <a:t> </a:t>
                  </a:r>
                </a:p>
              </p:txBody>
            </p:sp>
          </mc:Fallback>
        </mc:AlternateContent>
        <p:cxnSp>
          <p:nvCxnSpPr>
            <p:cNvPr id="14" name="Straight Arrow Connector 13"/>
            <p:cNvCxnSpPr/>
            <p:nvPr/>
          </p:nvCxnSpPr>
          <p:spPr>
            <a:xfrm flipV="1">
              <a:off x="3178283" y="3487193"/>
              <a:ext cx="260058" cy="103447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1266671" y="3347923"/>
            <a:ext cx="1072179" cy="815433"/>
            <a:chOff x="1268602" y="3753627"/>
            <a:chExt cx="1072179" cy="815433"/>
          </a:xfrm>
        </p:grpSpPr>
        <mc:AlternateContent xmlns:mc="http://schemas.openxmlformats.org/markup-compatibility/2006" xmlns:a14="http://schemas.microsoft.com/office/drawing/2010/main">
          <mc:Choice Requires="a14">
            <p:sp>
              <p:nvSpPr>
                <p:cNvPr id="19" name="TextBox 18"/>
                <p:cNvSpPr txBox="1"/>
                <p:nvPr/>
              </p:nvSpPr>
              <p:spPr>
                <a:xfrm>
                  <a:off x="1268602" y="3753627"/>
                  <a:ext cx="938655" cy="369332"/>
                </a:xfrm>
                <a:prstGeom prst="rect">
                  <a:avLst/>
                </a:prstGeom>
                <a:noFill/>
              </p:spPr>
              <p:txBody>
                <a:bodyPr wrap="none" rtlCol="0">
                  <a:spAutoFit/>
                </a:bodyPr>
                <a:lstStyle/>
                <a:p>
                  <a:r>
                    <a:rPr lang="en-US" altLang="zh-CN" b="1" dirty="0" smtClean="0"/>
                    <a:t>input</a:t>
                  </a:r>
                  <a:r>
                    <a:rPr lang="en-US" b="1" dirty="0" smtClean="0">
                      <a:solidFill>
                        <a:schemeClr val="tx1"/>
                      </a:solidFill>
                    </a:rPr>
                    <a:t>: </a:t>
                  </a:r>
                  <a14:m>
                    <m:oMath xmlns:m="http://schemas.openxmlformats.org/officeDocument/2006/math">
                      <m:r>
                        <a:rPr lang="en-US" i="1" smtClean="0">
                          <a:solidFill>
                            <a:schemeClr val="tx1"/>
                          </a:solidFill>
                          <a:latin typeface="Cambria Math" panose="02040503050406030204" pitchFamily="18" charset="0"/>
                        </a:rPr>
                        <m:t>𝑥</m:t>
                      </m:r>
                    </m:oMath>
                  </a14:m>
                  <a:endParaRPr lang="en-US" sz="1200" dirty="0">
                    <a:solidFill>
                      <a:schemeClr val="tx1"/>
                    </a:solidFill>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1268602" y="3753627"/>
                  <a:ext cx="938655" cy="369332"/>
                </a:xfrm>
                <a:prstGeom prst="rect">
                  <a:avLst/>
                </a:prstGeom>
                <a:blipFill>
                  <a:blip r:embed="rId5"/>
                  <a:stretch>
                    <a:fillRect l="-5195" t="-10000" b="-26667"/>
                  </a:stretch>
                </a:blipFill>
              </p:spPr>
              <p:txBody>
                <a:bodyPr/>
                <a:lstStyle/>
                <a:p>
                  <a:r>
                    <a:rPr lang="en-US">
                      <a:noFill/>
                    </a:rPr>
                    <a:t> </a:t>
                  </a:r>
                </a:p>
              </p:txBody>
            </p:sp>
          </mc:Fallback>
        </mc:AlternateContent>
        <p:cxnSp>
          <p:nvCxnSpPr>
            <p:cNvPr id="20" name="Straight Arrow Connector 19"/>
            <p:cNvCxnSpPr/>
            <p:nvPr/>
          </p:nvCxnSpPr>
          <p:spPr>
            <a:xfrm flipH="1" flipV="1">
              <a:off x="1802488" y="4100800"/>
              <a:ext cx="538293" cy="46826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5338515" y="3457489"/>
            <a:ext cx="3546324" cy="1223104"/>
            <a:chOff x="5340446" y="3863193"/>
            <a:chExt cx="3546324" cy="1223104"/>
          </a:xfrm>
        </p:grpSpPr>
        <mc:AlternateContent xmlns:mc="http://schemas.openxmlformats.org/markup-compatibility/2006" xmlns:a14="http://schemas.microsoft.com/office/drawing/2010/main">
          <mc:Choice Requires="a14">
            <p:sp>
              <p:nvSpPr>
                <p:cNvPr id="23" name="TextBox 22"/>
                <p:cNvSpPr txBox="1"/>
                <p:nvPr/>
              </p:nvSpPr>
              <p:spPr>
                <a:xfrm>
                  <a:off x="5701796" y="3863193"/>
                  <a:ext cx="3184974" cy="606063"/>
                </a:xfrm>
                <a:prstGeom prst="rect">
                  <a:avLst/>
                </a:prstGeom>
                <a:noFill/>
              </p:spPr>
              <p:txBody>
                <a:bodyPr wrap="none" rtlCol="0">
                  <a:spAutoFit/>
                </a:bodyPr>
                <a:lstStyle/>
                <a:p>
                  <a:r>
                    <a:rPr lang="en-US" altLang="zh-CN" b="1" dirty="0" smtClean="0"/>
                    <a:t>output</a:t>
                  </a:r>
                  <a:r>
                    <a:rPr lang="en-US" b="1" dirty="0" smtClean="0">
                      <a:solidFill>
                        <a:schemeClr val="tx1"/>
                      </a:solidFill>
                    </a:rPr>
                    <a:t>: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𝑜</m:t>
                          </m:r>
                        </m:e>
                        <m:sub>
                          <m: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𝑝</m:t>
                          </m:r>
                        </m:sub>
                      </m:sSub>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𝜎</m:t>
                      </m:r>
                      <m:r>
                        <a:rPr lang="en-US" b="0" i="1" smtClean="0">
                          <a:solidFill>
                            <a:schemeClr val="tx1"/>
                          </a:solidFill>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𝑗</m:t>
                          </m:r>
                        </m:sub>
                        <m:sup>
                          <m:r>
                            <m:rPr>
                              <m:sty m:val="p"/>
                            </m:rPr>
                            <a:rPr lang="en-US">
                              <a:latin typeface="Cambria Math" panose="02040503050406030204" pitchFamily="18" charset="0"/>
                            </a:rPr>
                            <m:t>T</m:t>
                          </m:r>
                        </m:sup>
                      </m:sSubSup>
                      <m:sSub>
                        <m:sSubPr>
                          <m:ctrlPr>
                            <a:rPr lang="en-US" b="0" i="1" smtClean="0">
                              <a:latin typeface="Cambria Math" panose="02040503050406030204" pitchFamily="18" charset="0"/>
                            </a:rPr>
                          </m:ctrlPr>
                        </m:sSubPr>
                        <m:e>
                          <m:r>
                            <a:rPr lang="en-US" i="1">
                              <a:latin typeface="Cambria Math" panose="02040503050406030204" pitchFamily="18" charset="0"/>
                            </a:rPr>
                            <m:t>𝑧</m:t>
                          </m:r>
                        </m:e>
                        <m:sub>
                          <m:r>
                            <a:rPr lang="en-US" b="0" i="1" smtClean="0">
                              <a:latin typeface="Cambria Math" panose="02040503050406030204" pitchFamily="18" charset="0"/>
                            </a:rPr>
                            <m:t>𝑝</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a14:m>
                  <a:endParaRPr lang="en-US" sz="1200" dirty="0" smtClean="0">
                    <a:solidFill>
                      <a:schemeClr val="tx1"/>
                    </a:solidFill>
                  </a:endParaRPr>
                </a:p>
                <a:p>
                  <a:pPr/>
                  <a14:m>
                    <m:oMathPara xmlns:m="http://schemas.openxmlformats.org/officeDocument/2006/math">
                      <m:oMathParaPr>
                        <m:jc m:val="centerGroup"/>
                      </m:oMathParaPr>
                      <m:oMath xmlns:m="http://schemas.openxmlformats.org/officeDocument/2006/math">
                        <m:r>
                          <a:rPr lang="en-US" sz="1200" b="0" i="1"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𝑝</m:t>
                        </m:r>
                        <m:r>
                          <a:rPr lang="en-US" sz="1200" b="0" i="1" smtClean="0">
                            <a:solidFill>
                              <a:schemeClr val="tx1"/>
                            </a:solidFill>
                            <a:latin typeface="Cambria Math" panose="02040503050406030204" pitchFamily="18" charset="0"/>
                          </a:rPr>
                          <m:t>=1,…</m:t>
                        </m:r>
                        <m:r>
                          <a:rPr lang="en-US" sz="1200" b="0" i="1" smtClean="0">
                            <a:solidFill>
                              <a:schemeClr val="tx1"/>
                            </a:solidFill>
                            <a:latin typeface="Cambria Math" panose="02040503050406030204" pitchFamily="18" charset="0"/>
                          </a:rPr>
                          <m:t>𝑃</m:t>
                        </m:r>
                        <m:r>
                          <a:rPr lang="en-US" sz="1200" b="0" i="1"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𝑗</m:t>
                        </m:r>
                        <m:r>
                          <a:rPr lang="en-US" sz="1200" b="0" i="1" smtClean="0">
                            <a:solidFill>
                              <a:schemeClr val="tx1"/>
                            </a:solidFill>
                            <a:latin typeface="Cambria Math" panose="02040503050406030204" pitchFamily="18" charset="0"/>
                          </a:rPr>
                          <m:t>=1,…,</m:t>
                        </m:r>
                        <m:r>
                          <a:rPr lang="en-US" sz="1200" b="0" i="1" smtClean="0">
                            <a:solidFill>
                              <a:schemeClr val="tx1"/>
                            </a:solidFill>
                            <a:latin typeface="Cambria Math" panose="02040503050406030204" pitchFamily="18" charset="0"/>
                          </a:rPr>
                          <m:t>𝑟</m:t>
                        </m:r>
                        <m:r>
                          <a:rPr lang="en-US" sz="1200" b="0" i="1" smtClean="0">
                            <a:solidFill>
                              <a:schemeClr val="tx1"/>
                            </a:solidFill>
                            <a:latin typeface="Cambria Math" panose="02040503050406030204" pitchFamily="18" charset="0"/>
                          </a:rPr>
                          <m:t>)</m:t>
                        </m:r>
                      </m:oMath>
                    </m:oMathPara>
                  </a14:m>
                  <a:endParaRPr lang="en-US" sz="1200" dirty="0">
                    <a:solidFill>
                      <a:schemeClr val="tx1"/>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5701796" y="3863193"/>
                  <a:ext cx="3184974" cy="606063"/>
                </a:xfrm>
                <a:prstGeom prst="rect">
                  <a:avLst/>
                </a:prstGeom>
                <a:blipFill>
                  <a:blip r:embed="rId6"/>
                  <a:stretch>
                    <a:fillRect l="-1530" t="-2020" b="-4040"/>
                  </a:stretch>
                </a:blipFill>
              </p:spPr>
              <p:txBody>
                <a:bodyPr/>
                <a:lstStyle/>
                <a:p>
                  <a:r>
                    <a:rPr lang="en-US">
                      <a:noFill/>
                    </a:rPr>
                    <a:t> </a:t>
                  </a:r>
                </a:p>
              </p:txBody>
            </p:sp>
          </mc:Fallback>
        </mc:AlternateContent>
        <p:cxnSp>
          <p:nvCxnSpPr>
            <p:cNvPr id="24" name="Straight Arrow Connector 23"/>
            <p:cNvCxnSpPr/>
            <p:nvPr/>
          </p:nvCxnSpPr>
          <p:spPr>
            <a:xfrm flipV="1">
              <a:off x="5340446" y="4334930"/>
              <a:ext cx="791906" cy="75136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2859550" y="5669300"/>
            <a:ext cx="2150973" cy="369332"/>
          </a:xfrm>
          <a:prstGeom prst="rect">
            <a:avLst/>
          </a:prstGeom>
          <a:noFill/>
        </p:spPr>
        <p:txBody>
          <a:bodyPr wrap="none" rtlCol="0">
            <a:spAutoFit/>
          </a:bodyPr>
          <a:lstStyle/>
          <a:p>
            <a:r>
              <a:rPr lang="en-US" dirty="0" smtClean="0"/>
              <a:t>A convolutional layer</a:t>
            </a:r>
            <a:endParaRPr lang="en-US" dirty="0"/>
          </a:p>
        </p:txBody>
      </p:sp>
    </p:spTree>
    <p:extLst>
      <p:ext uri="{BB962C8B-B14F-4D97-AF65-F5344CB8AC3E}">
        <p14:creationId xmlns:p14="http://schemas.microsoft.com/office/powerpoint/2010/main" val="231793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CNN: output and loss function</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620095"/>
                <a:ext cx="7886700" cy="4961068"/>
              </a:xfrm>
            </p:spPr>
            <p:txBody>
              <a:bodyPr>
                <a:normAutofit/>
              </a:bodyPr>
              <a:lstStyle/>
              <a:p>
                <a:pPr>
                  <a:lnSpc>
                    <a:spcPct val="100000"/>
                  </a:lnSpc>
                </a:pPr>
                <a:r>
                  <a:rPr lang="en-US" sz="2400" b="1" dirty="0" smtClean="0"/>
                  <a:t>Output</a:t>
                </a:r>
                <a:r>
                  <a:rPr lang="en-US" sz="2400" dirty="0" smtClean="0"/>
                  <a:t>: defined by a </a:t>
                </a:r>
                <a:r>
                  <a:rPr lang="en-US" altLang="zh-CN" sz="2400" dirty="0" smtClean="0"/>
                  <a:t>linear fully-connected layer. </a:t>
                </a:r>
                <a:endParaRPr lang="en-US" sz="2400" dirty="0"/>
              </a:p>
              <a:p>
                <a:pPr>
                  <a:lnSpc>
                    <a:spcPct val="100000"/>
                  </a:lnSpc>
                </a:pPr>
                <a:endParaRPr lang="en-US" dirty="0" smtClean="0"/>
              </a:p>
              <a:p>
                <a:pPr>
                  <a:lnSpc>
                    <a:spcPct val="100000"/>
                  </a:lnSpc>
                </a:pPr>
                <a:r>
                  <a:rPr lang="en-US" sz="2400" b="1" dirty="0" smtClean="0"/>
                  <a:t>E</a:t>
                </a:r>
                <a:r>
                  <a:rPr lang="en-US" altLang="zh-CN" sz="2400" b="1" dirty="0" smtClean="0"/>
                  <a:t>xample</a:t>
                </a:r>
                <a:r>
                  <a:rPr lang="en-US" altLang="zh-CN" sz="2400" dirty="0" smtClean="0"/>
                  <a:t>: </a:t>
                </a:r>
                <a:r>
                  <a:rPr lang="en-US" sz="2400" dirty="0" smtClean="0"/>
                  <a:t>Two-layer CNN </a:t>
                </a:r>
                <a14:m>
                  <m:oMath xmlns:m="http://schemas.openxmlformats.org/officeDocument/2006/math">
                    <m:r>
                      <a:rPr lang="en-US" sz="2400" i="1">
                        <a:latin typeface="Cambria Math" panose="02040503050406030204" pitchFamily="18" charset="0"/>
                      </a:rPr>
                      <m:t>𝑓</m:t>
                    </m:r>
                    <m:d>
                      <m:dPr>
                        <m:ctrlPr>
                          <a:rPr lang="en-US" sz="2400" i="1">
                            <a:latin typeface="Cambria Math" panose="02040503050406030204" pitchFamily="18" charset="0"/>
                          </a:rPr>
                        </m:ctrlPr>
                      </m:dPr>
                      <m:e>
                        <m:r>
                          <a:rPr lang="en-US" sz="2400" i="1">
                            <a:latin typeface="Cambria Math" panose="02040503050406030204" pitchFamily="18" charset="0"/>
                          </a:rPr>
                          <m:t>𝑥</m:t>
                        </m:r>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i="1">
                            <a:latin typeface="Cambria Math" panose="02040503050406030204" pitchFamily="18" charset="0"/>
                          </a:rPr>
                          <m:t>1</m:t>
                        </m:r>
                      </m:sub>
                    </m:sSub>
                    <m:d>
                      <m:dPr>
                        <m:ctrlPr>
                          <a:rPr lang="en-US" sz="2400" i="1">
                            <a:latin typeface="Cambria Math" panose="02040503050406030204" pitchFamily="18" charset="0"/>
                          </a:rPr>
                        </m:ctrlPr>
                      </m:dPr>
                      <m:e>
                        <m:r>
                          <a:rPr lang="en-US" sz="2400" i="1">
                            <a:latin typeface="Cambria Math" panose="02040503050406030204" pitchFamily="18" charset="0"/>
                          </a:rPr>
                          <m:t>𝑥</m:t>
                        </m:r>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b="0" i="1" smtClean="0">
                            <a:latin typeface="Cambria Math" panose="02040503050406030204" pitchFamily="18" charset="0"/>
                          </a:rPr>
                          <m:t>𝐾</m:t>
                        </m:r>
                      </m:sub>
                    </m:sSub>
                    <m:r>
                      <a:rPr lang="en-US" sz="2400" i="1">
                        <a:latin typeface="Cambria Math" panose="02040503050406030204" pitchFamily="18" charset="0"/>
                      </a:rPr>
                      <m:t>(</m:t>
                    </m:r>
                    <m:r>
                      <a:rPr lang="en-US" sz="2400" i="1">
                        <a:latin typeface="Cambria Math" panose="02040503050406030204" pitchFamily="18" charset="0"/>
                      </a:rPr>
                      <m:t>𝑥</m:t>
                    </m:r>
                    <m:r>
                      <a:rPr lang="en-US" sz="2400" i="1">
                        <a:latin typeface="Cambria Math" panose="02040503050406030204" pitchFamily="18" charset="0"/>
                      </a:rPr>
                      <m:t>))</m:t>
                    </m:r>
                  </m:oMath>
                </a14:m>
                <a:r>
                  <a:rPr lang="en-US" sz="2400" dirty="0" smtClean="0"/>
                  <a:t>.</a:t>
                </a:r>
              </a:p>
              <a:p>
                <a:pPr marL="0" indent="0" algn="ctr">
                  <a:lnSpc>
                    <a:spcPct val="100000"/>
                  </a:lnSpc>
                  <a:buNone/>
                </a:pPr>
                <a:r>
                  <a:rPr lang="en-US" sz="1800" dirty="0"/>
                  <a:t> </a:t>
                </a:r>
                <a14:m>
                  <m:oMath xmlns:m="http://schemas.openxmlformats.org/officeDocument/2006/math">
                    <m:sSub>
                      <m:sSubPr>
                        <m:ctrlPr>
                          <a:rPr lang="en-US" sz="2000" i="1" smtClean="0">
                            <a:solidFill>
                              <a:srgbClr val="7030A0"/>
                            </a:solidFill>
                            <a:latin typeface="Cambria Math" panose="02040503050406030204" pitchFamily="18" charset="0"/>
                          </a:rPr>
                        </m:ctrlPr>
                      </m:sSubPr>
                      <m:e>
                        <m:r>
                          <a:rPr lang="en-US" sz="2000" i="1">
                            <a:solidFill>
                              <a:srgbClr val="7030A0"/>
                            </a:solidFill>
                            <a:latin typeface="Cambria Math" panose="02040503050406030204" pitchFamily="18" charset="0"/>
                          </a:rPr>
                          <m:t>𝑓</m:t>
                        </m:r>
                      </m:e>
                      <m:sub>
                        <m:r>
                          <a:rPr lang="en-US" sz="2000" i="1">
                            <a:solidFill>
                              <a:srgbClr val="7030A0"/>
                            </a:solidFill>
                            <a:latin typeface="Cambria Math" panose="02040503050406030204" pitchFamily="18" charset="0"/>
                          </a:rPr>
                          <m:t>𝑘</m:t>
                        </m:r>
                      </m:sub>
                    </m:sSub>
                    <m:d>
                      <m:dPr>
                        <m:ctrlPr>
                          <a:rPr lang="en-US" sz="2000" i="1">
                            <a:solidFill>
                              <a:srgbClr val="7030A0"/>
                            </a:solidFill>
                            <a:latin typeface="Cambria Math" panose="02040503050406030204" pitchFamily="18" charset="0"/>
                          </a:rPr>
                        </m:ctrlPr>
                      </m:dPr>
                      <m:e>
                        <m:r>
                          <a:rPr lang="en-US" sz="2000" i="1">
                            <a:solidFill>
                              <a:srgbClr val="7030A0"/>
                            </a:solidFill>
                            <a:latin typeface="Cambria Math" panose="02040503050406030204" pitchFamily="18" charset="0"/>
                          </a:rPr>
                          <m:t>𝑥</m:t>
                        </m:r>
                      </m:e>
                    </m:d>
                    <m:r>
                      <a:rPr lang="en-US" sz="2000" i="1">
                        <a:latin typeface="Cambria Math" panose="02040503050406030204" pitchFamily="18" charset="0"/>
                      </a:rPr>
                      <m:t>=</m:t>
                    </m:r>
                    <m:nary>
                      <m:naryPr>
                        <m:chr m:val="∑"/>
                        <m:limLoc m:val="subSup"/>
                        <m:ctrlPr>
                          <a:rPr lang="en-US" sz="2000" i="1">
                            <a:latin typeface="Cambria Math" panose="02040503050406030204" pitchFamily="18" charset="0"/>
                          </a:rPr>
                        </m:ctrlPr>
                      </m:naryPr>
                      <m:sub>
                        <m:r>
                          <m:rPr>
                            <m:brk m:alnAt="25"/>
                          </m:rPr>
                          <a:rPr lang="en-US" sz="2000" i="1">
                            <a:latin typeface="Cambria Math" panose="02040503050406030204" pitchFamily="18" charset="0"/>
                          </a:rPr>
                          <m:t>𝑗</m:t>
                        </m:r>
                        <m:r>
                          <a:rPr lang="en-US" sz="2000" i="1">
                            <a:latin typeface="Cambria Math" panose="02040503050406030204" pitchFamily="18" charset="0"/>
                          </a:rPr>
                          <m:t>=1</m:t>
                        </m:r>
                      </m:sub>
                      <m:sup>
                        <m:r>
                          <a:rPr lang="en-US" sz="2000" i="1">
                            <a:latin typeface="Cambria Math" panose="02040503050406030204" pitchFamily="18" charset="0"/>
                          </a:rPr>
                          <m:t>𝑟</m:t>
                        </m:r>
                      </m:sup>
                      <m:e>
                        <m:nary>
                          <m:naryPr>
                            <m:chr m:val="∑"/>
                            <m:limLoc m:val="subSup"/>
                            <m:ctrlPr>
                              <a:rPr lang="en-US" sz="2000" i="1">
                                <a:latin typeface="Cambria Math" panose="02040503050406030204" pitchFamily="18" charset="0"/>
                              </a:rPr>
                            </m:ctrlPr>
                          </m:naryPr>
                          <m:sub>
                            <m:r>
                              <m:rPr>
                                <m:brk m:alnAt="25"/>
                              </m:rPr>
                              <a:rPr lang="en-US" sz="2000" i="1">
                                <a:latin typeface="Cambria Math" panose="02040503050406030204" pitchFamily="18" charset="0"/>
                              </a:rPr>
                              <m:t>𝑝</m:t>
                            </m:r>
                            <m:r>
                              <a:rPr lang="en-US" sz="2000" i="1">
                                <a:latin typeface="Cambria Math" panose="02040503050406030204" pitchFamily="18" charset="0"/>
                              </a:rPr>
                              <m:t>=1</m:t>
                            </m:r>
                          </m:sub>
                          <m:sup>
                            <m:r>
                              <a:rPr lang="en-US" sz="2000" i="1">
                                <a:latin typeface="Cambria Math" panose="02040503050406030204" pitchFamily="18" charset="0"/>
                              </a:rPr>
                              <m:t>𝑃</m:t>
                            </m:r>
                          </m:sup>
                          <m:e>
                            <m:sSub>
                              <m:sSubPr>
                                <m:ctrlPr>
                                  <a:rPr lang="en-US" sz="2000" i="1" smtClean="0">
                                    <a:solidFill>
                                      <a:schemeClr val="accent6">
                                        <a:lumMod val="75000"/>
                                      </a:schemeClr>
                                    </a:solidFill>
                                    <a:latin typeface="Cambria Math" panose="02040503050406030204" pitchFamily="18" charset="0"/>
                                  </a:rPr>
                                </m:ctrlPr>
                              </m:sSubPr>
                              <m:e>
                                <m:r>
                                  <a:rPr lang="en-US" sz="2000" i="1">
                                    <a:solidFill>
                                      <a:schemeClr val="accent6">
                                        <a:lumMod val="75000"/>
                                      </a:schemeClr>
                                    </a:solidFill>
                                    <a:latin typeface="Cambria Math" panose="02040503050406030204" pitchFamily="18" charset="0"/>
                                  </a:rPr>
                                  <m:t>𝛼</m:t>
                                </m:r>
                              </m:e>
                              <m:sub>
                                <m:r>
                                  <a:rPr lang="en-US" sz="2000" i="1">
                                    <a:solidFill>
                                      <a:schemeClr val="accent6">
                                        <a:lumMod val="75000"/>
                                      </a:schemeClr>
                                    </a:solidFill>
                                    <a:latin typeface="Cambria Math" panose="02040503050406030204" pitchFamily="18" charset="0"/>
                                  </a:rPr>
                                  <m:t>𝑘</m:t>
                                </m:r>
                                <m:r>
                                  <a:rPr lang="en-US" sz="2000" i="1">
                                    <a:solidFill>
                                      <a:schemeClr val="accent6">
                                        <a:lumMod val="75000"/>
                                      </a:schemeClr>
                                    </a:solidFill>
                                    <a:latin typeface="Cambria Math" panose="02040503050406030204" pitchFamily="18" charset="0"/>
                                  </a:rPr>
                                  <m:t>,</m:t>
                                </m:r>
                                <m:r>
                                  <a:rPr lang="en-US" sz="2000" i="1">
                                    <a:solidFill>
                                      <a:schemeClr val="accent6">
                                        <a:lumMod val="75000"/>
                                      </a:schemeClr>
                                    </a:solidFill>
                                    <a:latin typeface="Cambria Math" panose="02040503050406030204" pitchFamily="18" charset="0"/>
                                  </a:rPr>
                                  <m:t>𝑗</m:t>
                                </m:r>
                                <m:r>
                                  <a:rPr lang="en-US" sz="2000" i="1">
                                    <a:solidFill>
                                      <a:schemeClr val="accent6">
                                        <a:lumMod val="75000"/>
                                      </a:schemeClr>
                                    </a:solidFill>
                                    <a:latin typeface="Cambria Math" panose="02040503050406030204" pitchFamily="18" charset="0"/>
                                  </a:rPr>
                                  <m:t>,</m:t>
                                </m:r>
                                <m:r>
                                  <a:rPr lang="en-US" sz="2000" i="1">
                                    <a:solidFill>
                                      <a:schemeClr val="accent6">
                                        <a:lumMod val="75000"/>
                                      </a:schemeClr>
                                    </a:solidFill>
                                    <a:latin typeface="Cambria Math" panose="02040503050406030204" pitchFamily="18" charset="0"/>
                                  </a:rPr>
                                  <m:t>𝑝</m:t>
                                </m:r>
                              </m:sub>
                            </m:sSub>
                          </m:e>
                        </m:nary>
                        <m:r>
                          <a:rPr lang="en-US" sz="2000" i="1" smtClean="0">
                            <a:solidFill>
                              <a:schemeClr val="tx1"/>
                            </a:solidFill>
                            <a:latin typeface="Cambria Math" panose="02040503050406030204" pitchFamily="18" charset="0"/>
                          </a:rPr>
                          <m:t>𝜎</m:t>
                        </m:r>
                        <m:r>
                          <a:rPr lang="en-US" sz="2000" i="1">
                            <a:latin typeface="Cambria Math" panose="02040503050406030204" pitchFamily="18" charset="0"/>
                          </a:rPr>
                          <m:t>(</m:t>
                        </m:r>
                        <m:sSubSup>
                          <m:sSubSupPr>
                            <m:ctrlPr>
                              <a:rPr lang="en-US" sz="2000" i="1" smtClean="0">
                                <a:solidFill>
                                  <a:schemeClr val="accent1">
                                    <a:lumMod val="75000"/>
                                  </a:schemeClr>
                                </a:solidFill>
                                <a:latin typeface="Cambria Math" panose="02040503050406030204" pitchFamily="18" charset="0"/>
                              </a:rPr>
                            </m:ctrlPr>
                          </m:sSubSupPr>
                          <m:e>
                            <m:r>
                              <a:rPr lang="en-US" sz="2000" i="1">
                                <a:solidFill>
                                  <a:schemeClr val="accent1">
                                    <a:lumMod val="75000"/>
                                  </a:schemeClr>
                                </a:solidFill>
                                <a:latin typeface="Cambria Math" panose="02040503050406030204" pitchFamily="18" charset="0"/>
                              </a:rPr>
                              <m:t>𝑤</m:t>
                            </m:r>
                          </m:e>
                          <m:sub>
                            <m:r>
                              <a:rPr lang="en-US" sz="2000" i="1">
                                <a:solidFill>
                                  <a:schemeClr val="accent1">
                                    <a:lumMod val="75000"/>
                                  </a:schemeClr>
                                </a:solidFill>
                                <a:latin typeface="Cambria Math" panose="02040503050406030204" pitchFamily="18" charset="0"/>
                              </a:rPr>
                              <m:t>𝑗</m:t>
                            </m:r>
                          </m:sub>
                          <m:sup>
                            <m:r>
                              <m:rPr>
                                <m:sty m:val="p"/>
                              </m:rPr>
                              <a:rPr lang="en-US" sz="2000">
                                <a:solidFill>
                                  <a:schemeClr val="accent1">
                                    <a:lumMod val="75000"/>
                                  </a:schemeClr>
                                </a:solidFill>
                                <a:latin typeface="Cambria Math" panose="02040503050406030204" pitchFamily="18" charset="0"/>
                              </a:rPr>
                              <m:t>T</m:t>
                            </m:r>
                          </m:sup>
                        </m:sSubSup>
                        <m:sSub>
                          <m:sSubPr>
                            <m:ctrlPr>
                              <a:rPr lang="en-US" sz="2000" i="1">
                                <a:latin typeface="Cambria Math" panose="02040503050406030204" pitchFamily="18" charset="0"/>
                              </a:rPr>
                            </m:ctrlPr>
                          </m:sSubPr>
                          <m:e>
                            <m:r>
                              <a:rPr lang="en-US" sz="2000" i="1">
                                <a:latin typeface="Cambria Math" panose="02040503050406030204" pitchFamily="18" charset="0"/>
                              </a:rPr>
                              <m:t>𝑧</m:t>
                            </m:r>
                          </m:e>
                          <m:sub>
                            <m:r>
                              <a:rPr lang="en-US" sz="2000" i="1">
                                <a:latin typeface="Cambria Math" panose="02040503050406030204" pitchFamily="18" charset="0"/>
                              </a:rPr>
                              <m:t>𝑝</m:t>
                            </m:r>
                          </m:sub>
                        </m:sSub>
                        <m:r>
                          <a:rPr lang="en-US" sz="2000" i="1">
                            <a:latin typeface="Cambria Math" panose="02040503050406030204" pitchFamily="18" charset="0"/>
                          </a:rPr>
                          <m:t>(</m:t>
                        </m:r>
                        <m:r>
                          <a:rPr lang="en-US" sz="2000" i="1" smtClean="0">
                            <a:solidFill>
                              <a:srgbClr val="FF0000"/>
                            </a:solidFill>
                            <a:latin typeface="Cambria Math" panose="02040503050406030204" pitchFamily="18" charset="0"/>
                          </a:rPr>
                          <m:t>𝑥</m:t>
                        </m:r>
                        <m:r>
                          <a:rPr lang="en-US" sz="2000" i="1">
                            <a:latin typeface="Cambria Math" panose="02040503050406030204" pitchFamily="18" charset="0"/>
                          </a:rPr>
                          <m:t>))</m:t>
                        </m:r>
                      </m:e>
                    </m:nary>
                  </m:oMath>
                </a14:m>
                <a:endParaRPr lang="en-US" sz="2000" dirty="0" smtClean="0"/>
              </a:p>
              <a:p>
                <a:pPr marL="0" indent="0">
                  <a:lnSpc>
                    <a:spcPct val="100000"/>
                  </a:lnSpc>
                  <a:buNone/>
                </a:pPr>
                <a:endParaRPr lang="en-US" sz="2000" dirty="0"/>
              </a:p>
              <a:p>
                <a:pPr marL="0" indent="0">
                  <a:lnSpc>
                    <a:spcPct val="100000"/>
                  </a:lnSpc>
                  <a:buNone/>
                </a:pPr>
                <a:endParaRPr lang="en-US" sz="2000" dirty="0" smtClean="0"/>
              </a:p>
              <a:p>
                <a:pPr marL="0" indent="0">
                  <a:lnSpc>
                    <a:spcPct val="100000"/>
                  </a:lnSpc>
                  <a:buNone/>
                </a:pPr>
                <a:endParaRPr lang="en-US" sz="2400" b="1" dirty="0" smtClean="0"/>
              </a:p>
              <a:p>
                <a:pPr>
                  <a:lnSpc>
                    <a:spcPct val="100000"/>
                  </a:lnSpc>
                </a:pPr>
                <a:r>
                  <a:rPr lang="en-US" sz="2400" b="1" dirty="0" smtClean="0"/>
                  <a:t>Loss function</a:t>
                </a:r>
                <a:r>
                  <a:rPr lang="en-US" sz="2400" dirty="0" smtClean="0"/>
                  <a:t>: </a:t>
                </a:r>
                <a14:m>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𝛼</m:t>
                        </m:r>
                        <m:r>
                          <a:rPr lang="en-US" sz="2400" b="0" i="1" smtClean="0">
                            <a:latin typeface="Cambria Math" panose="02040503050406030204" pitchFamily="18" charset="0"/>
                          </a:rPr>
                          <m:t>,</m:t>
                        </m:r>
                        <m:r>
                          <a:rPr lang="en-US" sz="2400" b="0" i="1" smtClean="0">
                            <a:latin typeface="Cambria Math" panose="02040503050406030204" pitchFamily="18" charset="0"/>
                          </a:rPr>
                          <m:t>𝑤</m:t>
                        </m:r>
                      </m:e>
                    </m:d>
                    <m:r>
                      <a:rPr lang="en-US" sz="2400" b="0" i="1" smtClean="0">
                        <a:latin typeface="Cambria Math" panose="02040503050406030204" pitchFamily="18" charset="0"/>
                      </a:rPr>
                      <m:t>≝</m:t>
                    </m:r>
                    <m:nary>
                      <m:naryPr>
                        <m:chr m:val="∑"/>
                        <m:limLoc m:val="subSup"/>
                        <m:ctrlPr>
                          <a:rPr lang="en-US" sz="2400" i="1">
                            <a:latin typeface="Cambria Math" panose="02040503050406030204" pitchFamily="18" charset="0"/>
                          </a:rPr>
                        </m:ctrlPr>
                      </m:naryPr>
                      <m:sub>
                        <m:r>
                          <m:rPr>
                            <m:brk m:alnAt="1"/>
                          </m:rPr>
                          <a:rPr lang="en-US" sz="2400" b="0" i="1" smtClean="0">
                            <a:latin typeface="Cambria Math" panose="02040503050406030204" pitchFamily="18" charset="0"/>
                          </a:rPr>
                          <m:t>𝑖</m:t>
                        </m:r>
                        <m:r>
                          <a:rPr lang="en-US" sz="2400" i="1">
                            <a:latin typeface="Cambria Math" panose="02040503050406030204" pitchFamily="18" charset="0"/>
                          </a:rPr>
                          <m:t>=1</m:t>
                        </m:r>
                      </m:sub>
                      <m:sup>
                        <m:r>
                          <a:rPr lang="en-US" sz="2400" b="0" i="1" smtClean="0">
                            <a:latin typeface="Cambria Math" panose="02040503050406030204" pitchFamily="18" charset="0"/>
                          </a:rPr>
                          <m:t>𝑛</m:t>
                        </m:r>
                      </m:sup>
                      <m:e>
                        <m:r>
                          <a:rPr lang="en-US" sz="2400" b="0" i="1" smtClean="0">
                            <a:solidFill>
                              <a:srgbClr val="FF0000"/>
                            </a:solidFill>
                            <a:latin typeface="Cambria Math" panose="02040503050406030204" pitchFamily="18" charset="0"/>
                          </a:rPr>
                          <m:t>𝐿</m:t>
                        </m:r>
                        <m:r>
                          <a:rPr lang="en-US" sz="2400" b="0" i="1" smtClean="0">
                            <a:latin typeface="Cambria Math" panose="02040503050406030204" pitchFamily="18" charset="0"/>
                          </a:rPr>
                          <m:t>(</m:t>
                        </m:r>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e>
                    </m:nary>
                  </m:oMath>
                </a14:m>
                <a:r>
                  <a:rPr lang="en-US" sz="2400" dirty="0" smtClean="0"/>
                  <a:t>.</a:t>
                </a:r>
                <a:endParaRPr lang="en-US" sz="2400" dirty="0"/>
              </a:p>
              <a:p>
                <a:pPr marL="0" indent="0" algn="ctr">
                  <a:lnSpc>
                    <a:spcPct val="100000"/>
                  </a:lnSpc>
                  <a:buNone/>
                </a:pPr>
                <a:endParaRPr lang="en-US" sz="18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620095"/>
                <a:ext cx="7886700" cy="4961068"/>
              </a:xfrm>
              <a:blipFill>
                <a:blip r:embed="rId3"/>
                <a:stretch>
                  <a:fillRect l="-1005" t="-983"/>
                </a:stretch>
              </a:blipFill>
            </p:spPr>
            <p:txBody>
              <a:bodyPr/>
              <a:lstStyle/>
              <a:p>
                <a:r>
                  <a:rPr lang="en-US">
                    <a:noFill/>
                  </a:rPr>
                  <a:t> </a:t>
                </a:r>
              </a:p>
            </p:txBody>
          </p:sp>
        </mc:Fallback>
      </mc:AlternateContent>
      <p:grpSp>
        <p:nvGrpSpPr>
          <p:cNvPr id="4" name="Group 3"/>
          <p:cNvGrpSpPr/>
          <p:nvPr/>
        </p:nvGrpSpPr>
        <p:grpSpPr>
          <a:xfrm>
            <a:off x="2477030" y="3609338"/>
            <a:ext cx="4888341" cy="1343978"/>
            <a:chOff x="2458034" y="4077050"/>
            <a:chExt cx="4888341" cy="1343978"/>
          </a:xfrm>
        </p:grpSpPr>
        <p:sp>
          <p:nvSpPr>
            <p:cNvPr id="6" name="TextBox 5"/>
            <p:cNvSpPr txBox="1"/>
            <p:nvPr/>
          </p:nvSpPr>
          <p:spPr>
            <a:xfrm>
              <a:off x="6591360" y="4286257"/>
              <a:ext cx="755015" cy="369332"/>
            </a:xfrm>
            <a:prstGeom prst="rect">
              <a:avLst/>
            </a:prstGeom>
            <a:noFill/>
          </p:spPr>
          <p:txBody>
            <a:bodyPr wrap="none" rtlCol="0">
              <a:spAutoFit/>
            </a:bodyPr>
            <a:lstStyle/>
            <a:p>
              <a:r>
                <a:rPr lang="en-US" dirty="0" smtClean="0">
                  <a:solidFill>
                    <a:srgbClr val="FF0000"/>
                  </a:solidFill>
                </a:rPr>
                <a:t>image</a:t>
              </a:r>
              <a:endParaRPr lang="en-US" dirty="0">
                <a:solidFill>
                  <a:srgbClr val="FF0000"/>
                </a:solidFill>
              </a:endParaRPr>
            </a:p>
          </p:txBody>
        </p:sp>
        <p:cxnSp>
          <p:nvCxnSpPr>
            <p:cNvPr id="21" name="Straight Arrow Connector 20"/>
            <p:cNvCxnSpPr>
              <a:stCxn id="6" idx="1"/>
            </p:cNvCxnSpPr>
            <p:nvPr/>
          </p:nvCxnSpPr>
          <p:spPr>
            <a:xfrm flipH="1" flipV="1">
              <a:off x="6301944" y="4112703"/>
              <a:ext cx="289416" cy="35822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213843" y="4836253"/>
              <a:ext cx="1138645" cy="584775"/>
            </a:xfrm>
            <a:prstGeom prst="rect">
              <a:avLst/>
            </a:prstGeom>
            <a:noFill/>
          </p:spPr>
          <p:txBody>
            <a:bodyPr wrap="none" rtlCol="0">
              <a:spAutoFit/>
            </a:bodyPr>
            <a:lstStyle/>
            <a:p>
              <a:pPr algn="ctr"/>
              <a:r>
                <a:rPr lang="en-US" sz="1600" dirty="0" smtClean="0">
                  <a:solidFill>
                    <a:schemeClr val="accent1">
                      <a:lumMod val="75000"/>
                    </a:schemeClr>
                  </a:solidFill>
                </a:rPr>
                <a:t>filter</a:t>
              </a:r>
            </a:p>
            <a:p>
              <a:pPr algn="ctr"/>
              <a:r>
                <a:rPr lang="en-US" sz="1600" dirty="0" smtClean="0">
                  <a:solidFill>
                    <a:schemeClr val="accent1">
                      <a:lumMod val="75000"/>
                    </a:schemeClr>
                  </a:solidFill>
                </a:rPr>
                <a:t>parameters</a:t>
              </a:r>
              <a:endParaRPr lang="en-US" sz="1600" dirty="0">
                <a:solidFill>
                  <a:schemeClr val="accent1">
                    <a:lumMod val="75000"/>
                  </a:schemeClr>
                </a:solidFill>
              </a:endParaRPr>
            </a:p>
          </p:txBody>
        </p:sp>
        <p:cxnSp>
          <p:nvCxnSpPr>
            <p:cNvPr id="31" name="Straight Arrow Connector 30"/>
            <p:cNvCxnSpPr>
              <a:stCxn id="25" idx="0"/>
            </p:cNvCxnSpPr>
            <p:nvPr/>
          </p:nvCxnSpPr>
          <p:spPr>
            <a:xfrm flipH="1" flipV="1">
              <a:off x="5675608" y="4112703"/>
              <a:ext cx="107558" cy="72355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986386" y="4443019"/>
              <a:ext cx="1138646" cy="584775"/>
            </a:xfrm>
            <a:prstGeom prst="rect">
              <a:avLst/>
            </a:prstGeom>
            <a:noFill/>
          </p:spPr>
          <p:txBody>
            <a:bodyPr wrap="none" rtlCol="0">
              <a:spAutoFit/>
            </a:bodyPr>
            <a:lstStyle/>
            <a:p>
              <a:pPr algn="ctr"/>
              <a:r>
                <a:rPr lang="en-US" sz="1600" dirty="0" smtClean="0">
                  <a:solidFill>
                    <a:schemeClr val="accent6">
                      <a:lumMod val="75000"/>
                    </a:schemeClr>
                  </a:solidFill>
                </a:rPr>
                <a:t>output</a:t>
              </a:r>
            </a:p>
            <a:p>
              <a:pPr algn="ctr"/>
              <a:r>
                <a:rPr lang="en-US" sz="1600" dirty="0" smtClean="0">
                  <a:solidFill>
                    <a:schemeClr val="accent6">
                      <a:lumMod val="75000"/>
                    </a:schemeClr>
                  </a:solidFill>
                </a:rPr>
                <a:t>parameters</a:t>
              </a:r>
              <a:endParaRPr lang="en-US" sz="1600" dirty="0">
                <a:solidFill>
                  <a:schemeClr val="accent6">
                    <a:lumMod val="75000"/>
                  </a:schemeClr>
                </a:solidFill>
              </a:endParaRPr>
            </a:p>
          </p:txBody>
        </p:sp>
        <p:cxnSp>
          <p:nvCxnSpPr>
            <p:cNvPr id="37" name="Straight Arrow Connector 36"/>
            <p:cNvCxnSpPr>
              <a:stCxn id="36" idx="0"/>
            </p:cNvCxnSpPr>
            <p:nvPr/>
          </p:nvCxnSpPr>
          <p:spPr>
            <a:xfrm flipV="1">
              <a:off x="4555709" y="4112705"/>
              <a:ext cx="347547" cy="33031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458034" y="4521366"/>
              <a:ext cx="825867" cy="369332"/>
            </a:xfrm>
            <a:prstGeom prst="rect">
              <a:avLst/>
            </a:prstGeom>
            <a:noFill/>
          </p:spPr>
          <p:txBody>
            <a:bodyPr wrap="none" rtlCol="0">
              <a:spAutoFit/>
            </a:bodyPr>
            <a:lstStyle/>
            <a:p>
              <a:r>
                <a:rPr lang="en-US" dirty="0" smtClean="0">
                  <a:solidFill>
                    <a:srgbClr val="7030A0"/>
                  </a:solidFill>
                </a:rPr>
                <a:t>output</a:t>
              </a:r>
              <a:endParaRPr lang="en-US" dirty="0">
                <a:solidFill>
                  <a:srgbClr val="7030A0"/>
                </a:solidFill>
              </a:endParaRPr>
            </a:p>
          </p:txBody>
        </p:sp>
        <p:cxnSp>
          <p:nvCxnSpPr>
            <p:cNvPr id="43" name="Straight Arrow Connector 42"/>
            <p:cNvCxnSpPr/>
            <p:nvPr/>
          </p:nvCxnSpPr>
          <p:spPr>
            <a:xfrm flipV="1">
              <a:off x="2888468" y="4077050"/>
              <a:ext cx="22512" cy="44955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3446997" y="5442846"/>
            <a:ext cx="4710328" cy="615502"/>
            <a:chOff x="3748166" y="5754103"/>
            <a:chExt cx="4710328" cy="615502"/>
          </a:xfrm>
        </p:grpSpPr>
        <p:cxnSp>
          <p:nvCxnSpPr>
            <p:cNvPr id="13" name="Straight Arrow Connector 12"/>
            <p:cNvCxnSpPr/>
            <p:nvPr/>
          </p:nvCxnSpPr>
          <p:spPr>
            <a:xfrm flipH="1" flipV="1">
              <a:off x="5159779" y="5754103"/>
              <a:ext cx="21822" cy="2461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748166" y="6000273"/>
              <a:ext cx="4710328" cy="369332"/>
            </a:xfrm>
            <a:prstGeom prst="rect">
              <a:avLst/>
            </a:prstGeom>
            <a:noFill/>
          </p:spPr>
          <p:txBody>
            <a:bodyPr wrap="none" rtlCol="0">
              <a:spAutoFit/>
            </a:bodyPr>
            <a:lstStyle/>
            <a:p>
              <a:r>
                <a:rPr lang="en-US" dirty="0" smtClean="0">
                  <a:solidFill>
                    <a:srgbClr val="FF0000"/>
                  </a:solidFill>
                </a:rPr>
                <a:t>cross-entropy loss / hinge loss / squared loss …</a:t>
              </a:r>
              <a:endParaRPr lang="en-US" dirty="0">
                <a:solidFill>
                  <a:srgbClr val="FF0000"/>
                </a:solidFill>
              </a:endParaRPr>
            </a:p>
          </p:txBody>
        </p:sp>
      </p:grpSp>
    </p:spTree>
    <p:extLst>
      <p:ext uri="{BB962C8B-B14F-4D97-AF65-F5344CB8AC3E}">
        <p14:creationId xmlns:p14="http://schemas.microsoft.com/office/powerpoint/2010/main" val="383408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Challenges</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657845"/>
                <a:ext cx="7886700" cy="4351338"/>
              </a:xfrm>
            </p:spPr>
            <p:txBody>
              <a:bodyPr>
                <a:normAutofit/>
              </a:bodyPr>
              <a:lstStyle/>
              <a:p>
                <a:pPr marL="0" indent="0">
                  <a:buNone/>
                </a:pPr>
                <a:r>
                  <a:rPr lang="en-US" sz="2400" dirty="0" smtClean="0"/>
                  <a:t>CNN loss is </a:t>
                </a:r>
                <a:r>
                  <a:rPr lang="en-US" sz="2400" dirty="0" smtClean="0">
                    <a:solidFill>
                      <a:srgbClr val="FF0000"/>
                    </a:solidFill>
                  </a:rPr>
                  <a:t>non-convex</a:t>
                </a:r>
                <a:r>
                  <a:rPr lang="en-US" sz="2400" dirty="0" smtClean="0"/>
                  <a:t> </a:t>
                </a:r>
                <a:r>
                  <a:rPr lang="en-US" altLang="zh-CN" sz="2400" dirty="0" smtClean="0"/>
                  <a:t>because</a:t>
                </a:r>
                <a:r>
                  <a:rPr lang="en-US" sz="2400" dirty="0" smtClean="0"/>
                  <a:t>:</a:t>
                </a:r>
              </a:p>
              <a:p>
                <a:pPr marL="514350" indent="-514350">
                  <a:buFont typeface="+mj-lt"/>
                  <a:buAutoNum type="arabicPeriod"/>
                </a:pPr>
                <a:r>
                  <a:rPr lang="en-US" sz="2400" dirty="0"/>
                  <a:t>N</a:t>
                </a:r>
                <a:r>
                  <a:rPr lang="en-US" sz="2400" dirty="0" smtClean="0"/>
                  <a:t>on-linear activation function </a:t>
                </a:r>
                <a14:m>
                  <m:oMath xmlns:m="http://schemas.openxmlformats.org/officeDocument/2006/math">
                    <m:r>
                      <a:rPr lang="en-US" sz="2400" b="0" i="1" smtClean="0">
                        <a:latin typeface="Cambria Math" panose="02040503050406030204" pitchFamily="18" charset="0"/>
                      </a:rPr>
                      <m:t>𝜎</m:t>
                    </m:r>
                  </m:oMath>
                </a14:m>
                <a:r>
                  <a:rPr lang="en-US" sz="2400" dirty="0" smtClean="0"/>
                  <a:t>.</a:t>
                </a:r>
              </a:p>
              <a:p>
                <a:pPr marL="514350" indent="-514350">
                  <a:buFont typeface="+mj-lt"/>
                  <a:buAutoNum type="arabicPeriod"/>
                </a:pPr>
                <a:r>
                  <a:rPr lang="en-US" sz="2400" dirty="0"/>
                  <a:t>P</a:t>
                </a:r>
                <a:r>
                  <a:rPr lang="en-US" sz="2400" dirty="0" smtClean="0"/>
                  <a:t>arameter sharing.</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657845"/>
                <a:ext cx="7886700" cy="4351338"/>
              </a:xfrm>
              <a:blipFill>
                <a:blip r:embed="rId3"/>
                <a:stretch>
                  <a:fillRect l="-1236" t="-196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28</a:t>
            </a:fld>
            <a:endParaRPr lang="en-US"/>
          </a:p>
        </p:txBody>
      </p:sp>
      <mc:AlternateContent xmlns:mc="http://schemas.openxmlformats.org/markup-compatibility/2006" xmlns:a14="http://schemas.microsoft.com/office/drawing/2010/main">
        <mc:Choice Requires="a14">
          <p:sp>
            <p:nvSpPr>
              <p:cNvPr id="5" name="Rectangle 4"/>
              <p:cNvSpPr/>
              <p:nvPr/>
            </p:nvSpPr>
            <p:spPr>
              <a:xfrm>
                <a:off x="2423438" y="3062219"/>
                <a:ext cx="3835730" cy="585930"/>
              </a:xfrm>
              <a:prstGeom prst="rect">
                <a:avLst/>
              </a:prstGeom>
            </p:spPr>
            <p:txBody>
              <a:bodyPr wrap="none">
                <a:spAutoFit/>
              </a:bodyPr>
              <a:lstStyle/>
              <a:p>
                <a:pPr algn="ctr">
                  <a:lnSpc>
                    <a:spcPct val="150000"/>
                  </a:lnSpc>
                </a:pPr>
                <a:r>
                  <a:rPr lang="en-US" sz="1600" dirty="0" smtClean="0">
                    <a:solidFill>
                      <a:schemeClr val="tx1"/>
                    </a:solidFill>
                  </a:rPr>
                  <a: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𝑘</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e>
                    </m:d>
                    <m:r>
                      <a:rPr lang="en-US" i="1">
                        <a:solidFill>
                          <a:schemeClr val="tx1"/>
                        </a:solidFill>
                        <a:latin typeface="Cambria Math" panose="02040503050406030204" pitchFamily="18" charset="0"/>
                      </a:rPr>
                      <m:t>=</m:t>
                    </m:r>
                    <m:nary>
                      <m:naryPr>
                        <m:chr m:val="∑"/>
                        <m:limLoc m:val="subSup"/>
                        <m:ctrlPr>
                          <a:rPr lang="en-US" i="1">
                            <a:solidFill>
                              <a:schemeClr val="tx1"/>
                            </a:solidFill>
                            <a:latin typeface="Cambria Math" panose="02040503050406030204" pitchFamily="18" charset="0"/>
                          </a:rPr>
                        </m:ctrlPr>
                      </m:naryPr>
                      <m:sub>
                        <m:r>
                          <m:rPr>
                            <m:brk m:alnAt="25"/>
                          </m:rP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=1</m:t>
                        </m:r>
                      </m:sub>
                      <m:sup>
                        <m:r>
                          <a:rPr lang="en-US" i="1">
                            <a:solidFill>
                              <a:schemeClr val="tx1"/>
                            </a:solidFill>
                            <a:latin typeface="Cambria Math" panose="02040503050406030204" pitchFamily="18" charset="0"/>
                          </a:rPr>
                          <m:t>𝑟</m:t>
                        </m:r>
                      </m:sup>
                      <m:e>
                        <m:nary>
                          <m:naryPr>
                            <m:chr m:val="∑"/>
                            <m:limLoc m:val="subSup"/>
                            <m:ctrlPr>
                              <a:rPr lang="en-US" i="1">
                                <a:solidFill>
                                  <a:schemeClr val="tx1"/>
                                </a:solidFill>
                                <a:latin typeface="Cambria Math" panose="02040503050406030204" pitchFamily="18" charset="0"/>
                              </a:rPr>
                            </m:ctrlPr>
                          </m:naryPr>
                          <m:sub>
                            <m:r>
                              <m:rPr>
                                <m:brk m:alnAt="25"/>
                              </m:rPr>
                              <a:rPr lang="en-US" i="1">
                                <a:solidFill>
                                  <a:schemeClr val="tx1"/>
                                </a:solidFill>
                                <a:latin typeface="Cambria Math" panose="02040503050406030204" pitchFamily="18" charset="0"/>
                              </a:rPr>
                              <m:t>𝑝</m:t>
                            </m:r>
                            <m:r>
                              <a:rPr lang="en-US" i="1">
                                <a:solidFill>
                                  <a:schemeClr val="tx1"/>
                                </a:solidFill>
                                <a:latin typeface="Cambria Math" panose="02040503050406030204" pitchFamily="18" charset="0"/>
                              </a:rPr>
                              <m:t>=1</m:t>
                            </m:r>
                          </m:sub>
                          <m:sup>
                            <m:r>
                              <a:rPr lang="en-US" i="1">
                                <a:solidFill>
                                  <a:schemeClr val="tx1"/>
                                </a:solidFill>
                                <a:latin typeface="Cambria Math" panose="02040503050406030204" pitchFamily="18" charset="0"/>
                              </a:rPr>
                              <m:t>𝑃</m:t>
                            </m:r>
                          </m:sup>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𝛼</m:t>
                                </m:r>
                              </m:e>
                              <m:sub>
                                <m:r>
                                  <a:rPr lang="en-US" i="1">
                                    <a:solidFill>
                                      <a:schemeClr val="tx1"/>
                                    </a:solidFill>
                                    <a:latin typeface="Cambria Math" panose="02040503050406030204" pitchFamily="18" charset="0"/>
                                  </a:rPr>
                                  <m:t>𝑘</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𝑝</m:t>
                                </m:r>
                              </m:sub>
                            </m:sSub>
                          </m:e>
                        </m:nary>
                        <m:r>
                          <a:rPr lang="en-US" i="1" smtClean="0">
                            <a:solidFill>
                              <a:srgbClr val="FF0000"/>
                            </a:solidFill>
                            <a:latin typeface="Cambria Math" panose="02040503050406030204" pitchFamily="18" charset="0"/>
                          </a:rPr>
                          <m:t>𝜎</m:t>
                        </m:r>
                        <m:r>
                          <a:rPr lang="en-US" i="1">
                            <a:solidFill>
                              <a:schemeClr val="tx1"/>
                            </a:solidFill>
                            <a:latin typeface="Cambria Math" panose="02040503050406030204" pitchFamily="18" charset="0"/>
                          </a:rPr>
                          <m:t>(</m:t>
                        </m:r>
                        <m:sSubSup>
                          <m:sSubSupPr>
                            <m:ctrlPr>
                              <a:rPr lang="en-US" i="1" smtClean="0">
                                <a:solidFill>
                                  <a:schemeClr val="accent1">
                                    <a:lumMod val="75000"/>
                                  </a:schemeClr>
                                </a:solidFill>
                                <a:latin typeface="Cambria Math" panose="02040503050406030204" pitchFamily="18" charset="0"/>
                              </a:rPr>
                            </m:ctrlPr>
                          </m:sSubSupPr>
                          <m:e>
                            <m:r>
                              <a:rPr lang="en-US" i="1">
                                <a:solidFill>
                                  <a:schemeClr val="accent1">
                                    <a:lumMod val="75000"/>
                                  </a:schemeClr>
                                </a:solidFill>
                                <a:latin typeface="Cambria Math" panose="02040503050406030204" pitchFamily="18" charset="0"/>
                              </a:rPr>
                              <m:t>𝑤</m:t>
                            </m:r>
                          </m:e>
                          <m:sub>
                            <m:r>
                              <a:rPr lang="en-US" i="1">
                                <a:solidFill>
                                  <a:schemeClr val="accent1">
                                    <a:lumMod val="75000"/>
                                  </a:schemeClr>
                                </a:solidFill>
                                <a:latin typeface="Cambria Math" panose="02040503050406030204" pitchFamily="18" charset="0"/>
                              </a:rPr>
                              <m:t>𝑗</m:t>
                            </m:r>
                          </m:sub>
                          <m:sup>
                            <m:r>
                              <m:rPr>
                                <m:sty m:val="p"/>
                              </m:rPr>
                              <a:rPr lang="en-US">
                                <a:solidFill>
                                  <a:schemeClr val="accent1">
                                    <a:lumMod val="75000"/>
                                  </a:schemeClr>
                                </a:solidFill>
                                <a:latin typeface="Cambria Math" panose="02040503050406030204" pitchFamily="18" charset="0"/>
                              </a:rPr>
                              <m:t>T</m:t>
                            </m:r>
                          </m:sup>
                        </m:sSubSup>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𝑧</m:t>
                            </m:r>
                          </m:e>
                          <m:sub>
                            <m:r>
                              <a:rPr lang="en-US" i="1">
                                <a:solidFill>
                                  <a:schemeClr val="tx1"/>
                                </a:solidFill>
                                <a:latin typeface="Cambria Math" panose="02040503050406030204" pitchFamily="18" charset="0"/>
                              </a:rPr>
                              <m:t>𝑝</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𝑥</m:t>
                        </m:r>
                        <m:r>
                          <a:rPr lang="en-US" i="1">
                            <a:solidFill>
                              <a:schemeClr val="tx1"/>
                            </a:solidFill>
                            <a:latin typeface="Cambria Math" panose="02040503050406030204" pitchFamily="18" charset="0"/>
                          </a:rPr>
                          <m:t>))</m:t>
                        </m:r>
                      </m:e>
                    </m:nary>
                  </m:oMath>
                </a14:m>
                <a:endParaRPr lang="en-US" dirty="0">
                  <a:solidFill>
                    <a:schemeClr val="tx1"/>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2423438" y="3062219"/>
                <a:ext cx="3835730" cy="585930"/>
              </a:xfrm>
              <a:prstGeom prst="rect">
                <a:avLst/>
              </a:prstGeom>
              <a:blipFill>
                <a:blip r:embed="rId4"/>
                <a:stretch>
                  <a:fillRect t="-51042" b="-1052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272568" y="4573065"/>
                <a:ext cx="1318374" cy="584775"/>
              </a:xfrm>
              <a:prstGeom prst="rect">
                <a:avLst/>
              </a:prstGeom>
              <a:noFill/>
            </p:spPr>
            <p:txBody>
              <a:bodyPr wrap="none" rtlCol="0">
                <a:spAutoFit/>
              </a:bodyPr>
              <a:lstStyle/>
              <a:p>
                <a:pPr algn="ctr"/>
                <a:r>
                  <a:rPr lang="en-US" sz="1600" dirty="0">
                    <a:solidFill>
                      <a:schemeClr val="accent1">
                        <a:lumMod val="75000"/>
                      </a:schemeClr>
                    </a:solidFill>
                  </a:rPr>
                  <a:t>s</a:t>
                </a:r>
                <a:r>
                  <a:rPr lang="en-US" sz="1600" dirty="0" smtClean="0">
                    <a:solidFill>
                      <a:schemeClr val="accent1">
                        <a:lumMod val="75000"/>
                      </a:schemeClr>
                    </a:solidFill>
                  </a:rPr>
                  <a:t>hared across</a:t>
                </a:r>
              </a:p>
              <a:p>
                <a:pPr algn="ctr"/>
                <a14:m>
                  <m:oMathPara xmlns:m="http://schemas.openxmlformats.org/officeDocument/2006/math">
                    <m:oMathParaPr>
                      <m:jc m:val="centerGroup"/>
                    </m:oMathParaPr>
                    <m:oMath xmlns:m="http://schemas.openxmlformats.org/officeDocument/2006/math">
                      <m:r>
                        <a:rPr lang="en-US" sz="1600" b="0" i="1" smtClean="0">
                          <a:solidFill>
                            <a:schemeClr val="accent1">
                              <a:lumMod val="75000"/>
                            </a:schemeClr>
                          </a:solidFill>
                          <a:latin typeface="Cambria Math" panose="02040503050406030204" pitchFamily="18" charset="0"/>
                        </a:rPr>
                        <m:t>𝑝</m:t>
                      </m:r>
                      <m:r>
                        <a:rPr lang="en-US" sz="1600" b="0" i="1" smtClean="0">
                          <a:solidFill>
                            <a:schemeClr val="accent1">
                              <a:lumMod val="75000"/>
                            </a:schemeClr>
                          </a:solidFill>
                          <a:latin typeface="Cambria Math" panose="02040503050406030204" pitchFamily="18" charset="0"/>
                        </a:rPr>
                        <m:t>=1,…,</m:t>
                      </m:r>
                      <m:r>
                        <a:rPr lang="en-US" sz="1600" b="0" i="1" smtClean="0">
                          <a:solidFill>
                            <a:schemeClr val="accent1">
                              <a:lumMod val="75000"/>
                            </a:schemeClr>
                          </a:solidFill>
                          <a:latin typeface="Cambria Math" panose="02040503050406030204" pitchFamily="18" charset="0"/>
                        </a:rPr>
                        <m:t>𝑃</m:t>
                      </m:r>
                    </m:oMath>
                  </m:oMathPara>
                </a14:m>
                <a:endParaRPr lang="en-US" sz="1600" dirty="0">
                  <a:solidFill>
                    <a:schemeClr val="accent1">
                      <a:lumMod val="75000"/>
                    </a:schemeClr>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272568" y="4573065"/>
                <a:ext cx="1318374" cy="584775"/>
              </a:xfrm>
              <a:prstGeom prst="rect">
                <a:avLst/>
              </a:prstGeom>
              <a:blipFill>
                <a:blip r:embed="rId5"/>
                <a:stretch>
                  <a:fillRect l="-2315" t="-3125" r="-1389" b="-2083"/>
                </a:stretch>
              </a:blipFill>
            </p:spPr>
            <p:txBody>
              <a:bodyPr/>
              <a:lstStyle/>
              <a:p>
                <a:r>
                  <a:rPr lang="en-US">
                    <a:noFill/>
                  </a:rPr>
                  <a:t> </a:t>
                </a:r>
              </a:p>
            </p:txBody>
          </p:sp>
        </mc:Fallback>
      </mc:AlternateContent>
      <p:cxnSp>
        <p:nvCxnSpPr>
          <p:cNvPr id="7" name="Straight Arrow Connector 6"/>
          <p:cNvCxnSpPr>
            <a:stCxn id="6" idx="0"/>
          </p:cNvCxnSpPr>
          <p:nvPr/>
        </p:nvCxnSpPr>
        <p:spPr>
          <a:xfrm flipH="1" flipV="1">
            <a:off x="5374931" y="3648149"/>
            <a:ext cx="556824" cy="92491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42884" y="4151485"/>
            <a:ext cx="1103708" cy="338554"/>
          </a:xfrm>
          <a:prstGeom prst="rect">
            <a:avLst/>
          </a:prstGeom>
          <a:noFill/>
        </p:spPr>
        <p:txBody>
          <a:bodyPr wrap="square" rtlCol="0">
            <a:spAutoFit/>
          </a:bodyPr>
          <a:lstStyle/>
          <a:p>
            <a:pPr algn="ctr"/>
            <a:r>
              <a:rPr lang="en-US" sz="1600" dirty="0">
                <a:solidFill>
                  <a:srgbClr val="FF0000"/>
                </a:solidFill>
              </a:rPr>
              <a:t>n</a:t>
            </a:r>
            <a:r>
              <a:rPr lang="en-US" sz="1600" dirty="0" smtClean="0">
                <a:solidFill>
                  <a:srgbClr val="FF0000"/>
                </a:solidFill>
              </a:rPr>
              <a:t>on-linear</a:t>
            </a:r>
            <a:endParaRPr lang="en-US" sz="1600" dirty="0">
              <a:solidFill>
                <a:srgbClr val="FF0000"/>
              </a:solidFill>
            </a:endParaRPr>
          </a:p>
        </p:txBody>
      </p:sp>
      <p:cxnSp>
        <p:nvCxnSpPr>
          <p:cNvPr id="11" name="Straight Arrow Connector 10"/>
          <p:cNvCxnSpPr/>
          <p:nvPr/>
        </p:nvCxnSpPr>
        <p:spPr>
          <a:xfrm flipV="1">
            <a:off x="4794738" y="3610747"/>
            <a:ext cx="246804" cy="52396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45703" y="5421466"/>
            <a:ext cx="7191199" cy="830997"/>
          </a:xfrm>
          <a:prstGeom prst="rect">
            <a:avLst/>
          </a:prstGeom>
          <a:noFill/>
        </p:spPr>
        <p:txBody>
          <a:bodyPr wrap="none" rtlCol="0">
            <a:spAutoFit/>
          </a:bodyPr>
          <a:lstStyle/>
          <a:p>
            <a:pPr algn="ctr"/>
            <a:r>
              <a:rPr lang="en-US" sz="2400" b="1" dirty="0" smtClean="0"/>
              <a:t>Question:</a:t>
            </a:r>
            <a:r>
              <a:rPr lang="en-US" sz="2400" dirty="0" smtClean="0"/>
              <a:t> How to train CNN by </a:t>
            </a:r>
            <a:r>
              <a:rPr lang="en-US" sz="2400" dirty="0" smtClean="0">
                <a:solidFill>
                  <a:schemeClr val="accent6"/>
                </a:solidFill>
              </a:rPr>
              <a:t>convex optimization</a:t>
            </a:r>
            <a:endParaRPr lang="en-US" sz="2400" dirty="0" smtClean="0"/>
          </a:p>
          <a:p>
            <a:pPr algn="ctr"/>
            <a:r>
              <a:rPr lang="en-US" sz="2400" dirty="0" smtClean="0"/>
              <a:t>but preserving </a:t>
            </a:r>
            <a:r>
              <a:rPr lang="en-US" sz="2400" dirty="0" smtClean="0">
                <a:solidFill>
                  <a:schemeClr val="accent6"/>
                </a:solidFill>
              </a:rPr>
              <a:t>non-linear filters</a:t>
            </a:r>
            <a:r>
              <a:rPr lang="en-US" sz="2400" dirty="0" smtClean="0"/>
              <a:t> and </a:t>
            </a:r>
            <a:r>
              <a:rPr lang="en-US" sz="2400" dirty="0" smtClean="0">
                <a:solidFill>
                  <a:schemeClr val="accent6"/>
                </a:solidFill>
              </a:rPr>
              <a:t>parameter sharing</a:t>
            </a:r>
            <a:r>
              <a:rPr lang="en-US" sz="2400" dirty="0" smtClean="0"/>
              <a:t>?</a:t>
            </a:r>
            <a:endParaRPr lang="en-US" sz="2400" dirty="0"/>
          </a:p>
        </p:txBody>
      </p:sp>
    </p:spTree>
    <p:extLst>
      <p:ext uri="{BB962C8B-B14F-4D97-AF65-F5344CB8AC3E}">
        <p14:creationId xmlns:p14="http://schemas.microsoft.com/office/powerpoint/2010/main" val="392106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t>Convexifying</a:t>
            </a:r>
            <a:r>
              <a:rPr lang="en-US" sz="3600" dirty="0" smtClean="0"/>
              <a:t> linear two-layer CNNs (I)</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45918" y="1428838"/>
                <a:ext cx="7621923" cy="4927513"/>
              </a:xfrm>
            </p:spPr>
            <p:txBody>
              <a:bodyPr>
                <a:noAutofit/>
              </a:bodyPr>
              <a:lstStyle/>
              <a:p>
                <a:r>
                  <a:rPr lang="en-US" sz="2000" dirty="0" smtClean="0"/>
                  <a:t>Linear CNN: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𝑘</m:t>
                        </m:r>
                      </m:sub>
                    </m:sSub>
                    <m:d>
                      <m:dPr>
                        <m:ctrlPr>
                          <a:rPr lang="en-US" sz="2000" i="1">
                            <a:latin typeface="Cambria Math" panose="02040503050406030204" pitchFamily="18" charset="0"/>
                          </a:rPr>
                        </m:ctrlPr>
                      </m:dPr>
                      <m:e>
                        <m:r>
                          <a:rPr lang="en-US" sz="2000" i="1">
                            <a:latin typeface="Cambria Math" panose="02040503050406030204" pitchFamily="18" charset="0"/>
                          </a:rPr>
                          <m:t>𝑥</m:t>
                        </m:r>
                      </m:e>
                    </m:d>
                    <m:r>
                      <a:rPr lang="en-US" sz="2000" i="1">
                        <a:latin typeface="Cambria Math" panose="02040503050406030204" pitchFamily="18" charset="0"/>
                      </a:rPr>
                      <m:t>=</m:t>
                    </m:r>
                    <m:nary>
                      <m:naryPr>
                        <m:chr m:val="∑"/>
                        <m:limLoc m:val="subSup"/>
                        <m:ctrlPr>
                          <a:rPr lang="en-US" sz="2000" i="1">
                            <a:latin typeface="Cambria Math" panose="02040503050406030204" pitchFamily="18" charset="0"/>
                          </a:rPr>
                        </m:ctrlPr>
                      </m:naryPr>
                      <m:sub>
                        <m:r>
                          <m:rPr>
                            <m:brk m:alnAt="25"/>
                          </m:rPr>
                          <a:rPr lang="en-US" sz="2000" i="1">
                            <a:latin typeface="Cambria Math" panose="02040503050406030204" pitchFamily="18" charset="0"/>
                          </a:rPr>
                          <m:t>𝑗</m:t>
                        </m:r>
                        <m:r>
                          <a:rPr lang="en-US" sz="2000" i="1">
                            <a:latin typeface="Cambria Math" panose="02040503050406030204" pitchFamily="18" charset="0"/>
                          </a:rPr>
                          <m:t>=1</m:t>
                        </m:r>
                      </m:sub>
                      <m:sup>
                        <m:r>
                          <a:rPr lang="en-US" sz="2000" i="1">
                            <a:latin typeface="Cambria Math" panose="02040503050406030204" pitchFamily="18" charset="0"/>
                          </a:rPr>
                          <m:t>𝑟</m:t>
                        </m:r>
                      </m:sup>
                      <m:e>
                        <m:nary>
                          <m:naryPr>
                            <m:chr m:val="∑"/>
                            <m:limLoc m:val="subSup"/>
                            <m:ctrlPr>
                              <a:rPr lang="en-US" sz="2000" i="1">
                                <a:latin typeface="Cambria Math" panose="02040503050406030204" pitchFamily="18" charset="0"/>
                              </a:rPr>
                            </m:ctrlPr>
                          </m:naryPr>
                          <m:sub>
                            <m:r>
                              <m:rPr>
                                <m:brk m:alnAt="25"/>
                              </m:rPr>
                              <a:rPr lang="en-US" sz="2000" i="1">
                                <a:latin typeface="Cambria Math" panose="02040503050406030204" pitchFamily="18" charset="0"/>
                              </a:rPr>
                              <m:t>𝑝</m:t>
                            </m:r>
                            <m:r>
                              <a:rPr lang="en-US" sz="2000" i="1">
                                <a:latin typeface="Cambria Math" panose="02040503050406030204" pitchFamily="18" charset="0"/>
                              </a:rPr>
                              <m:t>=1</m:t>
                            </m:r>
                          </m:sub>
                          <m:sup>
                            <m:r>
                              <a:rPr lang="en-US" sz="2000" i="1">
                                <a:latin typeface="Cambria Math" panose="02040503050406030204" pitchFamily="18" charset="0"/>
                              </a:rPr>
                              <m:t>𝑃</m:t>
                            </m:r>
                          </m:sup>
                          <m:e>
                            <m:sSub>
                              <m:sSubPr>
                                <m:ctrlPr>
                                  <a:rPr lang="en-US" sz="2000" i="1" smtClean="0">
                                    <a:solidFill>
                                      <a:schemeClr val="accent6"/>
                                    </a:solidFill>
                                    <a:latin typeface="Cambria Math" panose="02040503050406030204" pitchFamily="18" charset="0"/>
                                  </a:rPr>
                                </m:ctrlPr>
                              </m:sSubPr>
                              <m:e>
                                <m:r>
                                  <a:rPr lang="en-US" sz="2000" i="1">
                                    <a:solidFill>
                                      <a:schemeClr val="accent6"/>
                                    </a:solidFill>
                                    <a:latin typeface="Cambria Math" panose="02040503050406030204" pitchFamily="18" charset="0"/>
                                  </a:rPr>
                                  <m:t>𝛼</m:t>
                                </m:r>
                              </m:e>
                              <m:sub>
                                <m:r>
                                  <a:rPr lang="en-US" sz="2000" i="1">
                                    <a:solidFill>
                                      <a:schemeClr val="accent6"/>
                                    </a:solidFill>
                                    <a:latin typeface="Cambria Math" panose="02040503050406030204" pitchFamily="18" charset="0"/>
                                  </a:rPr>
                                  <m:t>𝑘</m:t>
                                </m:r>
                                <m:r>
                                  <a:rPr lang="en-US" sz="2000" i="1">
                                    <a:solidFill>
                                      <a:schemeClr val="accent6"/>
                                    </a:solidFill>
                                    <a:latin typeface="Cambria Math" panose="02040503050406030204" pitchFamily="18" charset="0"/>
                                  </a:rPr>
                                  <m:t>,</m:t>
                                </m:r>
                                <m:r>
                                  <a:rPr lang="en-US" sz="2000" i="1">
                                    <a:solidFill>
                                      <a:schemeClr val="accent6"/>
                                    </a:solidFill>
                                    <a:latin typeface="Cambria Math" panose="02040503050406030204" pitchFamily="18" charset="0"/>
                                  </a:rPr>
                                  <m:t>𝑗</m:t>
                                </m:r>
                                <m:r>
                                  <a:rPr lang="en-US" sz="2000" i="1">
                                    <a:solidFill>
                                      <a:schemeClr val="accent6"/>
                                    </a:solidFill>
                                    <a:latin typeface="Cambria Math" panose="02040503050406030204" pitchFamily="18" charset="0"/>
                                  </a:rPr>
                                  <m:t>,</m:t>
                                </m:r>
                                <m:r>
                                  <a:rPr lang="en-US" sz="2000" i="1">
                                    <a:solidFill>
                                      <a:schemeClr val="accent6"/>
                                    </a:solidFill>
                                    <a:latin typeface="Cambria Math" panose="02040503050406030204" pitchFamily="18" charset="0"/>
                                  </a:rPr>
                                  <m:t>𝑝</m:t>
                                </m:r>
                              </m:sub>
                            </m:sSub>
                          </m:e>
                        </m:nary>
                        <m:sSubSup>
                          <m:sSubSupPr>
                            <m:ctrlPr>
                              <a:rPr lang="en-US" sz="2000" i="1">
                                <a:solidFill>
                                  <a:schemeClr val="accent1">
                                    <a:lumMod val="75000"/>
                                  </a:schemeClr>
                                </a:solidFill>
                                <a:latin typeface="Cambria Math" panose="02040503050406030204" pitchFamily="18" charset="0"/>
                              </a:rPr>
                            </m:ctrlPr>
                          </m:sSubSupPr>
                          <m:e>
                            <m:r>
                              <a:rPr lang="en-US" sz="2000" i="1">
                                <a:solidFill>
                                  <a:schemeClr val="accent1">
                                    <a:lumMod val="75000"/>
                                  </a:schemeClr>
                                </a:solidFill>
                                <a:latin typeface="Cambria Math" panose="02040503050406030204" pitchFamily="18" charset="0"/>
                              </a:rPr>
                              <m:t>𝑤</m:t>
                            </m:r>
                          </m:e>
                          <m:sub>
                            <m:r>
                              <a:rPr lang="en-US" sz="2000" i="1">
                                <a:solidFill>
                                  <a:schemeClr val="accent1">
                                    <a:lumMod val="75000"/>
                                  </a:schemeClr>
                                </a:solidFill>
                                <a:latin typeface="Cambria Math" panose="02040503050406030204" pitchFamily="18" charset="0"/>
                              </a:rPr>
                              <m:t>𝑗</m:t>
                            </m:r>
                          </m:sub>
                          <m:sup>
                            <m:r>
                              <m:rPr>
                                <m:sty m:val="p"/>
                              </m:rPr>
                              <a:rPr lang="en-US" sz="2000">
                                <a:solidFill>
                                  <a:schemeClr val="accent1">
                                    <a:lumMod val="75000"/>
                                  </a:schemeClr>
                                </a:solidFill>
                                <a:latin typeface="Cambria Math" panose="02040503050406030204" pitchFamily="18" charset="0"/>
                              </a:rPr>
                              <m:t>T</m:t>
                            </m:r>
                          </m:sup>
                        </m:sSubSup>
                        <m:sSub>
                          <m:sSubPr>
                            <m:ctrlPr>
                              <a:rPr lang="en-US" sz="2000" i="1" smtClean="0">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𝑧</m:t>
                            </m:r>
                          </m:e>
                          <m:sub>
                            <m:r>
                              <a:rPr lang="en-US" sz="2000" i="1">
                                <a:solidFill>
                                  <a:srgbClr val="FF0000"/>
                                </a:solidFill>
                                <a:latin typeface="Cambria Math" panose="02040503050406030204" pitchFamily="18" charset="0"/>
                              </a:rPr>
                              <m:t>𝑝</m:t>
                            </m:r>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𝑥</m:t>
                        </m:r>
                        <m:r>
                          <a:rPr lang="en-US" sz="2000" i="1">
                            <a:solidFill>
                              <a:srgbClr val="FF0000"/>
                            </a:solidFill>
                            <a:latin typeface="Cambria Math" panose="02040503050406030204" pitchFamily="18" charset="0"/>
                          </a:rPr>
                          <m:t>)</m:t>
                        </m:r>
                      </m:e>
                    </m:nary>
                  </m:oMath>
                </a14:m>
                <a:r>
                  <a:rPr lang="en-US" sz="2000" dirty="0" smtClean="0"/>
                  <a:t>.</a:t>
                </a:r>
              </a:p>
              <a:p>
                <a:r>
                  <a:rPr lang="en-US" sz="2000" dirty="0"/>
                  <a:t>T</a:t>
                </a:r>
                <a:r>
                  <a:rPr lang="en-US" sz="2000" dirty="0" smtClean="0"/>
                  <a:t>hree matrices:</a:t>
                </a:r>
              </a:p>
              <a:p>
                <a:pPr lvl="1"/>
                <a:r>
                  <a:rPr lang="en-US" sz="2000" b="0" dirty="0" smtClean="0"/>
                  <a:t>Design matrix: </a:t>
                </a:r>
                <a14:m>
                  <m:oMath xmlns:m="http://schemas.openxmlformats.org/officeDocument/2006/math">
                    <m:r>
                      <a:rPr lang="en-US" sz="2000" b="0" i="1" smtClean="0">
                        <a:solidFill>
                          <a:srgbClr val="FF0000"/>
                        </a:solidFill>
                        <a:latin typeface="Cambria Math" panose="02040503050406030204" pitchFamily="18" charset="0"/>
                      </a:rPr>
                      <m:t>𝑍</m:t>
                    </m:r>
                    <m:d>
                      <m:dPr>
                        <m:ctrlPr>
                          <a:rPr lang="en-US" sz="2000" b="0" i="1" smtClean="0">
                            <a:solidFill>
                              <a:srgbClr val="FF0000"/>
                            </a:solidFill>
                            <a:latin typeface="Cambria Math" panose="02040503050406030204" pitchFamily="18" charset="0"/>
                          </a:rPr>
                        </m:ctrlPr>
                      </m:dPr>
                      <m:e>
                        <m:r>
                          <a:rPr lang="en-US" sz="2000" b="0" i="1" smtClean="0">
                            <a:solidFill>
                              <a:srgbClr val="FF0000"/>
                            </a:solidFill>
                            <a:latin typeface="Cambria Math" panose="02040503050406030204" pitchFamily="18" charset="0"/>
                          </a:rPr>
                          <m:t>𝑥</m:t>
                        </m:r>
                      </m:e>
                    </m:d>
                    <m:r>
                      <a:rPr lang="en-US" sz="2000" b="0" i="1" smtClean="0">
                        <a:solidFill>
                          <a:srgbClr val="FF0000"/>
                        </a:solidFill>
                        <a:latin typeface="Cambria Math" panose="02040503050406030204" pitchFamily="18" charset="0"/>
                      </a:rPr>
                      <m:t>∈</m:t>
                    </m:r>
                    <m:sSup>
                      <m:sSupPr>
                        <m:ctrlPr>
                          <a:rPr lang="en-US" sz="2000" b="0" i="1" smtClean="0">
                            <a:solidFill>
                              <a:srgbClr val="FF0000"/>
                            </a:solidFill>
                            <a:latin typeface="Cambria Math" panose="02040503050406030204" pitchFamily="18" charset="0"/>
                          </a:rPr>
                        </m:ctrlPr>
                      </m:sSupPr>
                      <m:e>
                        <m:r>
                          <a:rPr lang="en-US" sz="2000" b="0" i="1" smtClean="0">
                            <a:solidFill>
                              <a:srgbClr val="FF0000"/>
                            </a:solidFill>
                            <a:latin typeface="Cambria Math" panose="02040503050406030204" pitchFamily="18" charset="0"/>
                          </a:rPr>
                          <m:t>ℝ</m:t>
                        </m:r>
                      </m:e>
                      <m:sup>
                        <m:r>
                          <a:rPr lang="en-US" sz="2000" b="0" i="1" smtClean="0">
                            <a:solidFill>
                              <a:srgbClr val="FF0000"/>
                            </a:solidFill>
                            <a:latin typeface="Cambria Math" panose="02040503050406030204" pitchFamily="18" charset="0"/>
                          </a:rPr>
                          <m:t>𝑃</m:t>
                        </m:r>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rPr>
                          <m:t>𝑑</m:t>
                        </m:r>
                      </m:sup>
                    </m:sSup>
                  </m:oMath>
                </a14:m>
                <a:r>
                  <a:rPr lang="en-US" sz="2000" dirty="0" smtClean="0"/>
                  <a:t> where the </a:t>
                </a:r>
                <a14:m>
                  <m:oMath xmlns:m="http://schemas.openxmlformats.org/officeDocument/2006/math">
                    <m:r>
                      <a:rPr lang="en-US" sz="2000" b="0" i="1" smtClean="0">
                        <a:latin typeface="Cambria Math" panose="02040503050406030204" pitchFamily="18" charset="0"/>
                      </a:rPr>
                      <m:t>𝑝</m:t>
                    </m:r>
                  </m:oMath>
                </a14:m>
                <a:r>
                  <a:rPr lang="en-US" sz="2000" dirty="0" smtClean="0"/>
                  <a:t>-</a:t>
                </a:r>
                <a:r>
                  <a:rPr lang="en-US" sz="2000" dirty="0" err="1" smtClean="0"/>
                  <a:t>th</a:t>
                </a:r>
                <a:r>
                  <a:rPr lang="en-US" sz="2000" dirty="0" smtClean="0"/>
                  <a:t> row is </a:t>
                </a:r>
                <a14:m>
                  <m:oMath xmlns:m="http://schemas.openxmlformats.org/officeDocument/2006/math">
                    <m:sSub>
                      <m:sSubPr>
                        <m:ctrlPr>
                          <a:rPr lang="en-US" sz="2000" i="1" smtClean="0">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𝑧</m:t>
                        </m:r>
                      </m:e>
                      <m:sub>
                        <m:r>
                          <a:rPr lang="en-US" sz="2000" i="1">
                            <a:solidFill>
                              <a:srgbClr val="FF0000"/>
                            </a:solidFill>
                            <a:latin typeface="Cambria Math" panose="02040503050406030204" pitchFamily="18" charset="0"/>
                          </a:rPr>
                          <m:t>𝑝</m:t>
                        </m:r>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𝑥</m:t>
                    </m:r>
                    <m:r>
                      <a:rPr lang="en-US" sz="2000" i="1">
                        <a:solidFill>
                          <a:srgbClr val="FF0000"/>
                        </a:solidFill>
                        <a:latin typeface="Cambria Math" panose="02040503050406030204" pitchFamily="18" charset="0"/>
                      </a:rPr>
                      <m:t>)</m:t>
                    </m:r>
                  </m:oMath>
                </a14:m>
                <a:r>
                  <a:rPr lang="en-US" sz="2000" dirty="0" smtClean="0"/>
                  <a:t>.</a:t>
                </a:r>
              </a:p>
              <a:p>
                <a:pPr lvl="1"/>
                <a:r>
                  <a:rPr lang="en-US" sz="2000" b="0" dirty="0" smtClean="0"/>
                  <a:t>Filter matrix: </a:t>
                </a:r>
                <a14:m>
                  <m:oMath xmlns:m="http://schemas.openxmlformats.org/officeDocument/2006/math">
                    <m:r>
                      <a:rPr lang="en-US" sz="2000" b="0" i="1" smtClean="0">
                        <a:solidFill>
                          <a:schemeClr val="accent1">
                            <a:lumMod val="75000"/>
                          </a:schemeClr>
                        </a:solidFill>
                        <a:latin typeface="Cambria Math" panose="02040503050406030204" pitchFamily="18" charset="0"/>
                      </a:rPr>
                      <m:t>𝑊</m:t>
                    </m:r>
                    <m:r>
                      <a:rPr lang="en-US" sz="2000" b="0" i="1" smtClean="0">
                        <a:solidFill>
                          <a:schemeClr val="accent1">
                            <a:lumMod val="75000"/>
                          </a:schemeClr>
                        </a:solidFill>
                        <a:latin typeface="Cambria Math" panose="02040503050406030204" pitchFamily="18" charset="0"/>
                      </a:rPr>
                      <m:t>∈</m:t>
                    </m:r>
                    <m:sSup>
                      <m:sSupPr>
                        <m:ctrlPr>
                          <a:rPr lang="en-US" sz="2000" b="0" i="1" smtClean="0">
                            <a:solidFill>
                              <a:schemeClr val="accent1">
                                <a:lumMod val="75000"/>
                              </a:schemeClr>
                            </a:solidFill>
                            <a:latin typeface="Cambria Math" panose="02040503050406030204" pitchFamily="18" charset="0"/>
                          </a:rPr>
                        </m:ctrlPr>
                      </m:sSupPr>
                      <m:e>
                        <m:r>
                          <a:rPr lang="en-US" sz="2000" b="0" i="1" smtClean="0">
                            <a:solidFill>
                              <a:schemeClr val="accent1">
                                <a:lumMod val="75000"/>
                              </a:schemeClr>
                            </a:solidFill>
                            <a:latin typeface="Cambria Math" panose="02040503050406030204" pitchFamily="18" charset="0"/>
                          </a:rPr>
                          <m:t>ℝ</m:t>
                        </m:r>
                      </m:e>
                      <m:sup>
                        <m:r>
                          <a:rPr lang="en-US" sz="2000" b="0" i="1" smtClean="0">
                            <a:solidFill>
                              <a:schemeClr val="accent1">
                                <a:lumMod val="75000"/>
                              </a:schemeClr>
                            </a:solidFill>
                            <a:latin typeface="Cambria Math" panose="02040503050406030204" pitchFamily="18" charset="0"/>
                          </a:rPr>
                          <m:t>𝑑</m:t>
                        </m:r>
                        <m:r>
                          <a:rPr lang="en-US" sz="2000" b="0" i="1" smtClean="0">
                            <a:solidFill>
                              <a:schemeClr val="accent1">
                                <a:lumMod val="75000"/>
                              </a:schemeClr>
                            </a:solidFill>
                            <a:latin typeface="Cambria Math" panose="02040503050406030204" pitchFamily="18" charset="0"/>
                          </a:rPr>
                          <m:t>×</m:t>
                        </m:r>
                        <m:r>
                          <a:rPr lang="en-US" sz="2000" b="0" i="1" smtClean="0">
                            <a:solidFill>
                              <a:schemeClr val="accent1">
                                <a:lumMod val="75000"/>
                              </a:schemeClr>
                            </a:solidFill>
                            <a:latin typeface="Cambria Math" panose="02040503050406030204" pitchFamily="18" charset="0"/>
                          </a:rPr>
                          <m:t>𝑟</m:t>
                        </m:r>
                      </m:sup>
                    </m:sSup>
                  </m:oMath>
                </a14:m>
                <a:r>
                  <a:rPr lang="en-US" sz="2000" dirty="0" smtClean="0"/>
                  <a:t> where the </a:t>
                </a:r>
                <a14:m>
                  <m:oMath xmlns:m="http://schemas.openxmlformats.org/officeDocument/2006/math">
                    <m:r>
                      <a:rPr lang="en-US" sz="2000" b="0" i="1" smtClean="0">
                        <a:latin typeface="Cambria Math" panose="02040503050406030204" pitchFamily="18" charset="0"/>
                      </a:rPr>
                      <m:t>𝑗</m:t>
                    </m:r>
                  </m:oMath>
                </a14:m>
                <a:r>
                  <a:rPr lang="en-US" sz="2000" dirty="0" smtClean="0"/>
                  <a:t>-</a:t>
                </a:r>
                <a:r>
                  <a:rPr lang="en-US" sz="2000" dirty="0" err="1"/>
                  <a:t>th</a:t>
                </a:r>
                <a:r>
                  <a:rPr lang="en-US" sz="2000" dirty="0"/>
                  <a:t> </a:t>
                </a:r>
                <a:r>
                  <a:rPr lang="en-US" sz="2000" dirty="0" smtClean="0"/>
                  <a:t>column is </a:t>
                </a:r>
                <a14:m>
                  <m:oMath xmlns:m="http://schemas.openxmlformats.org/officeDocument/2006/math">
                    <m:sSubSup>
                      <m:sSubSupPr>
                        <m:ctrlPr>
                          <a:rPr lang="en-US" sz="2000" i="1">
                            <a:solidFill>
                              <a:schemeClr val="accent1">
                                <a:lumMod val="75000"/>
                              </a:schemeClr>
                            </a:solidFill>
                            <a:latin typeface="Cambria Math" panose="02040503050406030204" pitchFamily="18" charset="0"/>
                          </a:rPr>
                        </m:ctrlPr>
                      </m:sSubSupPr>
                      <m:e>
                        <m:r>
                          <a:rPr lang="en-US" sz="2000" i="1">
                            <a:solidFill>
                              <a:schemeClr val="accent1">
                                <a:lumMod val="75000"/>
                              </a:schemeClr>
                            </a:solidFill>
                            <a:latin typeface="Cambria Math" panose="02040503050406030204" pitchFamily="18" charset="0"/>
                          </a:rPr>
                          <m:t>𝑤</m:t>
                        </m:r>
                      </m:e>
                      <m:sub>
                        <m:r>
                          <a:rPr lang="en-US" sz="2000" i="1">
                            <a:solidFill>
                              <a:schemeClr val="accent1">
                                <a:lumMod val="75000"/>
                              </a:schemeClr>
                            </a:solidFill>
                            <a:latin typeface="Cambria Math" panose="02040503050406030204" pitchFamily="18" charset="0"/>
                          </a:rPr>
                          <m:t>𝑗</m:t>
                        </m:r>
                      </m:sub>
                      <m:sup>
                        <m:r>
                          <m:rPr>
                            <m:sty m:val="p"/>
                          </m:rPr>
                          <a:rPr lang="en-US" sz="2000">
                            <a:solidFill>
                              <a:schemeClr val="accent1">
                                <a:lumMod val="75000"/>
                              </a:schemeClr>
                            </a:solidFill>
                            <a:latin typeface="Cambria Math" panose="02040503050406030204" pitchFamily="18" charset="0"/>
                          </a:rPr>
                          <m:t>T</m:t>
                        </m:r>
                      </m:sup>
                    </m:sSubSup>
                  </m:oMath>
                </a14:m>
                <a:r>
                  <a:rPr lang="en-US" sz="2000" dirty="0" smtClean="0"/>
                  <a:t>.</a:t>
                </a:r>
              </a:p>
              <a:p>
                <a:pPr lvl="1"/>
                <a:r>
                  <a:rPr lang="en-US" sz="2000" dirty="0" smtClean="0"/>
                  <a:t>Output matrix: </a:t>
                </a:r>
                <a14:m>
                  <m:oMath xmlns:m="http://schemas.openxmlformats.org/officeDocument/2006/math">
                    <m:sSub>
                      <m:sSubPr>
                        <m:ctrlPr>
                          <a:rPr lang="en-US" sz="2000" b="0" i="1" smtClean="0">
                            <a:solidFill>
                              <a:schemeClr val="accent6"/>
                            </a:solidFill>
                            <a:latin typeface="Cambria Math" panose="02040503050406030204" pitchFamily="18" charset="0"/>
                          </a:rPr>
                        </m:ctrlPr>
                      </m:sSubPr>
                      <m:e>
                        <m:r>
                          <a:rPr lang="en-US" sz="2000" b="0" i="1" smtClean="0">
                            <a:solidFill>
                              <a:schemeClr val="accent6"/>
                            </a:solidFill>
                            <a:latin typeface="Cambria Math" panose="02040503050406030204" pitchFamily="18" charset="0"/>
                          </a:rPr>
                          <m:t>𝐴</m:t>
                        </m:r>
                      </m:e>
                      <m:sub>
                        <m:r>
                          <a:rPr lang="en-US" sz="2000" b="0" i="1" smtClean="0">
                            <a:solidFill>
                              <a:schemeClr val="accent6"/>
                            </a:solidFill>
                            <a:latin typeface="Cambria Math" panose="02040503050406030204" pitchFamily="18" charset="0"/>
                          </a:rPr>
                          <m:t>𝑘</m:t>
                        </m:r>
                      </m:sub>
                    </m:sSub>
                    <m:r>
                      <a:rPr lang="en-US" sz="2000" b="0" i="1" smtClean="0">
                        <a:solidFill>
                          <a:schemeClr val="accent6"/>
                        </a:solidFill>
                        <a:latin typeface="Cambria Math" panose="02040503050406030204" pitchFamily="18" charset="0"/>
                      </a:rPr>
                      <m:t>∈</m:t>
                    </m:r>
                    <m:sSup>
                      <m:sSupPr>
                        <m:ctrlPr>
                          <a:rPr lang="en-US" sz="2000" b="0" i="1" smtClean="0">
                            <a:solidFill>
                              <a:schemeClr val="accent6"/>
                            </a:solidFill>
                            <a:latin typeface="Cambria Math" panose="02040503050406030204" pitchFamily="18" charset="0"/>
                          </a:rPr>
                        </m:ctrlPr>
                      </m:sSupPr>
                      <m:e>
                        <m:r>
                          <a:rPr lang="en-US" sz="2000" b="0" i="1" smtClean="0">
                            <a:solidFill>
                              <a:schemeClr val="accent6"/>
                            </a:solidFill>
                            <a:latin typeface="Cambria Math" panose="02040503050406030204" pitchFamily="18" charset="0"/>
                          </a:rPr>
                          <m:t>ℝ</m:t>
                        </m:r>
                      </m:e>
                      <m:sup>
                        <m:r>
                          <a:rPr lang="en-US" sz="2000" b="0" i="1" smtClean="0">
                            <a:solidFill>
                              <a:schemeClr val="accent6"/>
                            </a:solidFill>
                            <a:latin typeface="Cambria Math" panose="02040503050406030204" pitchFamily="18" charset="0"/>
                          </a:rPr>
                          <m:t>𝑟</m:t>
                        </m:r>
                        <m:r>
                          <a:rPr lang="en-US" sz="2000" b="0" i="1" smtClean="0">
                            <a:solidFill>
                              <a:schemeClr val="accent6"/>
                            </a:solidFill>
                            <a:latin typeface="Cambria Math" panose="02040503050406030204" pitchFamily="18" charset="0"/>
                          </a:rPr>
                          <m:t>×</m:t>
                        </m:r>
                        <m:r>
                          <a:rPr lang="en-US" sz="2000" b="0" i="1" smtClean="0">
                            <a:solidFill>
                              <a:schemeClr val="accent6"/>
                            </a:solidFill>
                            <a:latin typeface="Cambria Math" panose="02040503050406030204" pitchFamily="18" charset="0"/>
                          </a:rPr>
                          <m:t>𝑃</m:t>
                        </m:r>
                      </m:sup>
                    </m:sSup>
                  </m:oMath>
                </a14:m>
                <a:r>
                  <a:rPr lang="en-US" sz="2000" dirty="0" smtClean="0"/>
                  <a:t> </a:t>
                </a:r>
                <a:r>
                  <a:rPr lang="en-US" sz="2000" dirty="0"/>
                  <a:t>where the </a:t>
                </a:r>
                <a14:m>
                  <m:oMath xmlns:m="http://schemas.openxmlformats.org/officeDocument/2006/math">
                    <m:r>
                      <a:rPr lang="en-US" sz="2000" b="0" i="0" smtClean="0">
                        <a:latin typeface="Cambria Math" panose="02040503050406030204" pitchFamily="18" charset="0"/>
                      </a:rPr>
                      <m:t>(</m:t>
                    </m:r>
                    <m:r>
                      <a:rPr lang="en-US" sz="2000" i="1">
                        <a:latin typeface="Cambria Math" panose="02040503050406030204" pitchFamily="18" charset="0"/>
                      </a:rPr>
                      <m:t>𝑗</m:t>
                    </m:r>
                    <m:r>
                      <a:rPr lang="en-US" sz="2000" b="0" i="1" smtClean="0">
                        <a:latin typeface="Cambria Math" panose="02040503050406030204" pitchFamily="18" charset="0"/>
                      </a:rPr>
                      <m:t>,</m:t>
                    </m:r>
                    <m:r>
                      <a:rPr lang="en-US" sz="2000" b="0" i="1" smtClean="0">
                        <a:latin typeface="Cambria Math" panose="02040503050406030204" pitchFamily="18" charset="0"/>
                      </a:rPr>
                      <m:t>𝑝</m:t>
                    </m:r>
                    <m:r>
                      <a:rPr lang="en-US" sz="2000" b="0" i="1" smtClean="0">
                        <a:latin typeface="Cambria Math" panose="02040503050406030204" pitchFamily="18" charset="0"/>
                      </a:rPr>
                      <m:t>)</m:t>
                    </m:r>
                  </m:oMath>
                </a14:m>
                <a:r>
                  <a:rPr lang="en-US" sz="2000" dirty="0"/>
                  <a:t>-</a:t>
                </a:r>
                <a:r>
                  <a:rPr lang="en-US" sz="2000" dirty="0" err="1"/>
                  <a:t>th</a:t>
                </a:r>
                <a:r>
                  <a:rPr lang="en-US" sz="2000" dirty="0"/>
                  <a:t> </a:t>
                </a:r>
                <a:r>
                  <a:rPr lang="en-US" sz="2000" dirty="0" smtClean="0"/>
                  <a:t>element is </a:t>
                </a:r>
                <a14:m>
                  <m:oMath xmlns:m="http://schemas.openxmlformats.org/officeDocument/2006/math">
                    <m:sSub>
                      <m:sSubPr>
                        <m:ctrlPr>
                          <a:rPr lang="en-US" sz="2000" i="1">
                            <a:solidFill>
                              <a:schemeClr val="accent6"/>
                            </a:solidFill>
                            <a:latin typeface="Cambria Math" panose="02040503050406030204" pitchFamily="18" charset="0"/>
                          </a:rPr>
                        </m:ctrlPr>
                      </m:sSubPr>
                      <m:e>
                        <m:r>
                          <a:rPr lang="en-US" sz="2000" i="1">
                            <a:solidFill>
                              <a:schemeClr val="accent6"/>
                            </a:solidFill>
                            <a:latin typeface="Cambria Math" panose="02040503050406030204" pitchFamily="18" charset="0"/>
                          </a:rPr>
                          <m:t>𝛼</m:t>
                        </m:r>
                      </m:e>
                      <m:sub>
                        <m:r>
                          <a:rPr lang="en-US" sz="2000" i="1">
                            <a:solidFill>
                              <a:schemeClr val="accent6"/>
                            </a:solidFill>
                            <a:latin typeface="Cambria Math" panose="02040503050406030204" pitchFamily="18" charset="0"/>
                          </a:rPr>
                          <m:t>𝑘</m:t>
                        </m:r>
                        <m:r>
                          <a:rPr lang="en-US" sz="2000" i="1">
                            <a:solidFill>
                              <a:schemeClr val="accent6"/>
                            </a:solidFill>
                            <a:latin typeface="Cambria Math" panose="02040503050406030204" pitchFamily="18" charset="0"/>
                          </a:rPr>
                          <m:t>,</m:t>
                        </m:r>
                        <m:r>
                          <a:rPr lang="en-US" sz="2000" i="1">
                            <a:solidFill>
                              <a:schemeClr val="accent6"/>
                            </a:solidFill>
                            <a:latin typeface="Cambria Math" panose="02040503050406030204" pitchFamily="18" charset="0"/>
                          </a:rPr>
                          <m:t>𝑗</m:t>
                        </m:r>
                        <m:r>
                          <a:rPr lang="en-US" sz="2000" i="1">
                            <a:solidFill>
                              <a:schemeClr val="accent6"/>
                            </a:solidFill>
                            <a:latin typeface="Cambria Math" panose="02040503050406030204" pitchFamily="18" charset="0"/>
                          </a:rPr>
                          <m:t>,</m:t>
                        </m:r>
                        <m:r>
                          <a:rPr lang="en-US" sz="2000" i="1">
                            <a:solidFill>
                              <a:schemeClr val="accent6"/>
                            </a:solidFill>
                            <a:latin typeface="Cambria Math" panose="02040503050406030204" pitchFamily="18" charset="0"/>
                          </a:rPr>
                          <m:t>𝑝</m:t>
                        </m:r>
                      </m:sub>
                    </m:sSub>
                  </m:oMath>
                </a14:m>
                <a:r>
                  <a:rPr lang="en-US" sz="2000" dirty="0" smtClean="0"/>
                  <a:t>.</a:t>
                </a:r>
              </a:p>
              <a:p>
                <a:pPr marL="0" indent="0">
                  <a:buNone/>
                </a:pPr>
                <a:endParaRPr lang="en-US" sz="2000" dirty="0" smtClean="0"/>
              </a:p>
              <a:p>
                <a:endParaRPr lang="en-US" sz="2000" dirty="0" smtClean="0"/>
              </a:p>
              <a:p>
                <a:endParaRPr lang="en-US" sz="2000" dirty="0"/>
              </a:p>
              <a:p>
                <a:endParaRPr lang="en-US" sz="2000" dirty="0" smtClean="0"/>
              </a:p>
              <a:p>
                <a:r>
                  <a:rPr lang="en-US" sz="2000" dirty="0"/>
                  <a:t>W</a:t>
                </a:r>
                <a:r>
                  <a:rPr lang="en-US" sz="2000" dirty="0" smtClean="0"/>
                  <a:t>rite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𝑘</m:t>
                        </m:r>
                      </m:sub>
                    </m:sSub>
                  </m:oMath>
                </a14:m>
                <a:r>
                  <a:rPr lang="en-US" sz="2000" dirty="0" smtClean="0"/>
                  <a:t> as: </a:t>
                </a:r>
              </a:p>
              <a:p>
                <a:pPr marL="0" indent="0">
                  <a:buNone/>
                </a:pPr>
                <a:r>
                  <a:rPr lang="en-US" sz="2000" dirty="0" smtClean="0"/>
                  <a:t>                         </a:t>
                </a:r>
                <a14:m>
                  <m:oMath xmlns:m="http://schemas.openxmlformats.org/officeDocument/2006/math">
                    <m:sSub>
                      <m:sSubPr>
                        <m:ctrlPr>
                          <a:rPr lang="en-US" sz="2000" i="1">
                            <a:latin typeface="Cambria Math" panose="02040503050406030204" pitchFamily="18" charset="0"/>
                          </a:rPr>
                        </m:ctrlPr>
                      </m:sSubPr>
                      <m:e>
                        <m:r>
                          <a:rPr lang="en-US" sz="2000" b="0" i="1" smtClean="0">
                            <a:latin typeface="Cambria Math" panose="02040503050406030204" pitchFamily="18" charset="0"/>
                          </a:rPr>
                          <m:t> </m:t>
                        </m:r>
                        <m:r>
                          <a:rPr lang="en-US" sz="2000" i="1">
                            <a:latin typeface="Cambria Math" panose="02040503050406030204" pitchFamily="18" charset="0"/>
                          </a:rPr>
                          <m:t>𝑓</m:t>
                        </m:r>
                      </m:e>
                      <m:sub>
                        <m:r>
                          <a:rPr lang="en-US" sz="2000" i="1">
                            <a:latin typeface="Cambria Math" panose="02040503050406030204" pitchFamily="18" charset="0"/>
                          </a:rPr>
                          <m:t>𝑘</m:t>
                        </m:r>
                      </m:sub>
                    </m:sSub>
                    <m:d>
                      <m:dPr>
                        <m:ctrlPr>
                          <a:rPr lang="en-US" sz="2000" i="1">
                            <a:latin typeface="Cambria Math" panose="02040503050406030204" pitchFamily="18" charset="0"/>
                          </a:rPr>
                        </m:ctrlPr>
                      </m:dPr>
                      <m:e>
                        <m:r>
                          <a:rPr lang="en-US" sz="2000" i="1">
                            <a:latin typeface="Cambria Math" panose="02040503050406030204" pitchFamily="18" charset="0"/>
                          </a:rPr>
                          <m:t>𝑥</m:t>
                        </m:r>
                      </m:e>
                    </m:d>
                    <m:r>
                      <a:rPr lang="en-US" sz="2000" i="1">
                        <a:latin typeface="Cambria Math" panose="02040503050406030204" pitchFamily="18" charset="0"/>
                      </a:rPr>
                      <m:t>=</m:t>
                    </m:r>
                    <m:r>
                      <m:rPr>
                        <m:sty m:val="p"/>
                      </m:rPr>
                      <a:rPr lang="en-US" sz="2000" b="0" i="1" smtClean="0">
                        <a:latin typeface="Cambria Math" panose="02040503050406030204" pitchFamily="18" charset="0"/>
                      </a:rPr>
                      <m:t>tr</m:t>
                    </m:r>
                    <m:d>
                      <m:dPr>
                        <m:ctrlPr>
                          <a:rPr lang="en-US" sz="2000" b="0" i="1" smtClean="0">
                            <a:latin typeface="Cambria Math" panose="02040503050406030204" pitchFamily="18" charset="0"/>
                          </a:rPr>
                        </m:ctrlPr>
                      </m:dPr>
                      <m:e>
                        <m:r>
                          <a:rPr lang="en-US" sz="2000" b="0" i="1" smtClean="0">
                            <a:solidFill>
                              <a:srgbClr val="FF0000"/>
                            </a:solidFill>
                            <a:latin typeface="Cambria Math" panose="02040503050406030204" pitchFamily="18" charset="0"/>
                          </a:rPr>
                          <m:t>𝑍</m:t>
                        </m:r>
                        <m:d>
                          <m:dPr>
                            <m:ctrlPr>
                              <a:rPr lang="en-US" sz="2000" b="0" i="1" smtClean="0">
                                <a:solidFill>
                                  <a:srgbClr val="FF0000"/>
                                </a:solidFill>
                                <a:latin typeface="Cambria Math" panose="02040503050406030204" pitchFamily="18" charset="0"/>
                              </a:rPr>
                            </m:ctrlPr>
                          </m:dPr>
                          <m:e>
                            <m:r>
                              <a:rPr lang="en-US" sz="2000" b="0" i="1" smtClean="0">
                                <a:solidFill>
                                  <a:srgbClr val="FF0000"/>
                                </a:solidFill>
                                <a:latin typeface="Cambria Math" panose="02040503050406030204" pitchFamily="18" charset="0"/>
                              </a:rPr>
                              <m:t>𝑥</m:t>
                            </m:r>
                          </m:e>
                        </m:d>
                        <m:r>
                          <a:rPr lang="en-US" sz="2000" b="0" i="1" smtClean="0">
                            <a:solidFill>
                              <a:srgbClr val="FF0000"/>
                            </a:solidFill>
                            <a:latin typeface="Cambria Math" panose="02040503050406030204" pitchFamily="18" charset="0"/>
                          </a:rPr>
                          <m:t> </m:t>
                        </m:r>
                        <m:r>
                          <a:rPr lang="en-US" sz="2000" b="0" i="1" smtClean="0">
                            <a:solidFill>
                              <a:schemeClr val="accent1">
                                <a:lumMod val="75000"/>
                              </a:schemeClr>
                            </a:solidFill>
                            <a:latin typeface="Cambria Math" panose="02040503050406030204" pitchFamily="18" charset="0"/>
                          </a:rPr>
                          <m:t>𝑊</m:t>
                        </m:r>
                        <m:sSub>
                          <m:sSubPr>
                            <m:ctrlPr>
                              <a:rPr lang="en-US" sz="2000" b="0" i="1" smtClean="0">
                                <a:solidFill>
                                  <a:schemeClr val="accent6"/>
                                </a:solidFill>
                                <a:latin typeface="Cambria Math" panose="02040503050406030204" pitchFamily="18" charset="0"/>
                              </a:rPr>
                            </m:ctrlPr>
                          </m:sSubPr>
                          <m:e>
                            <m:r>
                              <a:rPr lang="en-US" sz="2000" b="0" i="1" smtClean="0">
                                <a:solidFill>
                                  <a:schemeClr val="accent6"/>
                                </a:solidFill>
                                <a:latin typeface="Cambria Math" panose="02040503050406030204" pitchFamily="18" charset="0"/>
                              </a:rPr>
                              <m:t>𝐴</m:t>
                            </m:r>
                          </m:e>
                          <m:sub>
                            <m:r>
                              <a:rPr lang="en-US" sz="2000" b="0" i="1" smtClean="0">
                                <a:solidFill>
                                  <a:schemeClr val="accent6"/>
                                </a:solidFill>
                                <a:latin typeface="Cambria Math" panose="02040503050406030204" pitchFamily="18" charset="0"/>
                              </a:rPr>
                              <m:t>𝑘</m:t>
                            </m:r>
                          </m:sub>
                        </m:sSub>
                        <m:r>
                          <a:rPr lang="en-US" sz="2000" b="0" i="1" smtClean="0">
                            <a:solidFill>
                              <a:schemeClr val="accent6"/>
                            </a:solidFill>
                            <a:latin typeface="Cambria Math" panose="02040503050406030204" pitchFamily="18" charset="0"/>
                          </a:rPr>
                          <m:t> </m:t>
                        </m:r>
                      </m:e>
                    </m:d>
                  </m:oMath>
                </a14:m>
                <a:endParaRPr lang="en-US" sz="2000" dirty="0" smtClean="0"/>
              </a:p>
              <a:p>
                <a:r>
                  <a:rPr lang="en-US" sz="2000" dirty="0" smtClean="0"/>
                  <a:t>Parameter </a:t>
                </a:r>
                <a:r>
                  <a:rPr lang="en-US" altLang="zh-CN" sz="2000" dirty="0" smtClean="0"/>
                  <a:t>matrix</a:t>
                </a:r>
                <a:r>
                  <a:rPr lang="en-US" sz="2000" dirty="0" smtClean="0"/>
                  <a:t>:</a:t>
                </a:r>
                <a:r>
                  <a:rPr lang="en-US" sz="2000" dirty="0" smtClean="0">
                    <a:solidFill>
                      <a:schemeClr val="accent2"/>
                    </a:solidFill>
                  </a:rPr>
                  <a:t> </a:t>
                </a:r>
                <a14:m>
                  <m:oMath xmlns:m="http://schemas.openxmlformats.org/officeDocument/2006/math">
                    <m:r>
                      <m:rPr>
                        <m:sty m:val="p"/>
                      </m:rPr>
                      <a:rPr lang="en-US" sz="2000">
                        <a:solidFill>
                          <a:schemeClr val="accent2"/>
                        </a:solidFill>
                        <a:latin typeface="Cambria Math" panose="02040503050406030204" pitchFamily="18" charset="0"/>
                      </a:rPr>
                      <m:t>Θ</m:t>
                    </m:r>
                    <m:r>
                      <a:rPr lang="en-US" sz="2000" b="0" i="1" smtClean="0">
                        <a:solidFill>
                          <a:schemeClr val="accent2"/>
                        </a:solidFill>
                        <a:latin typeface="Cambria Math" panose="02040503050406030204" pitchFamily="18" charset="0"/>
                      </a:rPr>
                      <m:t>≝</m:t>
                    </m:r>
                    <m:d>
                      <m:dPr>
                        <m:ctrlPr>
                          <a:rPr lang="en-US" sz="2000" b="0" i="1" smtClean="0">
                            <a:solidFill>
                              <a:schemeClr val="accent2"/>
                            </a:solidFill>
                            <a:latin typeface="Cambria Math" panose="02040503050406030204" pitchFamily="18" charset="0"/>
                          </a:rPr>
                        </m:ctrlPr>
                      </m:dPr>
                      <m:e>
                        <m:sSub>
                          <m:sSubPr>
                            <m:ctrlPr>
                              <a:rPr lang="en-US" sz="2000" b="0" i="1" smtClean="0">
                                <a:solidFill>
                                  <a:schemeClr val="accent2"/>
                                </a:solidFill>
                                <a:latin typeface="Cambria Math" panose="02040503050406030204" pitchFamily="18" charset="0"/>
                              </a:rPr>
                            </m:ctrlPr>
                          </m:sSubPr>
                          <m:e>
                            <m:r>
                              <m:rPr>
                                <m:sty m:val="p"/>
                              </m:rPr>
                              <a:rPr lang="en-US" sz="2000">
                                <a:solidFill>
                                  <a:schemeClr val="accent2"/>
                                </a:solidFill>
                                <a:latin typeface="Cambria Math" panose="02040503050406030204" pitchFamily="18" charset="0"/>
                              </a:rPr>
                              <m:t>Θ</m:t>
                            </m:r>
                          </m:e>
                          <m:sub>
                            <m:r>
                              <a:rPr lang="en-US" sz="2000" b="0" i="0" smtClean="0">
                                <a:solidFill>
                                  <a:schemeClr val="accent2"/>
                                </a:solidFill>
                                <a:latin typeface="Cambria Math" panose="02040503050406030204" pitchFamily="18" charset="0"/>
                              </a:rPr>
                              <m:t>1</m:t>
                            </m:r>
                          </m:sub>
                        </m:sSub>
                        <m:r>
                          <a:rPr lang="en-US" sz="2000" b="0" i="0" smtClean="0">
                            <a:solidFill>
                              <a:schemeClr val="accent2"/>
                            </a:solidFill>
                            <a:latin typeface="Cambria Math" panose="02040503050406030204" pitchFamily="18" charset="0"/>
                          </a:rPr>
                          <m:t>,…,</m:t>
                        </m:r>
                        <m:sSub>
                          <m:sSubPr>
                            <m:ctrlPr>
                              <a:rPr lang="en-US" sz="2000" b="0" i="1" smtClean="0">
                                <a:solidFill>
                                  <a:schemeClr val="accent2"/>
                                </a:solidFill>
                                <a:latin typeface="Cambria Math" panose="02040503050406030204" pitchFamily="18" charset="0"/>
                              </a:rPr>
                            </m:ctrlPr>
                          </m:sSubPr>
                          <m:e>
                            <m:r>
                              <m:rPr>
                                <m:sty m:val="p"/>
                              </m:rPr>
                              <a:rPr lang="en-US" sz="2000">
                                <a:solidFill>
                                  <a:schemeClr val="accent2"/>
                                </a:solidFill>
                                <a:latin typeface="Cambria Math" panose="02040503050406030204" pitchFamily="18" charset="0"/>
                              </a:rPr>
                              <m:t>Θ</m:t>
                            </m:r>
                          </m:e>
                          <m:sub>
                            <m:r>
                              <a:rPr lang="en-US" sz="2000" b="0" i="1" smtClean="0">
                                <a:solidFill>
                                  <a:schemeClr val="accent2"/>
                                </a:solidFill>
                                <a:latin typeface="Cambria Math" panose="02040503050406030204" pitchFamily="18" charset="0"/>
                              </a:rPr>
                              <m:t>𝐾</m:t>
                            </m:r>
                          </m:sub>
                        </m:sSub>
                      </m:e>
                    </m:d>
                    <m:r>
                      <a:rPr lang="en-US" sz="2000" b="0" i="0" smtClean="0">
                        <a:solidFill>
                          <a:schemeClr val="accent2"/>
                        </a:solidFill>
                        <a:latin typeface="Cambria Math" panose="02040503050406030204" pitchFamily="18" charset="0"/>
                      </a:rPr>
                      <m:t>=</m:t>
                    </m:r>
                    <m:r>
                      <a:rPr lang="en-US" sz="2000" i="1">
                        <a:solidFill>
                          <a:schemeClr val="accent1">
                            <a:lumMod val="75000"/>
                          </a:schemeClr>
                        </a:solidFill>
                        <a:latin typeface="Cambria Math" panose="02040503050406030204" pitchFamily="18" charset="0"/>
                      </a:rPr>
                      <m:t>𝑊</m:t>
                    </m:r>
                    <m:d>
                      <m:dPr>
                        <m:begChr m:val="["/>
                        <m:endChr m:val="]"/>
                        <m:ctrlPr>
                          <a:rPr lang="en-US" sz="2000" b="0" i="1" smtClean="0">
                            <a:solidFill>
                              <a:schemeClr val="accent6"/>
                            </a:solidFill>
                            <a:latin typeface="Cambria Math" panose="02040503050406030204" pitchFamily="18" charset="0"/>
                          </a:rPr>
                        </m:ctrlPr>
                      </m:dPr>
                      <m:e>
                        <m:sSub>
                          <m:sSubPr>
                            <m:ctrlPr>
                              <a:rPr lang="en-US" sz="2000" b="0" i="1" smtClean="0">
                                <a:solidFill>
                                  <a:schemeClr val="accent6"/>
                                </a:solidFill>
                                <a:latin typeface="Cambria Math" panose="02040503050406030204" pitchFamily="18" charset="0"/>
                              </a:rPr>
                            </m:ctrlPr>
                          </m:sSubPr>
                          <m:e>
                            <m:r>
                              <a:rPr lang="en-US" sz="2000" b="0" i="1" smtClean="0">
                                <a:solidFill>
                                  <a:schemeClr val="accent6"/>
                                </a:solidFill>
                                <a:latin typeface="Cambria Math" panose="02040503050406030204" pitchFamily="18" charset="0"/>
                              </a:rPr>
                              <m:t>𝐴</m:t>
                            </m:r>
                          </m:e>
                          <m:sub>
                            <m:r>
                              <a:rPr lang="en-US" sz="2000" b="0" i="1" smtClean="0">
                                <a:solidFill>
                                  <a:schemeClr val="accent6"/>
                                </a:solidFill>
                                <a:latin typeface="Cambria Math" panose="02040503050406030204" pitchFamily="18" charset="0"/>
                              </a:rPr>
                              <m:t>1</m:t>
                            </m:r>
                          </m:sub>
                        </m:sSub>
                        <m:r>
                          <a:rPr lang="en-US" sz="2000" b="0" i="1" smtClean="0">
                            <a:solidFill>
                              <a:schemeClr val="accent6"/>
                            </a:solidFill>
                            <a:latin typeface="Cambria Math" panose="02040503050406030204" pitchFamily="18" charset="0"/>
                          </a:rPr>
                          <m:t>,…,</m:t>
                        </m:r>
                        <m:sSub>
                          <m:sSubPr>
                            <m:ctrlPr>
                              <a:rPr lang="en-US" sz="2000" b="0" i="1" smtClean="0">
                                <a:solidFill>
                                  <a:schemeClr val="accent6"/>
                                </a:solidFill>
                                <a:latin typeface="Cambria Math" panose="02040503050406030204" pitchFamily="18" charset="0"/>
                              </a:rPr>
                            </m:ctrlPr>
                          </m:sSubPr>
                          <m:e>
                            <m:r>
                              <a:rPr lang="en-US" sz="2000" b="0" i="1" smtClean="0">
                                <a:solidFill>
                                  <a:schemeClr val="accent6"/>
                                </a:solidFill>
                                <a:latin typeface="Cambria Math" panose="02040503050406030204" pitchFamily="18" charset="0"/>
                              </a:rPr>
                              <m:t>𝐴</m:t>
                            </m:r>
                          </m:e>
                          <m:sub>
                            <m:r>
                              <a:rPr lang="en-US" sz="2000" b="0" i="1" smtClean="0">
                                <a:solidFill>
                                  <a:schemeClr val="accent6"/>
                                </a:solidFill>
                                <a:latin typeface="Cambria Math" panose="02040503050406030204" pitchFamily="18" charset="0"/>
                              </a:rPr>
                              <m:t>𝐾</m:t>
                            </m:r>
                          </m:sub>
                        </m:sSub>
                      </m:e>
                    </m:d>
                  </m:oMath>
                </a14:m>
                <a:r>
                  <a:rPr lang="en-US" sz="2000" dirty="0" smtClean="0"/>
                  <a:t>.</a:t>
                </a:r>
              </a:p>
              <a:p>
                <a:r>
                  <a:rPr lang="en-US" sz="2000" dirty="0" smtClean="0"/>
                  <a:t>Constraint: </a:t>
                </a:r>
                <a14:m>
                  <m:oMath xmlns:m="http://schemas.openxmlformats.org/officeDocument/2006/math">
                    <m:r>
                      <m:rPr>
                        <m:sty m:val="p"/>
                      </m:rPr>
                      <a:rPr lang="en-US" sz="2000" b="0" i="0" smtClean="0">
                        <a:solidFill>
                          <a:schemeClr val="accent2"/>
                        </a:solidFill>
                        <a:latin typeface="Cambria Math" panose="02040503050406030204" pitchFamily="18" charset="0"/>
                      </a:rPr>
                      <m:t>rank</m:t>
                    </m:r>
                    <m:d>
                      <m:dPr>
                        <m:ctrlPr>
                          <a:rPr lang="en-US" sz="2000" b="0" i="1" smtClean="0">
                            <a:solidFill>
                              <a:schemeClr val="accent2"/>
                            </a:solidFill>
                            <a:latin typeface="Cambria Math" panose="02040503050406030204" pitchFamily="18" charset="0"/>
                          </a:rPr>
                        </m:ctrlPr>
                      </m:dPr>
                      <m:e>
                        <m:r>
                          <m:rPr>
                            <m:sty m:val="p"/>
                          </m:rPr>
                          <a:rPr lang="en-US" sz="2000">
                            <a:solidFill>
                              <a:schemeClr val="accent2"/>
                            </a:solidFill>
                            <a:latin typeface="Cambria Math" panose="02040503050406030204" pitchFamily="18" charset="0"/>
                          </a:rPr>
                          <m:t>Θ</m:t>
                        </m:r>
                      </m:e>
                    </m:d>
                    <m:r>
                      <a:rPr lang="en-US" sz="2000" b="0" i="1" smtClean="0">
                        <a:solidFill>
                          <a:schemeClr val="accent2"/>
                        </a:solidFill>
                        <a:latin typeface="Cambria Math" panose="02040503050406030204" pitchFamily="18" charset="0"/>
                      </a:rPr>
                      <m:t>≤</m:t>
                    </m:r>
                    <m:r>
                      <a:rPr lang="en-US" sz="2000" b="0" i="1" smtClean="0">
                        <a:solidFill>
                          <a:schemeClr val="accent2"/>
                        </a:solidFill>
                        <a:latin typeface="Cambria Math" panose="02040503050406030204" pitchFamily="18" charset="0"/>
                      </a:rPr>
                      <m:t>𝑟</m:t>
                    </m:r>
                  </m:oMath>
                </a14:m>
                <a:r>
                  <a:rPr lang="en-US" sz="2000" dirty="0" smtClean="0"/>
                  <a:t>.</a:t>
                </a:r>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45918" y="1428838"/>
                <a:ext cx="7621923" cy="4927513"/>
              </a:xfrm>
              <a:blipFill>
                <a:blip r:embed="rId3"/>
                <a:stretch>
                  <a:fillRect l="-720" t="-10012" b="-642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29</a:t>
            </a:fld>
            <a:endParaRPr lang="en-US" dirty="0"/>
          </a:p>
        </p:txBody>
      </p:sp>
      <p:sp>
        <p:nvSpPr>
          <p:cNvPr id="5" name="Rectangle 4"/>
          <p:cNvSpPr/>
          <p:nvPr/>
        </p:nvSpPr>
        <p:spPr>
          <a:xfrm>
            <a:off x="4225726" y="3556971"/>
            <a:ext cx="231154" cy="423449"/>
          </a:xfrm>
          <a:prstGeom prst="rect">
            <a:avLst/>
          </a:prstGeom>
        </p:spPr>
        <p:txBody>
          <a:bodyPr wrap="none">
            <a:spAutoFit/>
          </a:bodyPr>
          <a:lstStyle/>
          <a:p>
            <a:pPr algn="ctr">
              <a:lnSpc>
                <a:spcPct val="150000"/>
              </a:lnSpc>
            </a:pPr>
            <a:r>
              <a:rPr lang="en-US" sz="1600" dirty="0" smtClean="0">
                <a:solidFill>
                  <a:schemeClr val="tx1"/>
                </a:solidFill>
              </a:rPr>
              <a:t> </a:t>
            </a:r>
            <a:endParaRPr lang="en-US" dirty="0">
              <a:solidFill>
                <a:schemeClr val="tx1"/>
              </a:solidFill>
            </a:endParaRPr>
          </a:p>
        </p:txBody>
      </p:sp>
      <mc:AlternateContent xmlns:mc="http://schemas.openxmlformats.org/markup-compatibility/2006" xmlns:a14="http://schemas.microsoft.com/office/drawing/2010/main">
        <mc:Choice Requires="a14">
          <p:sp>
            <p:nvSpPr>
              <p:cNvPr id="6" name="Rectangle 5"/>
              <p:cNvSpPr/>
              <p:nvPr/>
            </p:nvSpPr>
            <p:spPr>
              <a:xfrm>
                <a:off x="3047626" y="3649739"/>
                <a:ext cx="1875645" cy="1063811"/>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𝑥</m:t>
                      </m:r>
                      <m:r>
                        <a:rPr lang="en-US" b="0" i="1" smtClean="0">
                          <a:solidFill>
                            <a:srgbClr val="FF0000"/>
                          </a:solidFill>
                          <a:latin typeface="Cambria Math" panose="02040503050406030204" pitchFamily="18" charset="0"/>
                        </a:rPr>
                        <m:t>)</m:t>
                      </m:r>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3047626" y="3649739"/>
                <a:ext cx="1875645" cy="1063811"/>
              </a:xfrm>
              <a:prstGeom prst="rect">
                <a:avLst/>
              </a:prstGeom>
              <a:blipFill>
                <a:blip r:embed="rId5"/>
                <a:stretch>
                  <a:fillRect/>
                </a:stretch>
              </a:blipFill>
              <a:ln>
                <a:noFill/>
              </a:ln>
            </p:spPr>
            <p:txBody>
              <a:bodyPr/>
              <a:lstStyle/>
              <a:p>
                <a:r>
                  <a:rPr lang="en-US">
                    <a:noFill/>
                  </a:rPr>
                  <a:t> </a:t>
                </a:r>
              </a:p>
            </p:txBody>
          </p:sp>
        </mc:Fallback>
      </mc:AlternateContent>
      <p:grpSp>
        <p:nvGrpSpPr>
          <p:cNvPr id="20" name="Group 19"/>
          <p:cNvGrpSpPr/>
          <p:nvPr/>
        </p:nvGrpSpPr>
        <p:grpSpPr>
          <a:xfrm>
            <a:off x="4971898" y="3397985"/>
            <a:ext cx="754339" cy="1634670"/>
            <a:chOff x="4971898" y="3397985"/>
            <a:chExt cx="754339" cy="1634670"/>
          </a:xfrm>
        </p:grpSpPr>
        <mc:AlternateContent xmlns:mc="http://schemas.openxmlformats.org/markup-compatibility/2006" xmlns:a14="http://schemas.microsoft.com/office/drawing/2010/main">
          <mc:Choice Requires="a14">
            <p:sp>
              <p:nvSpPr>
                <p:cNvPr id="8" name="Rectangle 7"/>
                <p:cNvSpPr/>
                <p:nvPr/>
              </p:nvSpPr>
              <p:spPr>
                <a:xfrm>
                  <a:off x="5248478" y="3397985"/>
                  <a:ext cx="477759" cy="1634670"/>
                </a:xfrm>
                <a:prstGeom prst="rect">
                  <a:avLst/>
                </a:prstGeom>
                <a:solidFill>
                  <a:schemeClr val="accent1">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solidFill>
                              <a:schemeClr val="accent1">
                                <a:lumMod val="75000"/>
                              </a:schemeClr>
                            </a:solidFill>
                            <a:latin typeface="Cambria Math" panose="02040503050406030204" pitchFamily="18" charset="0"/>
                          </a:rPr>
                          <m:t>𝑊</m:t>
                        </m:r>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5248478" y="3397985"/>
                  <a:ext cx="477759" cy="1634670"/>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971898" y="4045629"/>
                  <a:ext cx="21800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4971898" y="4045629"/>
                  <a:ext cx="218008" cy="276999"/>
                </a:xfrm>
                <a:prstGeom prst="rect">
                  <a:avLst/>
                </a:prstGeom>
                <a:blipFill>
                  <a:blip r:embed="rId7"/>
                  <a:stretch>
                    <a:fillRect l="-20000" r="-20000" b="-2222"/>
                  </a:stretch>
                </a:blipFill>
              </p:spPr>
              <p:txBody>
                <a:bodyPr/>
                <a:lstStyle/>
                <a:p>
                  <a:r>
                    <a:rPr lang="en-US">
                      <a:noFill/>
                    </a:rPr>
                    <a:t> </a:t>
                  </a:r>
                </a:p>
              </p:txBody>
            </p:sp>
          </mc:Fallback>
        </mc:AlternateContent>
      </p:grpSp>
      <p:grpSp>
        <p:nvGrpSpPr>
          <p:cNvPr id="19" name="Group 18"/>
          <p:cNvGrpSpPr/>
          <p:nvPr/>
        </p:nvGrpSpPr>
        <p:grpSpPr>
          <a:xfrm>
            <a:off x="1473343" y="3433906"/>
            <a:ext cx="6197314" cy="1456183"/>
            <a:chOff x="1473343" y="3433906"/>
            <a:chExt cx="6197314" cy="1456183"/>
          </a:xfrm>
        </p:grpSpPr>
        <mc:AlternateContent xmlns:mc="http://schemas.openxmlformats.org/markup-compatibility/2006" xmlns:a14="http://schemas.microsoft.com/office/drawing/2010/main">
          <mc:Choice Requires="a14">
            <p:sp>
              <p:nvSpPr>
                <p:cNvPr id="9" name="Rectangle 8"/>
                <p:cNvSpPr/>
                <p:nvPr/>
              </p:nvSpPr>
              <p:spPr>
                <a:xfrm>
                  <a:off x="6072899" y="3955439"/>
                  <a:ext cx="1413751" cy="413116"/>
                </a:xfrm>
                <a:prstGeom prst="rect">
                  <a:avLst/>
                </a:prstGeom>
                <a:solidFill>
                  <a:schemeClr val="accent6">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smtClean="0">
                                <a:solidFill>
                                  <a:schemeClr val="accent6">
                                    <a:lumMod val="75000"/>
                                  </a:schemeClr>
                                </a:solidFill>
                                <a:latin typeface="Cambria Math" panose="02040503050406030204" pitchFamily="18" charset="0"/>
                              </a:rPr>
                            </m:ctrlPr>
                          </m:sSubPr>
                          <m:e>
                            <m:r>
                              <a:rPr lang="en-US" b="0" i="1" smtClean="0">
                                <a:solidFill>
                                  <a:schemeClr val="accent6">
                                    <a:lumMod val="75000"/>
                                  </a:schemeClr>
                                </a:solidFill>
                                <a:latin typeface="Cambria Math" panose="02040503050406030204" pitchFamily="18" charset="0"/>
                              </a:rPr>
                              <m:t>𝐴</m:t>
                            </m:r>
                          </m:e>
                          <m:sub>
                            <m:r>
                              <a:rPr lang="en-US" b="0" i="1" smtClean="0">
                                <a:solidFill>
                                  <a:schemeClr val="accent6">
                                    <a:lumMod val="75000"/>
                                  </a:schemeClr>
                                </a:solidFill>
                                <a:latin typeface="Cambria Math" panose="02040503050406030204" pitchFamily="18" charset="0"/>
                              </a:rPr>
                              <m:t>𝑘</m:t>
                            </m:r>
                          </m:sub>
                        </m:sSub>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6072899" y="3955439"/>
                  <a:ext cx="1413751" cy="413116"/>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5784809" y="4045629"/>
                  <a:ext cx="21800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784809" y="4045629"/>
                  <a:ext cx="218008" cy="276999"/>
                </a:xfrm>
                <a:prstGeom prst="rect">
                  <a:avLst/>
                </a:prstGeom>
                <a:blipFill>
                  <a:blip r:embed="rId9"/>
                  <a:stretch>
                    <a:fillRect l="-19444" r="-16667" b="-2222"/>
                  </a:stretch>
                </a:blipFill>
              </p:spPr>
              <p:txBody>
                <a:bodyPr/>
                <a:lstStyle/>
                <a:p>
                  <a:r>
                    <a:rPr lang="en-US">
                      <a:noFill/>
                    </a:rPr>
                    <a:t> </a:t>
                  </a:r>
                </a:p>
              </p:txBody>
            </p:sp>
          </mc:Fallback>
        </mc:AlternateContent>
        <p:sp>
          <p:nvSpPr>
            <p:cNvPr id="14" name="Double Bracket 13"/>
            <p:cNvSpPr/>
            <p:nvPr/>
          </p:nvSpPr>
          <p:spPr>
            <a:xfrm>
              <a:off x="2794265" y="3433906"/>
              <a:ext cx="4876392" cy="1456183"/>
            </a:xfrm>
            <a:prstGeom prst="bracketPair">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1473343" y="3937344"/>
                  <a:ext cx="1291636" cy="3385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𝑓</m:t>
                            </m:r>
                          </m:e>
                          <m:sub>
                            <m:r>
                              <a:rPr lang="en-US" sz="2200" b="0" i="1" smtClean="0">
                                <a:latin typeface="Cambria Math" panose="02040503050406030204" pitchFamily="18" charset="0"/>
                              </a:rPr>
                              <m:t>𝑘</m:t>
                            </m:r>
                          </m:sub>
                        </m:sSub>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e>
                        </m:d>
                        <m:r>
                          <a:rPr lang="en-US" sz="2200" b="0" i="1" smtClean="0">
                            <a:latin typeface="Cambria Math" panose="02040503050406030204" pitchFamily="18" charset="0"/>
                          </a:rPr>
                          <m:t>=</m:t>
                        </m:r>
                        <m:r>
                          <m:rPr>
                            <m:sty m:val="p"/>
                          </m:rPr>
                          <a:rPr lang="en-US" sz="2200" smtClean="0">
                            <a:latin typeface="Cambria Math" panose="02040503050406030204" pitchFamily="18" charset="0"/>
                          </a:rPr>
                          <m:t>t</m:t>
                        </m:r>
                        <m:r>
                          <m:rPr>
                            <m:sty m:val="p"/>
                          </m:rPr>
                          <a:rPr lang="en-US" sz="2200" b="0" i="0" smtClean="0">
                            <a:latin typeface="Cambria Math" panose="02040503050406030204" pitchFamily="18" charset="0"/>
                          </a:rPr>
                          <m:t>r</m:t>
                        </m:r>
                      </m:oMath>
                    </m:oMathPara>
                  </a14:m>
                  <a:endParaRPr lang="en-US" sz="2200" dirty="0"/>
                </a:p>
              </p:txBody>
            </p:sp>
          </mc:Choice>
          <mc:Fallback xmlns="">
            <p:sp>
              <p:nvSpPr>
                <p:cNvPr id="16" name="TextBox 15"/>
                <p:cNvSpPr txBox="1">
                  <a:spLocks noRot="1" noChangeAspect="1" noMove="1" noResize="1" noEditPoints="1" noAdjustHandles="1" noChangeArrowheads="1" noChangeShapeType="1" noTextEdit="1"/>
                </p:cNvSpPr>
                <p:nvPr/>
              </p:nvSpPr>
              <p:spPr>
                <a:xfrm>
                  <a:off x="1473343" y="3937344"/>
                  <a:ext cx="1291636" cy="338554"/>
                </a:xfrm>
                <a:prstGeom prst="rect">
                  <a:avLst/>
                </a:prstGeom>
                <a:blipFill>
                  <a:blip r:embed="rId10"/>
                  <a:stretch>
                    <a:fillRect l="-7547" r="-2358" b="-34545"/>
                  </a:stretch>
                </a:blipFill>
              </p:spPr>
              <p:txBody>
                <a:bodyPr/>
                <a:lstStyle/>
                <a:p>
                  <a:r>
                    <a:rPr lang="en-US">
                      <a:noFill/>
                    </a:rPr>
                    <a:t> </a:t>
                  </a:r>
                </a:p>
              </p:txBody>
            </p:sp>
          </mc:Fallback>
        </mc:AlternateContent>
      </p:grpSp>
      <p:grpSp>
        <p:nvGrpSpPr>
          <p:cNvPr id="15" name="Group 14"/>
          <p:cNvGrpSpPr/>
          <p:nvPr/>
        </p:nvGrpSpPr>
        <p:grpSpPr>
          <a:xfrm>
            <a:off x="3968375" y="5105922"/>
            <a:ext cx="2493672" cy="1404912"/>
            <a:chOff x="3968375" y="5105922"/>
            <a:chExt cx="2493672" cy="1404912"/>
          </a:xfrm>
        </p:grpSpPr>
        <mc:AlternateContent xmlns:mc="http://schemas.openxmlformats.org/markup-compatibility/2006" xmlns:a14="http://schemas.microsoft.com/office/drawing/2010/main">
          <mc:Choice Requires="a14">
            <p:sp>
              <p:nvSpPr>
                <p:cNvPr id="7" name="Rectangle 6"/>
                <p:cNvSpPr/>
                <p:nvPr/>
              </p:nvSpPr>
              <p:spPr>
                <a:xfrm>
                  <a:off x="4624877" y="5375898"/>
                  <a:ext cx="1837170"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smtClean="0">
                            <a:latin typeface="Cambria Math" panose="02040503050406030204" pitchFamily="18" charset="0"/>
                          </a:rPr>
                          <m:t>=</m:t>
                        </m:r>
                        <m:r>
                          <m:rPr>
                            <m:sty m:val="p"/>
                          </m:rPr>
                          <a:rPr lang="en-US" sz="2000" i="1">
                            <a:latin typeface="Cambria Math" panose="02040503050406030204" pitchFamily="18" charset="0"/>
                          </a:rPr>
                          <m:t>tr</m:t>
                        </m:r>
                        <m:d>
                          <m:dPr>
                            <m:ctrlPr>
                              <a:rPr lang="en-US" sz="2000" i="1">
                                <a:latin typeface="Cambria Math" panose="02040503050406030204" pitchFamily="18" charset="0"/>
                              </a:rPr>
                            </m:ctrlPr>
                          </m:dPr>
                          <m:e>
                            <m:r>
                              <a:rPr lang="en-US" sz="2000" i="1">
                                <a:solidFill>
                                  <a:srgbClr val="FF0000"/>
                                </a:solidFill>
                                <a:latin typeface="Cambria Math" panose="02040503050406030204" pitchFamily="18" charset="0"/>
                              </a:rPr>
                              <m:t>𝑍</m:t>
                            </m:r>
                            <m:d>
                              <m:dPr>
                                <m:ctrlPr>
                                  <a:rPr lang="en-US" sz="2000" i="1">
                                    <a:solidFill>
                                      <a:srgbClr val="FF0000"/>
                                    </a:solidFill>
                                    <a:latin typeface="Cambria Math" panose="02040503050406030204" pitchFamily="18" charset="0"/>
                                  </a:rPr>
                                </m:ctrlPr>
                              </m:dPr>
                              <m:e>
                                <m:r>
                                  <a:rPr lang="en-US" sz="2000" i="1">
                                    <a:solidFill>
                                      <a:srgbClr val="FF0000"/>
                                    </a:solidFill>
                                    <a:latin typeface="Cambria Math" panose="02040503050406030204" pitchFamily="18" charset="0"/>
                                  </a:rPr>
                                  <m:t>𝑥</m:t>
                                </m:r>
                              </m:e>
                            </m:d>
                            <m:r>
                              <a:rPr lang="en-US" sz="2000" b="0" i="1" smtClean="0">
                                <a:solidFill>
                                  <a:srgbClr val="FF0000"/>
                                </a:solidFill>
                                <a:latin typeface="Cambria Math" panose="02040503050406030204" pitchFamily="18" charset="0"/>
                              </a:rPr>
                              <m:t> </m:t>
                            </m:r>
                            <m:sSub>
                              <m:sSubPr>
                                <m:ctrlPr>
                                  <a:rPr lang="en-US" sz="2000" i="1">
                                    <a:solidFill>
                                      <a:schemeClr val="accent2"/>
                                    </a:solidFill>
                                    <a:latin typeface="Cambria Math" panose="02040503050406030204" pitchFamily="18" charset="0"/>
                                  </a:rPr>
                                </m:ctrlPr>
                              </m:sSubPr>
                              <m:e>
                                <m:r>
                                  <m:rPr>
                                    <m:sty m:val="p"/>
                                  </m:rPr>
                                  <a:rPr lang="en-US" sz="2000">
                                    <a:solidFill>
                                      <a:schemeClr val="accent2"/>
                                    </a:solidFill>
                                    <a:latin typeface="Cambria Math" panose="02040503050406030204" pitchFamily="18" charset="0"/>
                                  </a:rPr>
                                  <m:t>Θ</m:t>
                                </m:r>
                              </m:e>
                              <m:sub>
                                <m:r>
                                  <a:rPr lang="en-US" sz="2000" i="1">
                                    <a:solidFill>
                                      <a:schemeClr val="accent2"/>
                                    </a:solidFill>
                                    <a:latin typeface="Cambria Math" panose="02040503050406030204" pitchFamily="18" charset="0"/>
                                  </a:rPr>
                                  <m:t>𝑘</m:t>
                                </m:r>
                              </m:sub>
                            </m:sSub>
                            <m:r>
                              <a:rPr lang="en-US" sz="2000" b="0" i="1" smtClean="0">
                                <a:solidFill>
                                  <a:schemeClr val="accent2"/>
                                </a:solidFill>
                                <a:latin typeface="Cambria Math" panose="02040503050406030204" pitchFamily="18" charset="0"/>
                              </a:rPr>
                              <m:t> </m:t>
                            </m:r>
                          </m:e>
                        </m:d>
                      </m:oMath>
                    </m:oMathPara>
                  </a14:m>
                  <a:endParaRPr lang="en-US" sz="2000" dirty="0"/>
                </a:p>
              </p:txBody>
            </p:sp>
          </mc:Choice>
          <mc:Fallback xmlns="">
            <p:sp>
              <p:nvSpPr>
                <p:cNvPr id="7" name="Rectangle 6"/>
                <p:cNvSpPr>
                  <a:spLocks noRot="1" noChangeAspect="1" noMove="1" noResize="1" noEditPoints="1" noAdjustHandles="1" noChangeArrowheads="1" noChangeShapeType="1" noTextEdit="1"/>
                </p:cNvSpPr>
                <p:nvPr/>
              </p:nvSpPr>
              <p:spPr>
                <a:xfrm>
                  <a:off x="4624877" y="5375898"/>
                  <a:ext cx="1837170" cy="400110"/>
                </a:xfrm>
                <a:prstGeom prst="rect">
                  <a:avLst/>
                </a:prstGeom>
                <a:blipFill>
                  <a:blip r:embed="rId11"/>
                  <a:stretch>
                    <a:fillRect/>
                  </a:stretch>
                </a:blipFill>
              </p:spPr>
              <p:txBody>
                <a:bodyPr/>
                <a:lstStyle/>
                <a:p>
                  <a:r>
                    <a:rPr lang="en-US">
                      <a:noFill/>
                    </a:rPr>
                    <a:t> </a:t>
                  </a:r>
                </a:p>
              </p:txBody>
            </p:sp>
          </mc:Fallback>
        </mc:AlternateContent>
        <p:sp>
          <p:nvSpPr>
            <p:cNvPr id="12" name="Rectangle 11"/>
            <p:cNvSpPr/>
            <p:nvPr/>
          </p:nvSpPr>
          <p:spPr>
            <a:xfrm>
              <a:off x="3968376" y="5375898"/>
              <a:ext cx="603624" cy="401363"/>
            </a:xfrm>
            <a:prstGeom prst="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p:cNvSpPr/>
            <p:nvPr/>
          </p:nvSpPr>
          <p:spPr>
            <a:xfrm>
              <a:off x="3968375" y="5105922"/>
              <a:ext cx="2169459" cy="1404912"/>
            </a:xfrm>
            <a:prstGeom prst="arc">
              <a:avLst>
                <a:gd name="adj1" fmla="val 13242219"/>
                <a:gd name="adj2" fmla="val 19993974"/>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 name="Group 20"/>
          <p:cNvGrpSpPr/>
          <p:nvPr/>
        </p:nvGrpSpPr>
        <p:grpSpPr>
          <a:xfrm>
            <a:off x="3047768" y="5087164"/>
            <a:ext cx="2678469" cy="717116"/>
            <a:chOff x="5952423" y="5005449"/>
            <a:chExt cx="2678469" cy="717116"/>
          </a:xfrm>
        </p:grpSpPr>
        <p:sp>
          <p:nvSpPr>
            <p:cNvPr id="17" name="Left Brace 16"/>
            <p:cNvSpPr/>
            <p:nvPr/>
          </p:nvSpPr>
          <p:spPr>
            <a:xfrm rot="-5400000">
              <a:off x="7164114" y="3793758"/>
              <a:ext cx="255088" cy="2678469"/>
            </a:xfrm>
            <a:prstGeom prst="leftBrace">
              <a:avLst>
                <a:gd name="adj1" fmla="val 47549"/>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6675354" y="5353233"/>
              <a:ext cx="1414875" cy="369332"/>
            </a:xfrm>
            <a:prstGeom prst="rect">
              <a:avLst/>
            </a:prstGeom>
            <a:noFill/>
          </p:spPr>
          <p:txBody>
            <a:bodyPr wrap="none" rtlCol="0">
              <a:spAutoFit/>
            </a:bodyPr>
            <a:lstStyle/>
            <a:p>
              <a:r>
                <a:rPr lang="en-US" dirty="0"/>
                <a:t>f</a:t>
              </a:r>
              <a:r>
                <a:rPr lang="en-US" dirty="0" smtClean="0"/>
                <a:t>ilter outputs</a:t>
              </a:r>
              <a:endParaRPr lang="en-US" dirty="0"/>
            </a:p>
          </p:txBody>
        </p:sp>
      </p:grpSp>
    </p:spTree>
    <p:extLst>
      <p:ext uri="{BB962C8B-B14F-4D97-AF65-F5344CB8AC3E}">
        <p14:creationId xmlns:p14="http://schemas.microsoft.com/office/powerpoint/2010/main" val="62927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t>Convexifying</a:t>
            </a:r>
            <a:r>
              <a:rPr lang="en-US" sz="3600" dirty="0" smtClean="0"/>
              <a:t> linear </a:t>
            </a:r>
            <a:r>
              <a:rPr lang="en-US" sz="3600" dirty="0"/>
              <a:t>two-layer </a:t>
            </a:r>
            <a:r>
              <a:rPr lang="en-US" sz="3600" dirty="0" smtClean="0"/>
              <a:t>CNNs (II)</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37038" y="1657844"/>
                <a:ext cx="7621923" cy="4927513"/>
              </a:xfrm>
            </p:spPr>
            <p:txBody>
              <a:bodyPr>
                <a:noAutofit/>
              </a:bodyPr>
              <a:lstStyle/>
              <a:p>
                <a:r>
                  <a:rPr lang="en-US" sz="2400" dirty="0" smtClean="0"/>
                  <a:t>Re-parameterization: </a:t>
                </a:r>
              </a:p>
              <a:p>
                <a:pPr marL="0" indent="0" algn="ctr">
                  <a:buNone/>
                </a:pPr>
                <a14:m>
                  <m:oMath xmlns:m="http://schemas.openxmlformats.org/officeDocument/2006/math">
                    <m:r>
                      <a:rPr lang="en-US" sz="2000" b="0" i="1" smtClean="0">
                        <a:latin typeface="Cambria Math" panose="02040503050406030204" pitchFamily="18" charset="0"/>
                      </a:rPr>
                      <m:t>𝑓</m:t>
                    </m:r>
                    <m:d>
                      <m:dPr>
                        <m:ctrlPr>
                          <a:rPr lang="en-US" sz="2000" i="1">
                            <a:latin typeface="Cambria Math" panose="02040503050406030204" pitchFamily="18" charset="0"/>
                          </a:rPr>
                        </m:ctrlPr>
                      </m:dPr>
                      <m:e>
                        <m:r>
                          <a:rPr lang="en-US" sz="2000" i="1">
                            <a:latin typeface="Cambria Math" panose="02040503050406030204" pitchFamily="18" charset="0"/>
                          </a:rPr>
                          <m:t>𝑥</m:t>
                        </m:r>
                      </m:e>
                    </m:d>
                    <m:r>
                      <a:rPr lang="en-US" sz="2000" i="1">
                        <a:latin typeface="Cambria Math" panose="02040503050406030204" pitchFamily="18" charset="0"/>
                      </a:rPr>
                      <m:t>=</m:t>
                    </m:r>
                    <m:r>
                      <a:rPr lang="en-US" sz="2000" b="0" i="1" smtClean="0">
                        <a:latin typeface="Cambria Math" panose="02040503050406030204" pitchFamily="18" charset="0"/>
                      </a:rPr>
                      <m:t>(</m:t>
                    </m:r>
                    <m:r>
                      <m:rPr>
                        <m:sty m:val="p"/>
                      </m:rPr>
                      <a:rPr lang="en-US" sz="2000" i="1">
                        <a:latin typeface="Cambria Math" panose="02040503050406030204" pitchFamily="18" charset="0"/>
                      </a:rPr>
                      <m:t>tr</m:t>
                    </m:r>
                    <m:d>
                      <m:dPr>
                        <m:ctrlPr>
                          <a:rPr lang="en-US" sz="2000" i="1">
                            <a:latin typeface="Cambria Math" panose="02040503050406030204" pitchFamily="18" charset="0"/>
                          </a:rPr>
                        </m:ctrlPr>
                      </m:dPr>
                      <m:e>
                        <m:r>
                          <a:rPr lang="en-US" sz="2000" i="1" smtClean="0">
                            <a:solidFill>
                              <a:schemeClr val="tx1"/>
                            </a:solidFill>
                            <a:latin typeface="Cambria Math" panose="02040503050406030204" pitchFamily="18" charset="0"/>
                          </a:rPr>
                          <m:t>𝑍</m:t>
                        </m:r>
                        <m:d>
                          <m:dPr>
                            <m:ctrlPr>
                              <a:rPr lang="en-US" sz="2000" i="1">
                                <a:solidFill>
                                  <a:schemeClr val="tx1"/>
                                </a:solidFill>
                                <a:latin typeface="Cambria Math" panose="02040503050406030204" pitchFamily="18" charset="0"/>
                              </a:rPr>
                            </m:ctrlPr>
                          </m:dPr>
                          <m:e>
                            <m:r>
                              <a:rPr lang="en-US" sz="2000" i="1">
                                <a:solidFill>
                                  <a:schemeClr val="tx1"/>
                                </a:solidFill>
                                <a:latin typeface="Cambria Math" panose="02040503050406030204" pitchFamily="18" charset="0"/>
                              </a:rPr>
                              <m:t>𝑥</m:t>
                            </m:r>
                          </m:e>
                        </m:d>
                        <m:sSub>
                          <m:sSubPr>
                            <m:ctrlPr>
                              <a:rPr lang="en-US" sz="2000" i="1">
                                <a:solidFill>
                                  <a:schemeClr val="accent2"/>
                                </a:solidFill>
                                <a:latin typeface="Cambria Math" panose="02040503050406030204" pitchFamily="18" charset="0"/>
                              </a:rPr>
                            </m:ctrlPr>
                          </m:sSubPr>
                          <m:e>
                            <m:r>
                              <m:rPr>
                                <m:sty m:val="p"/>
                              </m:rPr>
                              <a:rPr lang="en-US" sz="2000">
                                <a:solidFill>
                                  <a:schemeClr val="accent2"/>
                                </a:solidFill>
                                <a:latin typeface="Cambria Math" panose="02040503050406030204" pitchFamily="18" charset="0"/>
                              </a:rPr>
                              <m:t>Θ</m:t>
                            </m:r>
                          </m:e>
                          <m:sub>
                            <m:r>
                              <a:rPr lang="en-US" sz="2000" b="0" i="1" smtClean="0">
                                <a:solidFill>
                                  <a:schemeClr val="accent2"/>
                                </a:solidFill>
                                <a:latin typeface="Cambria Math" panose="02040503050406030204" pitchFamily="18" charset="0"/>
                              </a:rPr>
                              <m:t>1</m:t>
                            </m:r>
                          </m:sub>
                        </m:sSub>
                      </m:e>
                    </m:d>
                    <m:r>
                      <a:rPr lang="en-US" sz="2000" b="0" i="1" smtClean="0">
                        <a:solidFill>
                          <a:schemeClr val="tx1"/>
                        </a:solidFill>
                        <a:latin typeface="Cambria Math" panose="02040503050406030204" pitchFamily="18" charset="0"/>
                      </a:rPr>
                      <m:t>,…,</m:t>
                    </m:r>
                    <m:r>
                      <m:rPr>
                        <m:sty m:val="p"/>
                      </m:rPr>
                      <a:rPr lang="en-US" sz="2000" i="1">
                        <a:latin typeface="Cambria Math" panose="02040503050406030204" pitchFamily="18" charset="0"/>
                      </a:rPr>
                      <m:t>tr</m:t>
                    </m:r>
                    <m:d>
                      <m:dPr>
                        <m:ctrlPr>
                          <a:rPr lang="en-US" sz="2000" i="1">
                            <a:latin typeface="Cambria Math" panose="02040503050406030204" pitchFamily="18" charset="0"/>
                          </a:rPr>
                        </m:ctrlPr>
                      </m:dPr>
                      <m:e>
                        <m:r>
                          <a:rPr lang="en-US" sz="2000" i="1" smtClean="0">
                            <a:solidFill>
                              <a:schemeClr val="tx1"/>
                            </a:solidFill>
                            <a:latin typeface="Cambria Math" panose="02040503050406030204" pitchFamily="18" charset="0"/>
                          </a:rPr>
                          <m:t>𝑍</m:t>
                        </m:r>
                        <m:d>
                          <m:dPr>
                            <m:ctrlPr>
                              <a:rPr lang="en-US" sz="2000" i="1">
                                <a:solidFill>
                                  <a:schemeClr val="tx1"/>
                                </a:solidFill>
                                <a:latin typeface="Cambria Math" panose="02040503050406030204" pitchFamily="18" charset="0"/>
                              </a:rPr>
                            </m:ctrlPr>
                          </m:dPr>
                          <m:e>
                            <m:r>
                              <a:rPr lang="en-US" sz="2000" i="1">
                                <a:solidFill>
                                  <a:schemeClr val="tx1"/>
                                </a:solidFill>
                                <a:latin typeface="Cambria Math" panose="02040503050406030204" pitchFamily="18" charset="0"/>
                              </a:rPr>
                              <m:t>𝑥</m:t>
                            </m:r>
                          </m:e>
                        </m:d>
                        <m:sSub>
                          <m:sSubPr>
                            <m:ctrlPr>
                              <a:rPr lang="en-US" sz="2000" i="1">
                                <a:solidFill>
                                  <a:schemeClr val="accent2"/>
                                </a:solidFill>
                                <a:latin typeface="Cambria Math" panose="02040503050406030204" pitchFamily="18" charset="0"/>
                              </a:rPr>
                            </m:ctrlPr>
                          </m:sSubPr>
                          <m:e>
                            <m:r>
                              <m:rPr>
                                <m:sty m:val="p"/>
                              </m:rPr>
                              <a:rPr lang="en-US" sz="2000">
                                <a:solidFill>
                                  <a:schemeClr val="accent2"/>
                                </a:solidFill>
                                <a:latin typeface="Cambria Math" panose="02040503050406030204" pitchFamily="18" charset="0"/>
                              </a:rPr>
                              <m:t>Θ</m:t>
                            </m:r>
                          </m:e>
                          <m:sub>
                            <m:r>
                              <a:rPr lang="en-US" sz="2000" b="0" i="1" smtClean="0">
                                <a:solidFill>
                                  <a:schemeClr val="accent2"/>
                                </a:solidFill>
                                <a:latin typeface="Cambria Math" panose="02040503050406030204" pitchFamily="18" charset="0"/>
                              </a:rPr>
                              <m:t>𝐾</m:t>
                            </m:r>
                          </m:sub>
                        </m:sSub>
                      </m:e>
                    </m:d>
                    <m:r>
                      <a:rPr lang="en-US" sz="2000" b="0" i="1" smtClean="0">
                        <a:latin typeface="Cambria Math" panose="02040503050406030204" pitchFamily="18" charset="0"/>
                      </a:rPr>
                      <m:t>)</m:t>
                    </m:r>
                  </m:oMath>
                </a14:m>
                <a:r>
                  <a:rPr lang="en-US" sz="2000" dirty="0" smtClean="0"/>
                  <a:t> where </a:t>
                </a:r>
                <a14:m>
                  <m:oMath xmlns:m="http://schemas.openxmlformats.org/officeDocument/2006/math">
                    <m:r>
                      <m:rPr>
                        <m:sty m:val="p"/>
                      </m:rPr>
                      <a:rPr lang="en-US" sz="2000">
                        <a:solidFill>
                          <a:schemeClr val="accent2"/>
                        </a:solidFill>
                        <a:latin typeface="Cambria Math" panose="02040503050406030204" pitchFamily="18" charset="0"/>
                      </a:rPr>
                      <m:t>rank</m:t>
                    </m:r>
                    <m:d>
                      <m:dPr>
                        <m:ctrlPr>
                          <a:rPr lang="en-US" sz="2000" i="1">
                            <a:solidFill>
                              <a:schemeClr val="accent2"/>
                            </a:solidFill>
                            <a:latin typeface="Cambria Math" panose="02040503050406030204" pitchFamily="18" charset="0"/>
                          </a:rPr>
                        </m:ctrlPr>
                      </m:dPr>
                      <m:e>
                        <m:r>
                          <m:rPr>
                            <m:sty m:val="p"/>
                          </m:rPr>
                          <a:rPr lang="en-US" sz="2000">
                            <a:solidFill>
                              <a:schemeClr val="accent2"/>
                            </a:solidFill>
                            <a:latin typeface="Cambria Math" panose="02040503050406030204" pitchFamily="18" charset="0"/>
                          </a:rPr>
                          <m:t>Θ</m:t>
                        </m:r>
                      </m:e>
                    </m:d>
                    <m:r>
                      <a:rPr lang="en-US" sz="2000" i="1">
                        <a:solidFill>
                          <a:schemeClr val="accent2"/>
                        </a:solidFill>
                        <a:latin typeface="Cambria Math" panose="02040503050406030204" pitchFamily="18" charset="0"/>
                      </a:rPr>
                      <m:t>≤</m:t>
                    </m:r>
                    <m:r>
                      <a:rPr lang="en-US" sz="2000" b="0" i="1" smtClean="0">
                        <a:solidFill>
                          <a:schemeClr val="accent2"/>
                        </a:solidFill>
                        <a:latin typeface="Cambria Math" panose="02040503050406030204" pitchFamily="18" charset="0"/>
                      </a:rPr>
                      <m:t>𝑟</m:t>
                    </m:r>
                  </m:oMath>
                </a14:m>
                <a:endParaRPr lang="en-US" sz="2000" dirty="0" smtClean="0"/>
              </a:p>
              <a:p>
                <a:r>
                  <a:rPr lang="en-US" sz="2400" dirty="0" smtClean="0"/>
                  <a:t>Learning </a:t>
                </a:r>
                <a14:m>
                  <m:oMath xmlns:m="http://schemas.openxmlformats.org/officeDocument/2006/math">
                    <m:r>
                      <m:rPr>
                        <m:sty m:val="p"/>
                      </m:rPr>
                      <a:rPr lang="en-US" sz="2400">
                        <a:solidFill>
                          <a:schemeClr val="accent2"/>
                        </a:solidFill>
                        <a:latin typeface="Cambria Math" panose="02040503050406030204" pitchFamily="18" charset="0"/>
                      </a:rPr>
                      <m:t>Θ</m:t>
                    </m:r>
                  </m:oMath>
                </a14:m>
                <a:r>
                  <a:rPr lang="en-US" sz="2400" dirty="0" smtClean="0"/>
                  <a:t> is a non-convex problem.</a:t>
                </a:r>
              </a:p>
              <a:p>
                <a:r>
                  <a:rPr lang="en-US" sz="2400" b="1" dirty="0" smtClean="0"/>
                  <a:t>Relax</a:t>
                </a:r>
                <a:r>
                  <a:rPr lang="en-US" sz="2400" dirty="0" smtClean="0"/>
                  <a:t> </a:t>
                </a:r>
                <a14:m>
                  <m:oMath xmlns:m="http://schemas.openxmlformats.org/officeDocument/2006/math">
                    <m:r>
                      <m:rPr>
                        <m:sty m:val="p"/>
                      </m:rPr>
                      <a:rPr lang="en-US" sz="2400">
                        <a:solidFill>
                          <a:schemeClr val="accent2"/>
                        </a:solidFill>
                        <a:latin typeface="Cambria Math" panose="02040503050406030204" pitchFamily="18" charset="0"/>
                      </a:rPr>
                      <m:t>rank</m:t>
                    </m:r>
                    <m:d>
                      <m:dPr>
                        <m:ctrlPr>
                          <a:rPr lang="en-US" sz="2400" i="1">
                            <a:solidFill>
                              <a:schemeClr val="accent2"/>
                            </a:solidFill>
                            <a:latin typeface="Cambria Math" panose="02040503050406030204" pitchFamily="18" charset="0"/>
                          </a:rPr>
                        </m:ctrlPr>
                      </m:dPr>
                      <m:e>
                        <m:r>
                          <m:rPr>
                            <m:sty m:val="p"/>
                          </m:rPr>
                          <a:rPr lang="en-US" sz="2400">
                            <a:solidFill>
                              <a:schemeClr val="accent2"/>
                            </a:solidFill>
                            <a:latin typeface="Cambria Math" panose="02040503050406030204" pitchFamily="18" charset="0"/>
                          </a:rPr>
                          <m:t>Θ</m:t>
                        </m:r>
                      </m:e>
                    </m:d>
                    <m:r>
                      <a:rPr lang="en-US" sz="2400" i="1">
                        <a:solidFill>
                          <a:schemeClr val="accent2"/>
                        </a:solidFill>
                        <a:latin typeface="Cambria Math" panose="02040503050406030204" pitchFamily="18" charset="0"/>
                      </a:rPr>
                      <m:t>≤</m:t>
                    </m:r>
                    <m:r>
                      <a:rPr lang="en-US" sz="2400" i="1">
                        <a:solidFill>
                          <a:schemeClr val="accent2"/>
                        </a:solidFill>
                        <a:latin typeface="Cambria Math" panose="02040503050406030204" pitchFamily="18" charset="0"/>
                      </a:rPr>
                      <m:t>𝑟</m:t>
                    </m:r>
                  </m:oMath>
                </a14:m>
                <a:r>
                  <a:rPr lang="en-US" sz="2400" dirty="0" smtClean="0"/>
                  <a:t> </a:t>
                </a:r>
                <a:r>
                  <a:rPr lang="en-US" sz="2400" b="1" dirty="0" smtClean="0"/>
                  <a:t>to a nuclear-norm constraint</a:t>
                </a:r>
                <a:r>
                  <a:rPr lang="en-US" sz="2400" dirty="0" smtClean="0"/>
                  <a:t>:</a:t>
                </a:r>
              </a:p>
              <a:p>
                <a:pPr marL="0" indent="0" algn="ctr">
                  <a:buNone/>
                </a:pPr>
                <a14:m>
                  <m:oMath xmlns:m="http://schemas.openxmlformats.org/officeDocument/2006/math">
                    <m:sSub>
                      <m:sSubPr>
                        <m:ctrlPr>
                          <a:rPr lang="en-US" sz="2400" b="0" i="1" smtClean="0">
                            <a:solidFill>
                              <a:schemeClr val="accent1"/>
                            </a:solidFill>
                            <a:latin typeface="Cambria Math" panose="02040503050406030204" pitchFamily="18" charset="0"/>
                          </a:rPr>
                        </m:ctrlPr>
                      </m:sSubPr>
                      <m:e>
                        <m:d>
                          <m:dPr>
                            <m:begChr m:val="‖"/>
                            <m:endChr m:val="‖"/>
                            <m:ctrlPr>
                              <a:rPr lang="en-US" sz="2400" i="1" smtClean="0">
                                <a:solidFill>
                                  <a:schemeClr val="accent1"/>
                                </a:solidFill>
                                <a:latin typeface="Cambria Math" panose="02040503050406030204" pitchFamily="18" charset="0"/>
                              </a:rPr>
                            </m:ctrlPr>
                          </m:dPr>
                          <m:e>
                            <m:r>
                              <m:rPr>
                                <m:sty m:val="p"/>
                              </m:rPr>
                              <a:rPr lang="en-US" sz="2400" b="0" i="0" smtClean="0">
                                <a:solidFill>
                                  <a:schemeClr val="accent1"/>
                                </a:solidFill>
                                <a:latin typeface="Cambria Math" panose="02040503050406030204" pitchFamily="18" charset="0"/>
                              </a:rPr>
                              <m:t>Θ</m:t>
                            </m:r>
                          </m:e>
                        </m:d>
                      </m:e>
                      <m:sub>
                        <m:r>
                          <a:rPr lang="en-US" sz="2400" b="0" i="1" smtClean="0">
                            <a:solidFill>
                              <a:schemeClr val="accent1"/>
                            </a:solidFill>
                            <a:latin typeface="Cambria Math" panose="02040503050406030204" pitchFamily="18" charset="0"/>
                          </a:rPr>
                          <m:t>∗</m:t>
                        </m:r>
                      </m:sub>
                    </m:sSub>
                    <m:r>
                      <a:rPr lang="en-US" sz="2400" i="1">
                        <a:solidFill>
                          <a:schemeClr val="accent1"/>
                        </a:solidFill>
                        <a:latin typeface="Cambria Math" panose="02040503050406030204" pitchFamily="18" charset="0"/>
                      </a:rPr>
                      <m:t>≤</m:t>
                    </m:r>
                    <m:r>
                      <a:rPr lang="en-US" sz="2400" b="0" i="1" smtClean="0">
                        <a:solidFill>
                          <a:schemeClr val="accent1"/>
                        </a:solidFill>
                        <a:latin typeface="Cambria Math" panose="02040503050406030204" pitchFamily="18" charset="0"/>
                      </a:rPr>
                      <m:t>𝐶𝑟</m:t>
                    </m:r>
                  </m:oMath>
                </a14:m>
                <a:r>
                  <a:rPr lang="en-US" sz="2400" dirty="0" smtClean="0"/>
                  <a:t>. </a:t>
                </a:r>
              </a:p>
              <a:p>
                <a:endParaRPr lang="en-US" sz="2400" dirty="0" smtClean="0"/>
              </a:p>
              <a:p>
                <a:endParaRPr lang="en-US" sz="2400" dirty="0"/>
              </a:p>
              <a:p>
                <a:endParaRPr lang="en-US" sz="2400" dirty="0" smtClean="0"/>
              </a:p>
              <a:p>
                <a:r>
                  <a:rPr lang="en-US" sz="2400" dirty="0" smtClean="0"/>
                  <a:t>Then solve a </a:t>
                </a:r>
                <a:r>
                  <a:rPr lang="en-US" sz="2400" dirty="0" smtClean="0">
                    <a:solidFill>
                      <a:schemeClr val="accent6"/>
                    </a:solidFill>
                  </a:rPr>
                  <a:t>convex optimization</a:t>
                </a:r>
                <a:r>
                  <a:rPr lang="en-US" sz="2400" dirty="0" smtClean="0"/>
                  <a:t> problem: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37038" y="1657844"/>
                <a:ext cx="7621923" cy="4927513"/>
              </a:xfrm>
              <a:blipFill>
                <a:blip r:embed="rId3"/>
                <a:stretch>
                  <a:fillRect l="-1120" t="-173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30</a:t>
            </a:fld>
            <a:endParaRPr lang="en-US" dirty="0"/>
          </a:p>
        </p:txBody>
      </p:sp>
      <p:sp>
        <p:nvSpPr>
          <p:cNvPr id="5" name="Rectangle 4"/>
          <p:cNvSpPr/>
          <p:nvPr/>
        </p:nvSpPr>
        <p:spPr>
          <a:xfrm>
            <a:off x="4225726" y="3556971"/>
            <a:ext cx="231154" cy="423449"/>
          </a:xfrm>
          <a:prstGeom prst="rect">
            <a:avLst/>
          </a:prstGeom>
        </p:spPr>
        <p:txBody>
          <a:bodyPr wrap="none">
            <a:spAutoFit/>
          </a:bodyPr>
          <a:lstStyle/>
          <a:p>
            <a:pPr algn="ctr">
              <a:lnSpc>
                <a:spcPct val="150000"/>
              </a:lnSpc>
            </a:pPr>
            <a:r>
              <a:rPr lang="en-US" sz="1600" dirty="0" smtClean="0">
                <a:solidFill>
                  <a:schemeClr val="tx1"/>
                </a:solidFill>
              </a:rPr>
              <a:t> </a:t>
            </a:r>
            <a:endParaRPr lang="en-US" dirty="0">
              <a:solidFill>
                <a:schemeClr val="tx1"/>
              </a:solidFill>
            </a:endParaRPr>
          </a:p>
        </p:txBody>
      </p:sp>
      <mc:AlternateContent xmlns:mc="http://schemas.openxmlformats.org/markup-compatibility/2006" xmlns:a14="http://schemas.microsoft.com/office/drawing/2010/main">
        <mc:Choice Requires="a14">
          <p:sp>
            <p:nvSpPr>
              <p:cNvPr id="6" name="TextBox 5"/>
              <p:cNvSpPr txBox="1"/>
              <p:nvPr/>
            </p:nvSpPr>
            <p:spPr>
              <a:xfrm>
                <a:off x="1774961" y="5698539"/>
                <a:ext cx="5486502" cy="6365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minimize</m:t>
                              </m:r>
                            </m:e>
                            <m:lim>
                              <m:r>
                                <m:rPr>
                                  <m:sty m:val="p"/>
                                </m:rPr>
                                <a:rPr lang="en-US" b="0" i="0" smtClean="0">
                                  <a:solidFill>
                                    <a:schemeClr val="accent1"/>
                                  </a:solidFill>
                                  <a:latin typeface="Cambria Math" panose="02040503050406030204" pitchFamily="18" charset="0"/>
                                </a:rPr>
                                <m:t>Θ</m:t>
                              </m:r>
                              <m:r>
                                <a:rPr lang="en-US" b="0" i="1" smtClean="0">
                                  <a:solidFill>
                                    <a:schemeClr val="accent1"/>
                                  </a:solidFill>
                                  <a:latin typeface="Cambria Math" panose="02040503050406030204" pitchFamily="18" charset="0"/>
                                </a:rPr>
                                <m:t>:</m:t>
                              </m:r>
                              <m:sSub>
                                <m:sSubPr>
                                  <m:ctrlPr>
                                    <a:rPr lang="en-US" i="1">
                                      <a:solidFill>
                                        <a:schemeClr val="accent1"/>
                                      </a:solidFill>
                                      <a:latin typeface="Cambria Math" panose="02040503050406030204" pitchFamily="18" charset="0"/>
                                    </a:rPr>
                                  </m:ctrlPr>
                                </m:sSubPr>
                                <m:e>
                                  <m:d>
                                    <m:dPr>
                                      <m:begChr m:val="‖"/>
                                      <m:endChr m:val="‖"/>
                                      <m:ctrlPr>
                                        <a:rPr lang="en-US" i="1">
                                          <a:solidFill>
                                            <a:schemeClr val="accent1"/>
                                          </a:solidFill>
                                          <a:latin typeface="Cambria Math" panose="02040503050406030204" pitchFamily="18" charset="0"/>
                                        </a:rPr>
                                      </m:ctrlPr>
                                    </m:dPr>
                                    <m:e>
                                      <m:r>
                                        <m:rPr>
                                          <m:sty m:val="p"/>
                                        </m:rPr>
                                        <a:rPr lang="en-US">
                                          <a:solidFill>
                                            <a:schemeClr val="accent1"/>
                                          </a:solidFill>
                                          <a:latin typeface="Cambria Math" panose="02040503050406030204" pitchFamily="18" charset="0"/>
                                        </a:rPr>
                                        <m:t>Θ</m:t>
                                      </m:r>
                                    </m:e>
                                  </m:d>
                                </m:e>
                                <m:sub>
                                  <m:r>
                                    <a:rPr lang="en-US" i="1">
                                      <a:solidFill>
                                        <a:schemeClr val="accent1"/>
                                      </a:solidFill>
                                      <a:latin typeface="Cambria Math" panose="02040503050406030204" pitchFamily="18" charset="0"/>
                                    </a:rPr>
                                    <m:t>∗</m:t>
                                  </m:r>
                                </m:sub>
                              </m:sSub>
                              <m:r>
                                <a:rPr lang="en-US" i="1">
                                  <a:solidFill>
                                    <a:schemeClr val="accent1"/>
                                  </a:solidFill>
                                  <a:latin typeface="Cambria Math" panose="02040503050406030204" pitchFamily="18" charset="0"/>
                                </a:rPr>
                                <m:t>≤</m:t>
                              </m:r>
                              <m:r>
                                <a:rPr lang="en-US" b="0" i="1" smtClean="0">
                                  <a:solidFill>
                                    <a:schemeClr val="accent1"/>
                                  </a:solidFill>
                                  <a:latin typeface="Cambria Math" panose="02040503050406030204" pitchFamily="18" charset="0"/>
                                </a:rPr>
                                <m:t>𝐶𝑟</m:t>
                              </m:r>
                            </m:lim>
                          </m:limLow>
                        </m:fName>
                        <m:e>
                          <m:r>
                            <a:rPr lang="en-US" b="0" i="1" smtClean="0">
                              <a:latin typeface="Cambria Math" panose="02040503050406030204" pitchFamily="18" charset="0"/>
                            </a:rPr>
                            <m:t>  </m:t>
                          </m:r>
                          <m:nary>
                            <m:naryPr>
                              <m:chr m:val="∑"/>
                              <m:limLoc m:val="subSup"/>
                              <m:ctrlPr>
                                <a:rPr lang="en-US" b="0" i="1" smtClean="0">
                                  <a:latin typeface="Cambria Math" panose="02040503050406030204" pitchFamily="18" charset="0"/>
                                </a:rPr>
                              </m:ctrlPr>
                            </m:naryPr>
                            <m:sub>
                              <m:r>
                                <m:rPr>
                                  <m:brk m:alnAt="25"/>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a:rPr lang="en-US" b="0" i="1" smtClean="0">
                                  <a:latin typeface="Cambria Math" panose="02040503050406030204" pitchFamily="18" charset="0"/>
                                </a:rPr>
                                <m:t>𝐿</m:t>
                              </m:r>
                              <m:r>
                                <a:rPr lang="en-US" i="1">
                                  <a:latin typeface="Cambria Math" panose="02040503050406030204" pitchFamily="18" charset="0"/>
                                </a:rPr>
                                <m:t>((</m:t>
                              </m:r>
                              <m:r>
                                <m:rPr>
                                  <m:sty m:val="p"/>
                                </m:rPr>
                                <a:rPr lang="en-US" i="1">
                                  <a:latin typeface="Cambria Math" panose="02040503050406030204" pitchFamily="18" charset="0"/>
                                </a:rPr>
                                <m:t>tr</m:t>
                              </m:r>
                              <m:d>
                                <m:dPr>
                                  <m:ctrlPr>
                                    <a:rPr lang="en-US" i="1">
                                      <a:latin typeface="Cambria Math" panose="02040503050406030204" pitchFamily="18" charset="0"/>
                                    </a:rPr>
                                  </m:ctrlPr>
                                </m:dPr>
                                <m:e>
                                  <m:r>
                                    <a:rPr lang="en-US" i="1" smtClean="0">
                                      <a:solidFill>
                                        <a:schemeClr val="tx1"/>
                                      </a:solidFill>
                                      <a:latin typeface="Cambria Math" panose="02040503050406030204" pitchFamily="18" charset="0"/>
                                    </a:rPr>
                                    <m:t>𝑍</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𝑖</m:t>
                                          </m:r>
                                        </m:sub>
                                      </m:sSub>
                                    </m:e>
                                  </m:d>
                                  <m:sSub>
                                    <m:sSubPr>
                                      <m:ctrlPr>
                                        <a:rPr lang="en-US" i="1" smtClean="0">
                                          <a:solidFill>
                                            <a:schemeClr val="accent1"/>
                                          </a:solidFill>
                                          <a:latin typeface="Cambria Math" panose="02040503050406030204" pitchFamily="18" charset="0"/>
                                        </a:rPr>
                                      </m:ctrlPr>
                                    </m:sSubPr>
                                    <m:e>
                                      <m:r>
                                        <m:rPr>
                                          <m:sty m:val="p"/>
                                        </m:rPr>
                                        <a:rPr lang="en-US">
                                          <a:solidFill>
                                            <a:schemeClr val="accent1"/>
                                          </a:solidFill>
                                          <a:latin typeface="Cambria Math" panose="02040503050406030204" pitchFamily="18" charset="0"/>
                                        </a:rPr>
                                        <m:t>Θ</m:t>
                                      </m:r>
                                    </m:e>
                                    <m:sub>
                                      <m:r>
                                        <a:rPr lang="en-US" i="1">
                                          <a:solidFill>
                                            <a:schemeClr val="accent1"/>
                                          </a:solidFill>
                                          <a:latin typeface="Cambria Math" panose="02040503050406030204" pitchFamily="18" charset="0"/>
                                        </a:rPr>
                                        <m:t>1</m:t>
                                      </m:r>
                                    </m:sub>
                                  </m:sSub>
                                </m:e>
                              </m:d>
                              <m:r>
                                <a:rPr lang="en-US" i="1">
                                  <a:latin typeface="Cambria Math" panose="02040503050406030204" pitchFamily="18" charset="0"/>
                                </a:rPr>
                                <m:t>,…,</m:t>
                              </m:r>
                              <m:r>
                                <m:rPr>
                                  <m:sty m:val="p"/>
                                </m:rPr>
                                <a:rPr lang="en-US" i="1">
                                  <a:latin typeface="Cambria Math" panose="02040503050406030204" pitchFamily="18" charset="0"/>
                                </a:rPr>
                                <m:t>tr</m:t>
                              </m:r>
                              <m:d>
                                <m:dPr>
                                  <m:ctrlPr>
                                    <a:rPr lang="en-US" i="1">
                                      <a:latin typeface="Cambria Math" panose="02040503050406030204" pitchFamily="18" charset="0"/>
                                    </a:rPr>
                                  </m:ctrlPr>
                                </m:dPr>
                                <m:e>
                                  <m:r>
                                    <a:rPr lang="en-US" i="1" smtClean="0">
                                      <a:solidFill>
                                        <a:schemeClr val="tx1"/>
                                      </a:solidFill>
                                      <a:latin typeface="Cambria Math" panose="02040503050406030204" pitchFamily="18" charset="0"/>
                                    </a:rPr>
                                    <m:t>𝑍</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𝑖</m:t>
                                          </m:r>
                                        </m:sub>
                                      </m:sSub>
                                    </m:e>
                                  </m:d>
                                  <m:sSub>
                                    <m:sSubPr>
                                      <m:ctrlPr>
                                        <a:rPr lang="en-US" i="1" smtClean="0">
                                          <a:solidFill>
                                            <a:schemeClr val="accent1">
                                              <a:lumMod val="75000"/>
                                            </a:schemeClr>
                                          </a:solidFill>
                                          <a:latin typeface="Cambria Math" panose="02040503050406030204" pitchFamily="18" charset="0"/>
                                        </a:rPr>
                                      </m:ctrlPr>
                                    </m:sSubPr>
                                    <m:e>
                                      <m:r>
                                        <m:rPr>
                                          <m:sty m:val="p"/>
                                        </m:rPr>
                                        <a:rPr lang="en-US">
                                          <a:solidFill>
                                            <a:schemeClr val="accent1">
                                              <a:lumMod val="75000"/>
                                            </a:schemeClr>
                                          </a:solidFill>
                                          <a:latin typeface="Cambria Math" panose="02040503050406030204" pitchFamily="18" charset="0"/>
                                        </a:rPr>
                                        <m:t>Θ</m:t>
                                      </m:r>
                                    </m:e>
                                    <m:sub>
                                      <m:r>
                                        <a:rPr lang="en-US" i="1">
                                          <a:solidFill>
                                            <a:schemeClr val="accent1">
                                              <a:lumMod val="75000"/>
                                            </a:schemeClr>
                                          </a:solidFill>
                                          <a:latin typeface="Cambria Math" panose="02040503050406030204" pitchFamily="18" charset="0"/>
                                        </a:rPr>
                                        <m:t>𝐾</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i="1">
                                  <a:latin typeface="Cambria Math" panose="02040503050406030204" pitchFamily="18" charset="0"/>
                                </a:rPr>
                                <m:t>)</m:t>
                              </m:r>
                            </m:e>
                          </m:nary>
                        </m:e>
                      </m:func>
                      <m:r>
                        <a:rPr lang="en-US" b="0" i="1" smtClean="0">
                          <a:latin typeface="Cambria Math" panose="02040503050406030204" pitchFamily="18" charset="0"/>
                        </a:rPr>
                        <m:t>.</m:t>
                      </m:r>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1774961" y="5698539"/>
                <a:ext cx="5486502" cy="636585"/>
              </a:xfrm>
              <a:prstGeom prst="rect">
                <a:avLst/>
              </a:prstGeom>
              <a:blipFill>
                <a:blip r:embed="rId4"/>
                <a:stretch>
                  <a:fillRect/>
                </a:stretch>
              </a:blipFill>
            </p:spPr>
            <p:txBody>
              <a:bodyPr/>
              <a:lstStyle/>
              <a:p>
                <a:r>
                  <a:rPr lang="en-US">
                    <a:noFill/>
                  </a:rPr>
                  <a:t> </a:t>
                </a:r>
              </a:p>
            </p:txBody>
          </p:sp>
        </mc:Fallback>
      </mc:AlternateContent>
      <p:grpSp>
        <p:nvGrpSpPr>
          <p:cNvPr id="12" name="Group 11"/>
          <p:cNvGrpSpPr/>
          <p:nvPr/>
        </p:nvGrpSpPr>
        <p:grpSpPr>
          <a:xfrm>
            <a:off x="2182166" y="3894295"/>
            <a:ext cx="5817883" cy="1199720"/>
            <a:chOff x="2182166" y="3894295"/>
            <a:chExt cx="5817883" cy="1199720"/>
          </a:xfrm>
        </p:grpSpPr>
        <p:grpSp>
          <p:nvGrpSpPr>
            <p:cNvPr id="7" name="Group 6"/>
            <p:cNvGrpSpPr/>
            <p:nvPr/>
          </p:nvGrpSpPr>
          <p:grpSpPr>
            <a:xfrm>
              <a:off x="2182166" y="3894295"/>
              <a:ext cx="3555246" cy="1199720"/>
              <a:chOff x="2225567" y="2185744"/>
              <a:chExt cx="4736366" cy="1533431"/>
            </a:xfrm>
          </p:grpSpPr>
          <p:pic>
            <p:nvPicPr>
              <p:cNvPr id="8" name="Picture 7"/>
              <p:cNvPicPr>
                <a:picLocks noChangeAspect="1"/>
              </p:cNvPicPr>
              <p:nvPr/>
            </p:nvPicPr>
            <p:blipFill>
              <a:blip r:embed="rId5"/>
              <a:stretch>
                <a:fillRect/>
              </a:stretch>
            </p:blipFill>
            <p:spPr>
              <a:xfrm>
                <a:off x="2225567" y="2185744"/>
                <a:ext cx="1490678" cy="1467091"/>
              </a:xfrm>
              <a:prstGeom prst="rect">
                <a:avLst/>
              </a:prstGeom>
            </p:spPr>
          </p:pic>
          <p:pic>
            <p:nvPicPr>
              <p:cNvPr id="9" name="Picture 8"/>
              <p:cNvPicPr>
                <a:picLocks noChangeAspect="1"/>
              </p:cNvPicPr>
              <p:nvPr/>
            </p:nvPicPr>
            <p:blipFill>
              <a:blip r:embed="rId6"/>
              <a:stretch>
                <a:fillRect/>
              </a:stretch>
            </p:blipFill>
            <p:spPr>
              <a:xfrm>
                <a:off x="5403849" y="2185744"/>
                <a:ext cx="1558084" cy="1533431"/>
              </a:xfrm>
              <a:prstGeom prst="rect">
                <a:avLst/>
              </a:prstGeom>
            </p:spPr>
          </p:pic>
          <p:cxnSp>
            <p:nvCxnSpPr>
              <p:cNvPr id="10" name="Straight Arrow Connector 9"/>
              <p:cNvCxnSpPr/>
              <p:nvPr/>
            </p:nvCxnSpPr>
            <p:spPr>
              <a:xfrm>
                <a:off x="3986305" y="2919289"/>
                <a:ext cx="872565" cy="0"/>
              </a:xfrm>
              <a:prstGeom prst="straightConnector1">
                <a:avLst/>
              </a:prstGeom>
              <a:ln w="63500">
                <a:solidFill>
                  <a:schemeClr val="bg1">
                    <a:lumMod val="65000"/>
                  </a:schemeClr>
                </a:solidFill>
                <a:tailEnd type="triangle"/>
              </a:ln>
            </p:spPr>
            <p:style>
              <a:lnRef idx="1">
                <a:schemeClr val="dk1"/>
              </a:lnRef>
              <a:fillRef idx="0">
                <a:schemeClr val="dk1"/>
              </a:fillRef>
              <a:effectRef idx="0">
                <a:schemeClr val="dk1"/>
              </a:effectRef>
              <a:fontRef idx="minor">
                <a:schemeClr val="tx1"/>
              </a:fontRef>
            </p:style>
          </p:cxnSp>
        </p:grpSp>
        <p:sp>
          <p:nvSpPr>
            <p:cNvPr id="11" name="TextBox 10"/>
            <p:cNvSpPr txBox="1"/>
            <p:nvPr/>
          </p:nvSpPr>
          <p:spPr>
            <a:xfrm>
              <a:off x="5996324" y="4255248"/>
              <a:ext cx="2003725" cy="646331"/>
            </a:xfrm>
            <a:prstGeom prst="rect">
              <a:avLst/>
            </a:prstGeom>
            <a:noFill/>
          </p:spPr>
          <p:txBody>
            <a:bodyPr wrap="square" rtlCol="0">
              <a:spAutoFit/>
            </a:bodyPr>
            <a:lstStyle/>
            <a:p>
              <a:r>
                <a:rPr lang="en-US" dirty="0" smtClean="0"/>
                <a:t>Relax to a convex constraint</a:t>
              </a:r>
              <a:endParaRPr lang="en-US" dirty="0"/>
            </a:p>
          </p:txBody>
        </p:sp>
      </p:grpSp>
    </p:spTree>
    <p:extLst>
      <p:ext uri="{BB962C8B-B14F-4D97-AF65-F5344CB8AC3E}">
        <p14:creationId xmlns:p14="http://schemas.microsoft.com/office/powerpoint/2010/main" val="28730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8293677" cy="1325563"/>
          </a:xfrm>
        </p:spPr>
        <p:txBody>
          <a:bodyPr>
            <a:normAutofit/>
          </a:bodyPr>
          <a:lstStyle/>
          <a:p>
            <a:r>
              <a:rPr lang="en-US" sz="3600" dirty="0" err="1" smtClean="0"/>
              <a:t>Convexifying</a:t>
            </a:r>
            <a:r>
              <a:rPr lang="en-US" sz="3600" dirty="0" smtClean="0"/>
              <a:t> non-linear </a:t>
            </a:r>
            <a:r>
              <a:rPr lang="en-US" sz="3600" dirty="0"/>
              <a:t>two-layer CNNs </a:t>
            </a:r>
            <a:r>
              <a:rPr lang="en-US" sz="3600" dirty="0" smtClean="0"/>
              <a:t>(I)</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37038" y="1657844"/>
                <a:ext cx="7621923" cy="4927513"/>
              </a:xfrm>
            </p:spPr>
            <p:txBody>
              <a:bodyPr>
                <a:noAutofit/>
              </a:bodyPr>
              <a:lstStyle/>
              <a:p>
                <a:r>
                  <a:rPr lang="en-US" sz="2400" dirty="0" smtClean="0"/>
                  <a:t>Non-linear filter: </a:t>
                </a:r>
                <a14:m>
                  <m:oMath xmlns:m="http://schemas.openxmlformats.org/officeDocument/2006/math">
                    <m:sSub>
                      <m:sSubPr>
                        <m:ctrlPr>
                          <a:rPr lang="en-US" sz="2400" b="0" i="1" smtClean="0">
                            <a:solidFill>
                              <a:schemeClr val="accent1">
                                <a:lumMod val="75000"/>
                              </a:schemeClr>
                            </a:solidFill>
                            <a:latin typeface="Cambria Math" panose="02040503050406030204" pitchFamily="18" charset="0"/>
                          </a:rPr>
                        </m:ctrlPr>
                      </m:sSubPr>
                      <m:e>
                        <m:r>
                          <a:rPr lang="en-US" sz="2400" i="1" smtClean="0">
                            <a:solidFill>
                              <a:schemeClr val="accent1">
                                <a:lumMod val="75000"/>
                              </a:schemeClr>
                            </a:solidFill>
                            <a:latin typeface="Cambria Math" panose="02040503050406030204" pitchFamily="18" charset="0"/>
                          </a:rPr>
                          <m:t>h</m:t>
                        </m:r>
                      </m:e>
                      <m:sub>
                        <m:r>
                          <a:rPr lang="en-US" sz="2400" b="0" i="1" smtClean="0">
                            <a:solidFill>
                              <a:schemeClr val="accent1">
                                <a:lumMod val="75000"/>
                              </a:schemeClr>
                            </a:solidFill>
                            <a:latin typeface="Cambria Math" panose="02040503050406030204" pitchFamily="18" charset="0"/>
                          </a:rPr>
                          <m:t>𝑗</m:t>
                        </m:r>
                      </m:sub>
                    </m:sSub>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𝑧</m:t>
                        </m:r>
                      </m:e>
                    </m:d>
                    <m:r>
                      <a:rPr lang="en-US" sz="2400" b="0" i="1" smtClean="0">
                        <a:solidFill>
                          <a:schemeClr val="tx1"/>
                        </a:solidFill>
                        <a:latin typeface="Cambria Math" panose="02040503050406030204" pitchFamily="18" charset="0"/>
                      </a:rPr>
                      <m:t>=</m:t>
                    </m:r>
                    <m:r>
                      <a:rPr lang="en-US" sz="2400" i="1">
                        <a:solidFill>
                          <a:srgbClr val="FF0000"/>
                        </a:solidFill>
                        <a:latin typeface="Cambria Math" panose="02040503050406030204" pitchFamily="18" charset="0"/>
                      </a:rPr>
                      <m:t>𝜎</m:t>
                    </m:r>
                    <m:r>
                      <a:rPr lang="en-US" sz="2400" b="0" i="1" smtClean="0">
                        <a:solidFill>
                          <a:srgbClr val="FF0000"/>
                        </a:solidFill>
                        <a:latin typeface="Cambria Math" panose="02040503050406030204" pitchFamily="18" charset="0"/>
                      </a:rPr>
                      <m:t>(</m:t>
                    </m:r>
                    <m:sSubSup>
                      <m:sSubSupPr>
                        <m:ctrlPr>
                          <a:rPr lang="en-US" sz="2400" i="1">
                            <a:solidFill>
                              <a:schemeClr val="accent1">
                                <a:lumMod val="75000"/>
                              </a:schemeClr>
                            </a:solidFill>
                            <a:latin typeface="Cambria Math" panose="02040503050406030204" pitchFamily="18" charset="0"/>
                          </a:rPr>
                        </m:ctrlPr>
                      </m:sSubSupPr>
                      <m:e>
                        <m:r>
                          <a:rPr lang="en-US" sz="2400" i="1">
                            <a:solidFill>
                              <a:schemeClr val="accent1">
                                <a:lumMod val="75000"/>
                              </a:schemeClr>
                            </a:solidFill>
                            <a:latin typeface="Cambria Math" panose="02040503050406030204" pitchFamily="18" charset="0"/>
                          </a:rPr>
                          <m:t>𝑤</m:t>
                        </m:r>
                      </m:e>
                      <m:sub>
                        <m:r>
                          <a:rPr lang="en-US" sz="2400" i="1">
                            <a:solidFill>
                              <a:schemeClr val="accent1">
                                <a:lumMod val="75000"/>
                              </a:schemeClr>
                            </a:solidFill>
                            <a:latin typeface="Cambria Math" panose="02040503050406030204" pitchFamily="18" charset="0"/>
                          </a:rPr>
                          <m:t>𝑗</m:t>
                        </m:r>
                      </m:sub>
                      <m:sup>
                        <m:r>
                          <m:rPr>
                            <m:sty m:val="p"/>
                          </m:rPr>
                          <a:rPr lang="en-US" sz="2400">
                            <a:solidFill>
                              <a:schemeClr val="accent1">
                                <a:lumMod val="75000"/>
                              </a:schemeClr>
                            </a:solidFill>
                            <a:latin typeface="Cambria Math" panose="02040503050406030204" pitchFamily="18" charset="0"/>
                          </a:rPr>
                          <m:t>T</m:t>
                        </m:r>
                      </m:sup>
                    </m:sSubSup>
                    <m:r>
                      <a:rPr lang="en-US" sz="2400" i="1">
                        <a:latin typeface="Cambria Math" panose="02040503050406030204" pitchFamily="18" charset="0"/>
                      </a:rPr>
                      <m:t>𝑧</m:t>
                    </m:r>
                    <m:r>
                      <a:rPr lang="en-US" sz="2400" b="0" i="1" smtClean="0">
                        <a:solidFill>
                          <a:srgbClr val="FF0000"/>
                        </a:solidFill>
                        <a:latin typeface="Cambria Math" panose="02040503050406030204" pitchFamily="18" charset="0"/>
                      </a:rPr>
                      <m:t>)</m:t>
                    </m:r>
                  </m:oMath>
                </a14:m>
                <a:r>
                  <a:rPr lang="en-US" sz="2400" dirty="0" smtClean="0"/>
                  <a:t>.</a:t>
                </a:r>
              </a:p>
              <a:p>
                <a:r>
                  <a:rPr lang="en-US" sz="2400" dirty="0" smtClean="0"/>
                  <a:t>Re-parameterize </a:t>
                </a:r>
                <a14:m>
                  <m:oMath xmlns:m="http://schemas.openxmlformats.org/officeDocument/2006/math">
                    <m:sSub>
                      <m:sSubPr>
                        <m:ctrlPr>
                          <a:rPr lang="en-US" sz="2400" i="1">
                            <a:solidFill>
                              <a:schemeClr val="accent1">
                                <a:lumMod val="75000"/>
                              </a:schemeClr>
                            </a:solidFill>
                            <a:latin typeface="Cambria Math" panose="02040503050406030204" pitchFamily="18" charset="0"/>
                          </a:rPr>
                        </m:ctrlPr>
                      </m:sSubPr>
                      <m:e>
                        <m:r>
                          <a:rPr lang="en-US" sz="2400" i="1">
                            <a:solidFill>
                              <a:schemeClr val="accent1">
                                <a:lumMod val="75000"/>
                              </a:schemeClr>
                            </a:solidFill>
                            <a:latin typeface="Cambria Math" panose="02040503050406030204" pitchFamily="18" charset="0"/>
                          </a:rPr>
                          <m:t>h</m:t>
                        </m:r>
                      </m:e>
                      <m:sub>
                        <m:r>
                          <a:rPr lang="en-US" sz="2400" i="1">
                            <a:solidFill>
                              <a:schemeClr val="accent1">
                                <a:lumMod val="75000"/>
                              </a:schemeClr>
                            </a:solidFill>
                            <a:latin typeface="Cambria Math" panose="02040503050406030204" pitchFamily="18" charset="0"/>
                          </a:rPr>
                          <m:t>𝑗</m:t>
                        </m:r>
                      </m:sub>
                    </m:sSub>
                  </m:oMath>
                </a14:m>
                <a:r>
                  <a:rPr lang="en-US" sz="2400" dirty="0" smtClean="0"/>
                  <a:t> in a Reproducing Kernel Hilbert Space: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37038" y="1657844"/>
                <a:ext cx="7621923" cy="4927513"/>
              </a:xfrm>
              <a:blipFill>
                <a:blip r:embed="rId3"/>
                <a:stretch>
                  <a:fillRect l="-1120" t="-990" r="-8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31</a:t>
            </a:fld>
            <a:endParaRPr lang="en-US" dirty="0"/>
          </a:p>
        </p:txBody>
      </p:sp>
      <p:sp>
        <p:nvSpPr>
          <p:cNvPr id="5" name="Rectangle 4"/>
          <p:cNvSpPr/>
          <p:nvPr/>
        </p:nvSpPr>
        <p:spPr>
          <a:xfrm>
            <a:off x="4225726" y="3556971"/>
            <a:ext cx="231154" cy="423449"/>
          </a:xfrm>
          <a:prstGeom prst="rect">
            <a:avLst/>
          </a:prstGeom>
        </p:spPr>
        <p:txBody>
          <a:bodyPr wrap="none">
            <a:spAutoFit/>
          </a:bodyPr>
          <a:lstStyle/>
          <a:p>
            <a:pPr algn="ctr">
              <a:lnSpc>
                <a:spcPct val="150000"/>
              </a:lnSpc>
            </a:pPr>
            <a:r>
              <a:rPr lang="en-US" sz="1600" dirty="0" smtClean="0">
                <a:solidFill>
                  <a:schemeClr val="tx1"/>
                </a:solidFill>
              </a:rPr>
              <a:t> </a:t>
            </a:r>
            <a:endParaRPr lang="en-US" dirty="0">
              <a:solidFill>
                <a:schemeClr val="tx1"/>
              </a:solidFill>
            </a:endParaRPr>
          </a:p>
        </p:txBody>
      </p:sp>
      <p:grpSp>
        <p:nvGrpSpPr>
          <p:cNvPr id="17" name="Group 16"/>
          <p:cNvGrpSpPr/>
          <p:nvPr/>
        </p:nvGrpSpPr>
        <p:grpSpPr>
          <a:xfrm>
            <a:off x="1783359" y="2838568"/>
            <a:ext cx="5329279" cy="1228832"/>
            <a:chOff x="1907360" y="2751588"/>
            <a:chExt cx="5329279" cy="1228832"/>
          </a:xfrm>
        </p:grpSpPr>
        <mc:AlternateContent xmlns:mc="http://schemas.openxmlformats.org/markup-compatibility/2006" xmlns:a14="http://schemas.microsoft.com/office/drawing/2010/main">
          <mc:Choice Requires="a14">
            <p:sp>
              <p:nvSpPr>
                <p:cNvPr id="7" name="TextBox 6"/>
                <p:cNvSpPr txBox="1"/>
                <p:nvPr/>
              </p:nvSpPr>
              <p:spPr>
                <a:xfrm>
                  <a:off x="1907360" y="2751588"/>
                  <a:ext cx="5329279" cy="391646"/>
                </a:xfrm>
                <a:prstGeom prst="rect">
                  <a:avLst/>
                </a:prstGeom>
                <a:noFill/>
              </p:spPr>
              <p:txBody>
                <a:bodyPr wrap="none" rtlCol="0">
                  <a:spAutoFit/>
                </a:bodyPr>
                <a:lstStyle/>
                <a:p>
                  <a14:m>
                    <m:oMath xmlns:m="http://schemas.openxmlformats.org/officeDocument/2006/math">
                      <m:sSub>
                        <m:sSubPr>
                          <m:ctrlPr>
                            <a:rPr lang="en-US" i="1">
                              <a:solidFill>
                                <a:schemeClr val="accent1">
                                  <a:lumMod val="75000"/>
                                </a:schemeClr>
                              </a:solidFill>
                              <a:latin typeface="Cambria Math" panose="02040503050406030204" pitchFamily="18" charset="0"/>
                            </a:rPr>
                          </m:ctrlPr>
                        </m:sSubPr>
                        <m:e>
                          <m:r>
                            <a:rPr lang="en-US" i="1">
                              <a:solidFill>
                                <a:schemeClr val="accent1">
                                  <a:lumMod val="75000"/>
                                </a:schemeClr>
                              </a:solidFill>
                              <a:latin typeface="Cambria Math" panose="02040503050406030204" pitchFamily="18" charset="0"/>
                            </a:rPr>
                            <m:t>h</m:t>
                          </m:r>
                        </m:e>
                        <m:sub>
                          <m:r>
                            <a:rPr lang="en-US" i="1">
                              <a:solidFill>
                                <a:schemeClr val="accent1">
                                  <a:lumMod val="75000"/>
                                </a:schemeClr>
                              </a:solidFill>
                              <a:latin typeface="Cambria Math" panose="02040503050406030204" pitchFamily="18" charset="0"/>
                            </a:rPr>
                            <m:t>𝑗</m:t>
                          </m:r>
                        </m:sub>
                      </m:sSub>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m:t>
                      </m:r>
                      <m:sSub>
                        <m:sSubPr>
                          <m:ctrlPr>
                            <a:rPr lang="en-US" i="1">
                              <a:solidFill>
                                <a:schemeClr val="accent1">
                                  <a:lumMod val="75000"/>
                                </a:schemeClr>
                              </a:solidFill>
                              <a:latin typeface="Cambria Math" panose="02040503050406030204" pitchFamily="18" charset="0"/>
                            </a:rPr>
                          </m:ctrlPr>
                        </m:sSubPr>
                        <m:e>
                          <m:r>
                            <a:rPr lang="en-US" i="1">
                              <a:solidFill>
                                <a:schemeClr val="accent1">
                                  <a:lumMod val="75000"/>
                                </a:schemeClr>
                              </a:solidFill>
                              <a:latin typeface="Cambria Math" panose="02040503050406030204" pitchFamily="18" charset="0"/>
                            </a:rPr>
                            <m:t>𝛽</m:t>
                          </m:r>
                        </m:e>
                        <m:sub>
                          <m:r>
                            <a:rPr lang="en-US" i="1">
                              <a:solidFill>
                                <a:schemeClr val="accent1">
                                  <a:lumMod val="75000"/>
                                </a:schemeClr>
                              </a:solidFill>
                              <a:latin typeface="Cambria Math" panose="02040503050406030204" pitchFamily="18" charset="0"/>
                            </a:rPr>
                            <m:t>𝑗</m:t>
                          </m:r>
                        </m:sub>
                      </m:sSub>
                      <m:r>
                        <a:rPr lang="en-US" i="1">
                          <a:latin typeface="Cambria Math" panose="02040503050406030204" pitchFamily="18" charset="0"/>
                        </a:rPr>
                        <m:t>,</m:t>
                      </m:r>
                      <m:r>
                        <a:rPr lang="en-US" i="1">
                          <a:solidFill>
                            <a:srgbClr val="7030A0"/>
                          </a:solidFill>
                          <a:latin typeface="Cambria Math" panose="02040503050406030204" pitchFamily="18" charset="0"/>
                        </a:rPr>
                        <m:t>𝜙</m:t>
                      </m:r>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m:t>
                      </m:r>
                    </m:oMath>
                  </a14:m>
                  <a:r>
                    <a:rPr lang="en-US" dirty="0"/>
                    <a:t>   where  </a:t>
                  </a:r>
                  <a14:m>
                    <m:oMath xmlns:m="http://schemas.openxmlformats.org/officeDocument/2006/math">
                      <m:d>
                        <m:dPr>
                          <m:begChr m:val="〈"/>
                          <m:endChr m:val="〉"/>
                          <m:ctrlPr>
                            <a:rPr lang="en-US" i="1">
                              <a:latin typeface="Cambria Math" panose="02040503050406030204" pitchFamily="18" charset="0"/>
                            </a:rPr>
                          </m:ctrlPr>
                        </m:dPr>
                        <m:e>
                          <m:r>
                            <a:rPr lang="en-US" i="1">
                              <a:solidFill>
                                <a:srgbClr val="7030A0"/>
                              </a:solidFill>
                              <a:latin typeface="Cambria Math" panose="02040503050406030204" pitchFamily="18" charset="0"/>
                            </a:rPr>
                            <m:t>𝜙</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m:t>
                                  </m:r>
                                </m:sup>
                              </m:sSup>
                            </m:e>
                          </m:d>
                          <m:r>
                            <a:rPr lang="en-US" i="1">
                              <a:latin typeface="Cambria Math" panose="02040503050406030204" pitchFamily="18" charset="0"/>
                            </a:rPr>
                            <m:t>,</m:t>
                          </m:r>
                          <m:r>
                            <a:rPr lang="en-US" i="1">
                              <a:solidFill>
                                <a:srgbClr val="7030A0"/>
                              </a:solidFill>
                              <a:latin typeface="Cambria Math" panose="02040503050406030204" pitchFamily="18" charset="0"/>
                            </a:rPr>
                            <m:t>𝜙</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m:t>
                                  </m:r>
                                </m:sup>
                              </m:sSup>
                            </m:e>
                          </m:d>
                        </m:e>
                      </m:d>
                      <m:r>
                        <a:rPr lang="en-US" i="1">
                          <a:latin typeface="Cambria Math" panose="02040503050406030204" pitchFamily="18" charset="0"/>
                        </a:rPr>
                        <m:t>=</m:t>
                      </m:r>
                      <m:r>
                        <a:rPr lang="en-US" i="1">
                          <a:solidFill>
                            <a:srgbClr val="7030A0"/>
                          </a:solidFill>
                          <a:latin typeface="Cambria Math" panose="02040503050406030204" pitchFamily="18" charset="0"/>
                        </a:rPr>
                        <m:t>𝑘</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oMath>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1907360" y="2751588"/>
                  <a:ext cx="5329279" cy="391646"/>
                </a:xfrm>
                <a:prstGeom prst="rect">
                  <a:avLst/>
                </a:prstGeom>
                <a:blipFill>
                  <a:blip r:embed="rId4"/>
                  <a:stretch>
                    <a:fillRect t="-7813" b="-20313"/>
                  </a:stretch>
                </a:blipFill>
              </p:spPr>
              <p:txBody>
                <a:bodyPr/>
                <a:lstStyle/>
                <a:p>
                  <a:r>
                    <a:rPr lang="en-US">
                      <a:noFill/>
                    </a:rPr>
                    <a:t> </a:t>
                  </a:r>
                </a:p>
              </p:txBody>
            </p:sp>
          </mc:Fallback>
        </mc:AlternateContent>
        <p:sp>
          <p:nvSpPr>
            <p:cNvPr id="8" name="TextBox 7"/>
            <p:cNvSpPr txBox="1"/>
            <p:nvPr/>
          </p:nvSpPr>
          <p:spPr>
            <a:xfrm>
              <a:off x="5437088" y="3641866"/>
              <a:ext cx="1757027" cy="338554"/>
            </a:xfrm>
            <a:prstGeom prst="rect">
              <a:avLst/>
            </a:prstGeom>
            <a:noFill/>
          </p:spPr>
          <p:txBody>
            <a:bodyPr wrap="square" rtlCol="0">
              <a:spAutoFit/>
            </a:bodyPr>
            <a:lstStyle/>
            <a:p>
              <a:pPr algn="ctr"/>
              <a:r>
                <a:rPr lang="en-US" sz="1600" dirty="0" smtClean="0">
                  <a:solidFill>
                    <a:srgbClr val="7030A0"/>
                  </a:solidFill>
                </a:rPr>
                <a:t>kernel function</a:t>
              </a:r>
              <a:endParaRPr lang="en-US" sz="1600" dirty="0">
                <a:solidFill>
                  <a:srgbClr val="7030A0"/>
                </a:solidFill>
              </a:endParaRPr>
            </a:p>
          </p:txBody>
        </p:sp>
        <p:cxnSp>
          <p:nvCxnSpPr>
            <p:cNvPr id="9" name="Straight Arrow Connector 8"/>
            <p:cNvCxnSpPr/>
            <p:nvPr/>
          </p:nvCxnSpPr>
          <p:spPr>
            <a:xfrm flipH="1" flipV="1">
              <a:off x="6315602" y="3106067"/>
              <a:ext cx="2331" cy="5407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314660" y="3641866"/>
              <a:ext cx="1854438" cy="338554"/>
            </a:xfrm>
            <a:prstGeom prst="rect">
              <a:avLst/>
            </a:prstGeom>
            <a:noFill/>
          </p:spPr>
          <p:txBody>
            <a:bodyPr wrap="square" rtlCol="0">
              <a:spAutoFit/>
            </a:bodyPr>
            <a:lstStyle/>
            <a:p>
              <a:pPr algn="ctr"/>
              <a:r>
                <a:rPr lang="en-US" sz="1600" dirty="0">
                  <a:solidFill>
                    <a:srgbClr val="7030A0"/>
                  </a:solidFill>
                </a:rPr>
                <a:t>n</a:t>
              </a:r>
              <a:r>
                <a:rPr lang="en-US" sz="1600" dirty="0" smtClean="0">
                  <a:solidFill>
                    <a:srgbClr val="7030A0"/>
                  </a:solidFill>
                </a:rPr>
                <a:t>on-linear mapping</a:t>
              </a:r>
              <a:endParaRPr lang="en-US" sz="1600" dirty="0">
                <a:solidFill>
                  <a:srgbClr val="7030A0"/>
                </a:solidFill>
              </a:endParaRPr>
            </a:p>
          </p:txBody>
        </p:sp>
        <p:cxnSp>
          <p:nvCxnSpPr>
            <p:cNvPr id="14" name="Straight Arrow Connector 13"/>
            <p:cNvCxnSpPr>
              <a:stCxn id="13" idx="0"/>
            </p:cNvCxnSpPr>
            <p:nvPr/>
          </p:nvCxnSpPr>
          <p:spPr>
            <a:xfrm flipV="1">
              <a:off x="3241879" y="3141381"/>
              <a:ext cx="9821" cy="50048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5" name="Picture 2" descr="Image result for kernel metho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8023" y="4324435"/>
            <a:ext cx="4197682" cy="189740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6" name="TextBox 15"/>
              <p:cNvSpPr txBox="1"/>
              <p:nvPr/>
            </p:nvSpPr>
            <p:spPr>
              <a:xfrm>
                <a:off x="2438104" y="6283281"/>
                <a:ext cx="4015651" cy="369332"/>
              </a:xfrm>
              <a:prstGeom prst="rect">
                <a:avLst/>
              </a:prstGeom>
              <a:noFill/>
            </p:spPr>
            <p:txBody>
              <a:bodyPr wrap="none" rtlCol="0">
                <a:spAutoFit/>
              </a:bodyPr>
              <a:lstStyle/>
              <a:p>
                <a:r>
                  <a:rPr lang="en-US" dirty="0" smtClean="0"/>
                  <a:t>non-linear CNN filter </a:t>
                </a:r>
                <a14:m>
                  <m:oMath xmlns:m="http://schemas.openxmlformats.org/officeDocument/2006/math">
                    <m:r>
                      <a:rPr lang="en-US" b="0" i="1" dirty="0" smtClean="0">
                        <a:latin typeface="Cambria Math" panose="02040503050406030204" pitchFamily="18" charset="0"/>
                      </a:rPr>
                      <m:t>⇒</m:t>
                    </m:r>
                  </m:oMath>
                </a14:m>
                <a:r>
                  <a:rPr lang="en-US" dirty="0" smtClean="0"/>
                  <a:t> linear RKHS filter</a:t>
                </a:r>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2438104" y="6283281"/>
                <a:ext cx="4015651" cy="369332"/>
              </a:xfrm>
              <a:prstGeom prst="rect">
                <a:avLst/>
              </a:prstGeom>
              <a:blipFill>
                <a:blip r:embed="rId6"/>
                <a:stretch>
                  <a:fillRect l="-1366" t="-10000" r="-607" b="-26667"/>
                </a:stretch>
              </a:blipFill>
            </p:spPr>
            <p:txBody>
              <a:bodyPr/>
              <a:lstStyle/>
              <a:p>
                <a:r>
                  <a:rPr lang="en-US">
                    <a:noFill/>
                  </a:rPr>
                  <a:t> </a:t>
                </a:r>
              </a:p>
            </p:txBody>
          </p:sp>
        </mc:Fallback>
      </mc:AlternateContent>
    </p:spTree>
    <p:extLst>
      <p:ext uri="{BB962C8B-B14F-4D97-AF65-F5344CB8AC3E}">
        <p14:creationId xmlns:p14="http://schemas.microsoft.com/office/powerpoint/2010/main" val="379901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794968" y="2964317"/>
            <a:ext cx="7460624" cy="2661215"/>
            <a:chOff x="794968" y="2964317"/>
            <a:chExt cx="7460624" cy="2661215"/>
          </a:xfrm>
        </p:grpSpPr>
        <p:grpSp>
          <p:nvGrpSpPr>
            <p:cNvPr id="6" name="Group 5"/>
            <p:cNvGrpSpPr/>
            <p:nvPr/>
          </p:nvGrpSpPr>
          <p:grpSpPr>
            <a:xfrm>
              <a:off x="794968" y="2964317"/>
              <a:ext cx="5492279" cy="2661215"/>
              <a:chOff x="1506349" y="4123764"/>
              <a:chExt cx="6732151" cy="2859972"/>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6349" y="4555520"/>
                <a:ext cx="2707063" cy="199645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0572" y="4123764"/>
                <a:ext cx="3877928" cy="2859972"/>
              </a:xfrm>
              <a:prstGeom prst="rect">
                <a:avLst/>
              </a:prstGeom>
            </p:spPr>
          </p:pic>
          <p:cxnSp>
            <p:nvCxnSpPr>
              <p:cNvPr id="9" name="Straight Arrow Connector 8"/>
              <p:cNvCxnSpPr/>
              <p:nvPr/>
            </p:nvCxnSpPr>
            <p:spPr>
              <a:xfrm>
                <a:off x="3986305" y="5438344"/>
                <a:ext cx="872565" cy="0"/>
              </a:xfrm>
              <a:prstGeom prst="straightConnector1">
                <a:avLst/>
              </a:prstGeom>
              <a:ln w="63500">
                <a:solidFill>
                  <a:schemeClr val="bg1">
                    <a:lumMod val="65000"/>
                  </a:schemeClr>
                </a:solidFill>
                <a:tailEnd type="triangle"/>
              </a:ln>
            </p:spPr>
            <p:style>
              <a:lnRef idx="1">
                <a:schemeClr val="dk1"/>
              </a:lnRef>
              <a:fillRef idx="0">
                <a:schemeClr val="dk1"/>
              </a:fillRef>
              <a:effectRef idx="0">
                <a:schemeClr val="dk1"/>
              </a:effectRef>
              <a:fontRef idx="minor">
                <a:schemeClr val="tx1"/>
              </a:fontRef>
            </p:style>
          </p:cxnSp>
        </p:grpSp>
        <p:sp>
          <p:nvSpPr>
            <p:cNvPr id="12" name="TextBox 11"/>
            <p:cNvSpPr txBox="1"/>
            <p:nvPr/>
          </p:nvSpPr>
          <p:spPr>
            <a:xfrm>
              <a:off x="6081961" y="3902950"/>
              <a:ext cx="2173631" cy="646331"/>
            </a:xfrm>
            <a:prstGeom prst="rect">
              <a:avLst/>
            </a:prstGeom>
            <a:noFill/>
          </p:spPr>
          <p:txBody>
            <a:bodyPr wrap="square" rtlCol="0">
              <a:spAutoFit/>
            </a:bodyPr>
            <a:lstStyle/>
            <a:p>
              <a:r>
                <a:rPr lang="en-US" dirty="0" smtClean="0"/>
                <a:t>re-parameterization defines a convex loss</a:t>
              </a:r>
              <a:endParaRPr lang="en-US" dirty="0"/>
            </a:p>
          </p:txBody>
        </p:sp>
        <mc:AlternateContent xmlns:mc="http://schemas.openxmlformats.org/markup-compatibility/2006" xmlns:a14="http://schemas.microsoft.com/office/drawing/2010/main">
          <mc:Choice Requires="a14">
            <p:sp>
              <p:nvSpPr>
                <p:cNvPr id="10" name="TextBox 9"/>
                <p:cNvSpPr txBox="1"/>
                <p:nvPr/>
              </p:nvSpPr>
              <p:spPr>
                <a:xfrm>
                  <a:off x="1779955" y="5031768"/>
                  <a:ext cx="22955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𝑤</m:t>
                        </m:r>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1779955" y="5031768"/>
                  <a:ext cx="229550" cy="276999"/>
                </a:xfrm>
                <a:prstGeom prst="rect">
                  <a:avLst/>
                </a:prstGeom>
                <a:blipFill>
                  <a:blip r:embed="rId5"/>
                  <a:stretch>
                    <a:fillRect l="-15789" r="-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847792" y="4854758"/>
                  <a:ext cx="2796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𝛽</m:t>
                            </m:r>
                          </m:e>
                          <m:sub>
                            <m:r>
                              <a:rPr lang="en-US" b="0" i="1" smtClean="0">
                                <a:solidFill>
                                  <a:schemeClr val="accent1">
                                    <a:lumMod val="75000"/>
                                  </a:schemeClr>
                                </a:solidFill>
                                <a:latin typeface="Cambria Math" panose="02040503050406030204" pitchFamily="18" charset="0"/>
                              </a:rPr>
                              <m:t>1</m:t>
                            </m:r>
                          </m:sub>
                        </m:sSub>
                      </m:oMath>
                    </m:oMathPara>
                  </a14:m>
                  <a:endParaRPr lang="en-US" dirty="0">
                    <a:solidFill>
                      <a:schemeClr val="accent1">
                        <a:lumMod val="75000"/>
                      </a:schemeClr>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3847792" y="4854758"/>
                  <a:ext cx="279692" cy="276999"/>
                </a:xfrm>
                <a:prstGeom prst="rect">
                  <a:avLst/>
                </a:prstGeom>
                <a:blipFill>
                  <a:blip r:embed="rId6"/>
                  <a:stretch>
                    <a:fillRect l="-30435" t="-2174" r="-8696" b="-326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5098996" y="5067497"/>
                  <a:ext cx="2850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𝛽</m:t>
                            </m:r>
                          </m:e>
                          <m:sub>
                            <m:r>
                              <a:rPr lang="en-US" b="0" i="1" smtClean="0">
                                <a:solidFill>
                                  <a:schemeClr val="accent1">
                                    <a:lumMod val="75000"/>
                                  </a:schemeClr>
                                </a:solidFill>
                                <a:latin typeface="Cambria Math" panose="02040503050406030204" pitchFamily="18" charset="0"/>
                              </a:rPr>
                              <m:t>2</m:t>
                            </m:r>
                          </m:sub>
                        </m:sSub>
                      </m:oMath>
                    </m:oMathPara>
                  </a14:m>
                  <a:endParaRPr lang="en-US" dirty="0">
                    <a:solidFill>
                      <a:schemeClr val="accent1">
                        <a:lumMod val="75000"/>
                      </a:schemeClr>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5098996" y="5067497"/>
                  <a:ext cx="285013" cy="276999"/>
                </a:xfrm>
                <a:prstGeom prst="rect">
                  <a:avLst/>
                </a:prstGeom>
                <a:blipFill>
                  <a:blip r:embed="rId7"/>
                  <a:stretch>
                    <a:fillRect l="-29787" t="-2174" r="-8511" b="-32609"/>
                  </a:stretch>
                </a:blipFill>
              </p:spPr>
              <p:txBody>
                <a:bodyPr/>
                <a:lstStyle/>
                <a:p>
                  <a:r>
                    <a:rPr lang="en-US">
                      <a:noFill/>
                    </a:rPr>
                    <a:t> </a:t>
                  </a:r>
                </a:p>
              </p:txBody>
            </p:sp>
          </mc:Fallback>
        </mc:AlternateContent>
      </p:grpSp>
      <p:sp>
        <p:nvSpPr>
          <p:cNvPr id="2" name="Title 1"/>
          <p:cNvSpPr>
            <a:spLocks noGrp="1"/>
          </p:cNvSpPr>
          <p:nvPr>
            <p:ph type="title"/>
          </p:nvPr>
        </p:nvSpPr>
        <p:spPr>
          <a:xfrm>
            <a:off x="628649" y="365126"/>
            <a:ext cx="8360179" cy="1325563"/>
          </a:xfrm>
        </p:spPr>
        <p:txBody>
          <a:bodyPr>
            <a:normAutofit/>
          </a:bodyPr>
          <a:lstStyle/>
          <a:p>
            <a:r>
              <a:rPr lang="en-US" sz="3600" dirty="0" err="1" smtClean="0"/>
              <a:t>Convexifying</a:t>
            </a:r>
            <a:r>
              <a:rPr lang="en-US" sz="3600" dirty="0" smtClean="0"/>
              <a:t> non-linear </a:t>
            </a:r>
            <a:r>
              <a:rPr lang="en-US" sz="3600" dirty="0"/>
              <a:t>two-layer CNNs </a:t>
            </a:r>
            <a:r>
              <a:rPr lang="en-US" sz="3600" dirty="0" smtClean="0"/>
              <a:t>(II)</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49" y="1641350"/>
                <a:ext cx="7750363" cy="1631767"/>
              </a:xfrm>
            </p:spPr>
            <p:txBody>
              <a:bodyPr>
                <a:noAutofit/>
              </a:bodyPr>
              <a:lstStyle/>
              <a:p>
                <a:r>
                  <a:rPr lang="en-US" sz="2200" dirty="0" smtClean="0"/>
                  <a:t>CNN filter </a:t>
                </a:r>
                <a14:m>
                  <m:oMath xmlns:m="http://schemas.openxmlformats.org/officeDocument/2006/math">
                    <m:sSub>
                      <m:sSubPr>
                        <m:ctrlPr>
                          <a:rPr lang="en-US" sz="2200" i="1" smtClean="0">
                            <a:solidFill>
                              <a:schemeClr val="tx1"/>
                            </a:solidFill>
                            <a:latin typeface="Cambria Math" panose="02040503050406030204" pitchFamily="18" charset="0"/>
                          </a:rPr>
                        </m:ctrlPr>
                      </m:sSubPr>
                      <m:e>
                        <m:r>
                          <a:rPr lang="en-US" sz="2200" i="1">
                            <a:solidFill>
                              <a:schemeClr val="tx1"/>
                            </a:solidFill>
                            <a:latin typeface="Cambria Math" panose="02040503050406030204" pitchFamily="18" charset="0"/>
                          </a:rPr>
                          <m:t>h</m:t>
                        </m:r>
                      </m:e>
                      <m:sub>
                        <m:r>
                          <a:rPr lang="en-US" sz="2200" i="1">
                            <a:solidFill>
                              <a:schemeClr val="tx1"/>
                            </a:solidFill>
                            <a:latin typeface="Cambria Math" panose="02040503050406030204" pitchFamily="18" charset="0"/>
                          </a:rPr>
                          <m:t>𝑗</m:t>
                        </m:r>
                      </m:sub>
                    </m:sSub>
                    <m:d>
                      <m:dPr>
                        <m:ctrlPr>
                          <a:rPr lang="en-US" sz="2200" i="1">
                            <a:latin typeface="Cambria Math" panose="02040503050406030204" pitchFamily="18" charset="0"/>
                          </a:rPr>
                        </m:ctrlPr>
                      </m:dPr>
                      <m:e>
                        <m:r>
                          <a:rPr lang="en-US" sz="2200" i="1">
                            <a:latin typeface="Cambria Math" panose="02040503050406030204" pitchFamily="18" charset="0"/>
                          </a:rPr>
                          <m:t>𝑧</m:t>
                        </m:r>
                      </m:e>
                    </m:d>
                    <m:r>
                      <a:rPr lang="en-US" sz="2200" i="1">
                        <a:latin typeface="Cambria Math" panose="02040503050406030204" pitchFamily="18" charset="0"/>
                      </a:rPr>
                      <m:t>=</m:t>
                    </m:r>
                    <m:r>
                      <a:rPr lang="en-US" sz="2200" i="1" smtClean="0">
                        <a:solidFill>
                          <a:schemeClr val="tx1"/>
                        </a:solidFill>
                        <a:latin typeface="Cambria Math" panose="02040503050406030204" pitchFamily="18" charset="0"/>
                      </a:rPr>
                      <m:t>𝜎</m:t>
                    </m:r>
                    <m:r>
                      <a:rPr lang="en-US" sz="2200" b="0" i="1" smtClean="0">
                        <a:solidFill>
                          <a:schemeClr val="tx1"/>
                        </a:solidFill>
                        <a:latin typeface="Cambria Math" panose="02040503050406030204" pitchFamily="18" charset="0"/>
                      </a:rPr>
                      <m:t>(</m:t>
                    </m:r>
                    <m:sSubSup>
                      <m:sSubSupPr>
                        <m:ctrlPr>
                          <a:rPr lang="en-US" sz="2200" i="1">
                            <a:latin typeface="Cambria Math" panose="02040503050406030204" pitchFamily="18" charset="0"/>
                          </a:rPr>
                        </m:ctrlPr>
                      </m:sSubSupPr>
                      <m:e>
                        <m:r>
                          <a:rPr lang="en-US" sz="2200" i="1">
                            <a:latin typeface="Cambria Math" panose="02040503050406030204" pitchFamily="18" charset="0"/>
                          </a:rPr>
                          <m:t>𝑤</m:t>
                        </m:r>
                      </m:e>
                      <m:sub>
                        <m:r>
                          <a:rPr lang="en-US" sz="2200" i="1">
                            <a:latin typeface="Cambria Math" panose="02040503050406030204" pitchFamily="18" charset="0"/>
                          </a:rPr>
                          <m:t>𝑗</m:t>
                        </m:r>
                      </m:sub>
                      <m:sup>
                        <m:r>
                          <m:rPr>
                            <m:sty m:val="p"/>
                          </m:rPr>
                          <a:rPr lang="en-US" sz="2200">
                            <a:latin typeface="Cambria Math" panose="02040503050406030204" pitchFamily="18" charset="0"/>
                          </a:rPr>
                          <m:t>T</m:t>
                        </m:r>
                      </m:sup>
                    </m:sSubSup>
                    <m:r>
                      <a:rPr lang="en-US" sz="2200" i="1">
                        <a:latin typeface="Cambria Math" panose="02040503050406030204" pitchFamily="18" charset="0"/>
                      </a:rPr>
                      <m:t>𝑧</m:t>
                    </m:r>
                    <m:r>
                      <a:rPr lang="en-US" sz="2200" b="0" i="1" smtClean="0">
                        <a:solidFill>
                          <a:schemeClr val="tx1"/>
                        </a:solidFill>
                        <a:latin typeface="Cambria Math" panose="02040503050406030204" pitchFamily="18" charset="0"/>
                      </a:rPr>
                      <m:t>)</m:t>
                    </m:r>
                  </m:oMath>
                </a14:m>
                <a:r>
                  <a:rPr lang="en-US" sz="2200" dirty="0" smtClean="0"/>
                  <a:t> </a:t>
                </a:r>
                <a14:m>
                  <m:oMath xmlns:m="http://schemas.openxmlformats.org/officeDocument/2006/math">
                    <m:r>
                      <a:rPr lang="en-US" sz="2200" b="0" i="1" dirty="0" smtClean="0">
                        <a:latin typeface="Cambria Math" panose="02040503050406030204" pitchFamily="18" charset="0"/>
                      </a:rPr>
                      <m:t>⇒</m:t>
                    </m:r>
                  </m:oMath>
                </a14:m>
                <a:r>
                  <a:rPr lang="en-US" sz="2200" dirty="0" smtClean="0"/>
                  <a:t> RKHS filter</a:t>
                </a:r>
                <a:r>
                  <a:rPr lang="en-US" sz="2200" dirty="0" smtClean="0">
                    <a:solidFill>
                      <a:schemeClr val="accent1">
                        <a:lumMod val="75000"/>
                      </a:schemeClr>
                    </a:solidFill>
                  </a:rPr>
                  <a:t> </a:t>
                </a:r>
                <a14:m>
                  <m:oMath xmlns:m="http://schemas.openxmlformats.org/officeDocument/2006/math">
                    <m:sSub>
                      <m:sSubPr>
                        <m:ctrlPr>
                          <a:rPr lang="en-US" sz="2200" i="1" smtClean="0">
                            <a:solidFill>
                              <a:schemeClr val="tx1"/>
                            </a:solidFill>
                            <a:latin typeface="Cambria Math" panose="02040503050406030204" pitchFamily="18" charset="0"/>
                          </a:rPr>
                        </m:ctrlPr>
                      </m:sSubPr>
                      <m:e>
                        <m:r>
                          <a:rPr lang="en-US" sz="2200" i="1">
                            <a:solidFill>
                              <a:schemeClr val="tx1"/>
                            </a:solidFill>
                            <a:latin typeface="Cambria Math" panose="02040503050406030204" pitchFamily="18" charset="0"/>
                          </a:rPr>
                          <m:t>h</m:t>
                        </m:r>
                      </m:e>
                      <m:sub>
                        <m:r>
                          <a:rPr lang="en-US" sz="2200" i="1">
                            <a:solidFill>
                              <a:schemeClr val="tx1"/>
                            </a:solidFill>
                            <a:latin typeface="Cambria Math" panose="02040503050406030204" pitchFamily="18" charset="0"/>
                          </a:rPr>
                          <m:t>𝑗</m:t>
                        </m:r>
                      </m:sub>
                    </m:sSub>
                    <m:d>
                      <m:dPr>
                        <m:ctrlPr>
                          <a:rPr lang="en-US" sz="2200" i="1">
                            <a:latin typeface="Cambria Math" panose="02040503050406030204" pitchFamily="18" charset="0"/>
                          </a:rPr>
                        </m:ctrlPr>
                      </m:dPr>
                      <m:e>
                        <m:r>
                          <a:rPr lang="en-US" sz="2200" i="1">
                            <a:latin typeface="Cambria Math" panose="02040503050406030204" pitchFamily="18" charset="0"/>
                          </a:rPr>
                          <m:t>𝑧</m:t>
                        </m:r>
                      </m:e>
                    </m:d>
                    <m:r>
                      <a:rPr lang="en-US" sz="2200" i="1">
                        <a:latin typeface="Cambria Math" panose="02040503050406030204" pitchFamily="18" charset="0"/>
                      </a:rPr>
                      <m:t>=〈</m:t>
                    </m:r>
                    <m:sSub>
                      <m:sSubPr>
                        <m:ctrlPr>
                          <a:rPr lang="en-US" sz="2200" i="1">
                            <a:solidFill>
                              <a:schemeClr val="accent1">
                                <a:lumMod val="75000"/>
                              </a:schemeClr>
                            </a:solidFill>
                            <a:latin typeface="Cambria Math" panose="02040503050406030204" pitchFamily="18" charset="0"/>
                          </a:rPr>
                        </m:ctrlPr>
                      </m:sSubPr>
                      <m:e>
                        <m:r>
                          <a:rPr lang="en-US" sz="2200" i="1">
                            <a:solidFill>
                              <a:schemeClr val="accent1">
                                <a:lumMod val="75000"/>
                              </a:schemeClr>
                            </a:solidFill>
                            <a:latin typeface="Cambria Math" panose="02040503050406030204" pitchFamily="18" charset="0"/>
                          </a:rPr>
                          <m:t>𝛽</m:t>
                        </m:r>
                      </m:e>
                      <m:sub>
                        <m:r>
                          <a:rPr lang="en-US" sz="2200" i="1">
                            <a:solidFill>
                              <a:schemeClr val="accent1">
                                <a:lumMod val="75000"/>
                              </a:schemeClr>
                            </a:solidFill>
                            <a:latin typeface="Cambria Math" panose="02040503050406030204" pitchFamily="18" charset="0"/>
                          </a:rPr>
                          <m:t>𝑗</m:t>
                        </m:r>
                      </m:sub>
                    </m:sSub>
                    <m:r>
                      <a:rPr lang="en-US" sz="2200" i="1">
                        <a:latin typeface="Cambria Math" panose="02040503050406030204" pitchFamily="18" charset="0"/>
                      </a:rPr>
                      <m:t>,</m:t>
                    </m:r>
                    <m:r>
                      <a:rPr lang="en-US" sz="2200" i="1">
                        <a:solidFill>
                          <a:srgbClr val="7030A0"/>
                        </a:solidFill>
                        <a:latin typeface="Cambria Math" panose="02040503050406030204" pitchFamily="18" charset="0"/>
                      </a:rPr>
                      <m:t>𝜙</m:t>
                    </m:r>
                    <m:d>
                      <m:dPr>
                        <m:ctrlPr>
                          <a:rPr lang="en-US" sz="2200" i="1">
                            <a:latin typeface="Cambria Math" panose="02040503050406030204" pitchFamily="18" charset="0"/>
                          </a:rPr>
                        </m:ctrlPr>
                      </m:dPr>
                      <m:e>
                        <m:r>
                          <a:rPr lang="en-US" sz="2200" i="1">
                            <a:latin typeface="Cambria Math" panose="02040503050406030204" pitchFamily="18" charset="0"/>
                          </a:rPr>
                          <m:t>𝑧</m:t>
                        </m:r>
                      </m:e>
                    </m:d>
                    <m:r>
                      <a:rPr lang="en-US" sz="2200" i="1">
                        <a:latin typeface="Cambria Math" panose="02040503050406030204" pitchFamily="18" charset="0"/>
                      </a:rPr>
                      <m:t>〉</m:t>
                    </m:r>
                  </m:oMath>
                </a14:m>
                <a:endParaRPr lang="en-US" sz="2200" i="1" dirty="0" smtClean="0">
                  <a:solidFill>
                    <a:srgbClr val="FF0000"/>
                  </a:solidFill>
                  <a:latin typeface="Cambria Math" panose="02040503050406030204" pitchFamily="18" charset="0"/>
                </a:endParaRPr>
              </a:p>
              <a:p>
                <a:pPr marL="914400" lvl="1" indent="-457200">
                  <a:lnSpc>
                    <a:spcPct val="100000"/>
                  </a:lnSpc>
                  <a:buFont typeface="+mj-lt"/>
                  <a:buAutoNum type="arabicPeriod"/>
                </a:pPr>
                <a:r>
                  <a:rPr lang="en-US" sz="2200" dirty="0" smtClean="0"/>
                  <a:t>Construct</a:t>
                </a:r>
                <a:r>
                  <a:rPr lang="en-US" sz="2200" dirty="0" smtClean="0">
                    <a:solidFill>
                      <a:srgbClr val="7030A0"/>
                    </a:solidFill>
                  </a:rPr>
                  <a:t> </a:t>
                </a:r>
                <a14:m>
                  <m:oMath xmlns:m="http://schemas.openxmlformats.org/officeDocument/2006/math">
                    <m:r>
                      <a:rPr lang="en-US" sz="2200" i="1">
                        <a:solidFill>
                          <a:srgbClr val="7030A0"/>
                        </a:solidFill>
                        <a:latin typeface="Cambria Math" panose="02040503050406030204" pitchFamily="18" charset="0"/>
                      </a:rPr>
                      <m:t>𝜙</m:t>
                    </m:r>
                  </m:oMath>
                </a14:m>
                <a:r>
                  <a:rPr lang="en-US" sz="2200" dirty="0"/>
                  <a:t> </a:t>
                </a:r>
                <a:r>
                  <a:rPr lang="en-US" sz="2200" dirty="0" smtClean="0"/>
                  <a:t>s.t. </a:t>
                </a:r>
                <a14:m>
                  <m:oMath xmlns:m="http://schemas.openxmlformats.org/officeDocument/2006/math">
                    <m:d>
                      <m:dPr>
                        <m:begChr m:val="〈"/>
                        <m:endChr m:val="〉"/>
                        <m:ctrlPr>
                          <a:rPr lang="en-US" sz="2200" i="1">
                            <a:latin typeface="Cambria Math" panose="02040503050406030204" pitchFamily="18" charset="0"/>
                          </a:rPr>
                        </m:ctrlPr>
                      </m:dPr>
                      <m:e>
                        <m:r>
                          <a:rPr lang="en-US" sz="2200" i="1">
                            <a:solidFill>
                              <a:srgbClr val="7030A0"/>
                            </a:solidFill>
                            <a:latin typeface="Cambria Math" panose="02040503050406030204" pitchFamily="18" charset="0"/>
                          </a:rPr>
                          <m:t>𝜙</m:t>
                        </m:r>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𝑧</m:t>
                                </m:r>
                              </m:e>
                              <m:sup>
                                <m:r>
                                  <a:rPr lang="en-US" sz="2200" i="1">
                                    <a:latin typeface="Cambria Math" panose="02040503050406030204" pitchFamily="18" charset="0"/>
                                  </a:rPr>
                                  <m:t>′</m:t>
                                </m:r>
                              </m:sup>
                            </m:sSup>
                          </m:e>
                        </m:d>
                        <m:r>
                          <a:rPr lang="en-US" sz="2200" i="1">
                            <a:latin typeface="Cambria Math" panose="02040503050406030204" pitchFamily="18" charset="0"/>
                          </a:rPr>
                          <m:t>,</m:t>
                        </m:r>
                        <m:r>
                          <a:rPr lang="en-US" sz="2200" i="1">
                            <a:solidFill>
                              <a:srgbClr val="7030A0"/>
                            </a:solidFill>
                            <a:latin typeface="Cambria Math" panose="02040503050406030204" pitchFamily="18" charset="0"/>
                          </a:rPr>
                          <m:t>𝜙</m:t>
                        </m:r>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𝑧</m:t>
                                </m:r>
                              </m:e>
                              <m:sup>
                                <m:r>
                                  <a:rPr lang="en-US" sz="2200" i="1">
                                    <a:latin typeface="Cambria Math" panose="02040503050406030204" pitchFamily="18" charset="0"/>
                                  </a:rPr>
                                  <m:t>′′</m:t>
                                </m:r>
                              </m:sup>
                            </m:sSup>
                          </m:e>
                        </m:d>
                      </m:e>
                    </m:d>
                    <m:r>
                      <a:rPr lang="en-US" sz="2200" i="1">
                        <a:latin typeface="Cambria Math" panose="02040503050406030204" pitchFamily="18" charset="0"/>
                      </a:rPr>
                      <m:t>=</m:t>
                    </m:r>
                    <m:r>
                      <a:rPr lang="en-US" sz="2200" i="1">
                        <a:solidFill>
                          <a:srgbClr val="7030A0"/>
                        </a:solidFill>
                        <a:latin typeface="Cambria Math" panose="02040503050406030204" pitchFamily="18" charset="0"/>
                      </a:rPr>
                      <m:t>𝑘</m:t>
                    </m:r>
                    <m:r>
                      <a:rPr lang="en-US" sz="2200" i="1">
                        <a:latin typeface="Cambria Math" panose="02040503050406030204" pitchFamily="18" charset="0"/>
                      </a:rPr>
                      <m:t>(</m:t>
                    </m:r>
                    <m:sSup>
                      <m:sSupPr>
                        <m:ctrlPr>
                          <a:rPr lang="en-US" sz="2200" i="1">
                            <a:latin typeface="Cambria Math" panose="02040503050406030204" pitchFamily="18" charset="0"/>
                          </a:rPr>
                        </m:ctrlPr>
                      </m:sSupPr>
                      <m:e>
                        <m:r>
                          <a:rPr lang="en-US" sz="2200" i="1">
                            <a:latin typeface="Cambria Math" panose="02040503050406030204" pitchFamily="18" charset="0"/>
                          </a:rPr>
                          <m:t>𝑧</m:t>
                        </m:r>
                      </m:e>
                      <m:sup>
                        <m:r>
                          <a:rPr lang="en-US" sz="2200" i="1">
                            <a:latin typeface="Cambria Math" panose="02040503050406030204" pitchFamily="18" charset="0"/>
                          </a:rPr>
                          <m:t>′</m:t>
                        </m:r>
                      </m:sup>
                    </m:sSup>
                    <m:r>
                      <a:rPr lang="en-US" sz="2200" i="1">
                        <a:latin typeface="Cambria Math" panose="02040503050406030204" pitchFamily="18" charset="0"/>
                      </a:rPr>
                      <m:t>,</m:t>
                    </m:r>
                    <m:r>
                      <a:rPr lang="en-US" sz="2200" i="1">
                        <a:latin typeface="Cambria Math" panose="02040503050406030204" pitchFamily="18" charset="0"/>
                      </a:rPr>
                      <m:t>𝑧</m:t>
                    </m:r>
                    <m:r>
                      <a:rPr lang="en-US" sz="2200" i="1">
                        <a:latin typeface="Cambria Math" panose="02040503050406030204" pitchFamily="18" charset="0"/>
                      </a:rPr>
                      <m:t>′′)</m:t>
                    </m:r>
                  </m:oMath>
                </a14:m>
                <a:r>
                  <a:rPr lang="en-US" sz="2200" dirty="0"/>
                  <a:t> for all pairs of patches in the training set</a:t>
                </a:r>
                <a:r>
                  <a:rPr lang="en-US" sz="2200" dirty="0" smtClean="0"/>
                  <a:t>.</a:t>
                </a:r>
              </a:p>
              <a:p>
                <a:pPr marL="914400" lvl="1" indent="-457200">
                  <a:buFont typeface="+mj-lt"/>
                  <a:buAutoNum type="arabicPeriod"/>
                </a:pPr>
                <a:r>
                  <a:rPr lang="en-US" sz="2200" dirty="0"/>
                  <a:t>Re-define </a:t>
                </a:r>
                <a:r>
                  <a:rPr lang="en-US" sz="2200" dirty="0" smtClean="0"/>
                  <a:t>patches: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𝑧</m:t>
                        </m:r>
                      </m:e>
                      <m:sub>
                        <m:r>
                          <a:rPr lang="en-US" sz="2200" i="1">
                            <a:latin typeface="Cambria Math" panose="02040503050406030204" pitchFamily="18" charset="0"/>
                          </a:rPr>
                          <m:t>𝑝</m:t>
                        </m:r>
                      </m:sub>
                    </m:sSub>
                    <m:d>
                      <m:dPr>
                        <m:ctrlPr>
                          <a:rPr lang="en-US" sz="2200" i="1">
                            <a:latin typeface="Cambria Math" panose="02040503050406030204" pitchFamily="18" charset="0"/>
                          </a:rPr>
                        </m:ctrlPr>
                      </m:dPr>
                      <m:e>
                        <m:r>
                          <a:rPr lang="en-US" sz="2200" i="1">
                            <a:latin typeface="Cambria Math" panose="02040503050406030204" pitchFamily="18" charset="0"/>
                          </a:rPr>
                          <m:t>𝑥</m:t>
                        </m:r>
                      </m:e>
                    </m:d>
                    <m:r>
                      <a:rPr lang="en-US" sz="2200" i="1">
                        <a:latin typeface="Cambria Math" panose="02040503050406030204" pitchFamily="18" charset="0"/>
                      </a:rPr>
                      <m:t>⇒</m:t>
                    </m:r>
                    <m:r>
                      <a:rPr lang="en-US" sz="2200" i="1">
                        <a:solidFill>
                          <a:srgbClr val="7030A0"/>
                        </a:solidFill>
                        <a:latin typeface="Cambria Math" panose="02040503050406030204" pitchFamily="18" charset="0"/>
                      </a:rPr>
                      <m:t>𝜙</m:t>
                    </m:r>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𝑧</m:t>
                            </m:r>
                          </m:e>
                          <m:sub>
                            <m:r>
                              <a:rPr lang="en-US" sz="2200" i="1">
                                <a:latin typeface="Cambria Math" panose="02040503050406030204" pitchFamily="18" charset="0"/>
                              </a:rPr>
                              <m:t>𝑝</m:t>
                            </m:r>
                          </m:sub>
                        </m:sSub>
                        <m:r>
                          <a:rPr lang="en-US" sz="2200" i="1">
                            <a:latin typeface="Cambria Math" panose="02040503050406030204" pitchFamily="18" charset="0"/>
                          </a:rPr>
                          <m:t>(</m:t>
                        </m:r>
                        <m:r>
                          <a:rPr lang="en-US" sz="2200" i="1">
                            <a:latin typeface="Cambria Math" panose="02040503050406030204" pitchFamily="18" charset="0"/>
                          </a:rPr>
                          <m:t>𝑥</m:t>
                        </m:r>
                        <m:r>
                          <a:rPr lang="en-US" sz="2200" i="1">
                            <a:latin typeface="Cambria Math" panose="02040503050406030204" pitchFamily="18" charset="0"/>
                          </a:rPr>
                          <m:t>)</m:t>
                        </m:r>
                      </m:e>
                    </m:d>
                  </m:oMath>
                </a14:m>
                <a:r>
                  <a:rPr lang="en-US" sz="2200" dirty="0" smtClean="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49" y="1641350"/>
                <a:ext cx="7750363" cy="1631767"/>
              </a:xfrm>
              <a:blipFill>
                <a:blip r:embed="rId8"/>
                <a:stretch>
                  <a:fillRect l="-865" t="-2239" b="-447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32</a:t>
            </a:fld>
            <a:endParaRPr lang="en-US" dirty="0"/>
          </a:p>
        </p:txBody>
      </p:sp>
      <p:sp>
        <p:nvSpPr>
          <p:cNvPr id="5" name="Rectangle 4"/>
          <p:cNvSpPr/>
          <p:nvPr/>
        </p:nvSpPr>
        <p:spPr>
          <a:xfrm>
            <a:off x="4225726" y="3556971"/>
            <a:ext cx="231154" cy="423449"/>
          </a:xfrm>
          <a:prstGeom prst="rect">
            <a:avLst/>
          </a:prstGeom>
        </p:spPr>
        <p:txBody>
          <a:bodyPr wrap="none">
            <a:spAutoFit/>
          </a:bodyPr>
          <a:lstStyle/>
          <a:p>
            <a:pPr algn="ctr">
              <a:lnSpc>
                <a:spcPct val="150000"/>
              </a:lnSpc>
            </a:pPr>
            <a:r>
              <a:rPr lang="en-US" sz="1600" dirty="0" smtClean="0">
                <a:solidFill>
                  <a:schemeClr val="tx1"/>
                </a:solidFill>
              </a:rPr>
              <a:t> </a:t>
            </a:r>
            <a:endParaRPr lang="en-US" dirty="0">
              <a:solidFill>
                <a:schemeClr val="tx1"/>
              </a:solidFill>
            </a:endParaRPr>
          </a:p>
        </p:txBody>
      </p:sp>
      <p:sp>
        <p:nvSpPr>
          <p:cNvPr id="11" name="Rectangle 10"/>
          <p:cNvSpPr/>
          <p:nvPr/>
        </p:nvSpPr>
        <p:spPr>
          <a:xfrm>
            <a:off x="895486" y="3288267"/>
            <a:ext cx="8093342" cy="430887"/>
          </a:xfrm>
          <a:prstGeom prst="rect">
            <a:avLst/>
          </a:prstGeom>
        </p:spPr>
        <p:txBody>
          <a:bodyPr wrap="square">
            <a:spAutoFit/>
          </a:bodyPr>
          <a:lstStyle/>
          <a:p>
            <a:endParaRPr lang="en-US" sz="2200" dirty="0"/>
          </a:p>
        </p:txBody>
      </p:sp>
      <mc:AlternateContent xmlns:mc="http://schemas.openxmlformats.org/markup-compatibility/2006" xmlns:a14="http://schemas.microsoft.com/office/drawing/2010/main">
        <mc:Choice Requires="a14">
          <p:sp>
            <p:nvSpPr>
              <p:cNvPr id="13" name="Rectangle 12"/>
              <p:cNvSpPr/>
              <p:nvPr/>
            </p:nvSpPr>
            <p:spPr>
              <a:xfrm>
                <a:off x="628649" y="5501601"/>
                <a:ext cx="7750363" cy="1155509"/>
              </a:xfrm>
              <a:prstGeom prst="rect">
                <a:avLst/>
              </a:prstGeom>
            </p:spPr>
            <p:txBody>
              <a:bodyPr wrap="square">
                <a:spAutoFit/>
              </a:bodyPr>
              <a:lstStyle/>
              <a:p>
                <a:pPr marL="285750" indent="-285750">
                  <a:lnSpc>
                    <a:spcPct val="100000"/>
                  </a:lnSpc>
                  <a:buFont typeface="Arial" panose="020B0604020202020204" pitchFamily="34" charset="0"/>
                  <a:buChar char="•"/>
                </a:pPr>
                <a:r>
                  <a:rPr lang="en-US" sz="2200" dirty="0" smtClean="0"/>
                  <a:t>Then optimize </a:t>
                </a:r>
                <a:r>
                  <a:rPr lang="en-US" sz="2200" dirty="0" smtClean="0">
                    <a:solidFill>
                      <a:schemeClr val="accent6"/>
                    </a:solidFill>
                  </a:rPr>
                  <a:t>linear CNN loss</a:t>
                </a:r>
                <a:r>
                  <a:rPr lang="en-US" sz="2200" dirty="0" smtClean="0"/>
                  <a:t>:</a:t>
                </a:r>
                <a:endParaRPr lang="en-US" sz="2200" dirty="0"/>
              </a:p>
              <a:p>
                <a:pPr algn="ctr">
                  <a:lnSpc>
                    <a:spcPct val="150000"/>
                  </a:lnSpc>
                </a:pPr>
                <a:r>
                  <a:rPr lang="en-US" sz="2200" dirty="0"/>
                  <a:t> </a:t>
                </a:r>
                <a14:m>
                  <m:oMath xmlns:m="http://schemas.openxmlformats.org/officeDocument/2006/math">
                    <m:func>
                      <m:funcPr>
                        <m:ctrlPr>
                          <a:rPr lang="en-US" sz="2200" i="1">
                            <a:latin typeface="Cambria Math" panose="02040503050406030204" pitchFamily="18" charset="0"/>
                          </a:rPr>
                        </m:ctrlPr>
                      </m:funcPr>
                      <m:fName>
                        <m:limLow>
                          <m:limLowPr>
                            <m:ctrlPr>
                              <a:rPr lang="en-US" sz="2200" i="1">
                                <a:latin typeface="Cambria Math" panose="02040503050406030204" pitchFamily="18" charset="0"/>
                              </a:rPr>
                            </m:ctrlPr>
                          </m:limLowPr>
                          <m:e>
                            <m:r>
                              <m:rPr>
                                <m:sty m:val="p"/>
                              </m:rPr>
                              <a:rPr lang="en-US" sz="2200">
                                <a:latin typeface="Cambria Math" panose="02040503050406030204" pitchFamily="18" charset="0"/>
                              </a:rPr>
                              <m:t>minimize</m:t>
                            </m:r>
                          </m:e>
                          <m:lim>
                            <m:r>
                              <m:rPr>
                                <m:sty m:val="p"/>
                              </m:rPr>
                              <a:rPr lang="en-US" sz="2200">
                                <a:solidFill>
                                  <a:schemeClr val="accent1">
                                    <a:lumMod val="75000"/>
                                  </a:schemeClr>
                                </a:solidFill>
                                <a:latin typeface="Cambria Math" panose="02040503050406030204" pitchFamily="18" charset="0"/>
                              </a:rPr>
                              <m:t>Θ</m:t>
                            </m:r>
                            <m:r>
                              <a:rPr lang="en-US" sz="2200" i="1">
                                <a:solidFill>
                                  <a:schemeClr val="accent1">
                                    <a:lumMod val="75000"/>
                                  </a:schemeClr>
                                </a:solidFill>
                                <a:latin typeface="Cambria Math" panose="02040503050406030204" pitchFamily="18" charset="0"/>
                              </a:rPr>
                              <m:t>:</m:t>
                            </m:r>
                            <m:sSub>
                              <m:sSubPr>
                                <m:ctrlPr>
                                  <a:rPr lang="en-US" sz="2200" i="1">
                                    <a:solidFill>
                                      <a:schemeClr val="accent1">
                                        <a:lumMod val="75000"/>
                                      </a:schemeClr>
                                    </a:solidFill>
                                    <a:latin typeface="Cambria Math" panose="02040503050406030204" pitchFamily="18" charset="0"/>
                                  </a:rPr>
                                </m:ctrlPr>
                              </m:sSubPr>
                              <m:e>
                                <m:d>
                                  <m:dPr>
                                    <m:begChr m:val="‖"/>
                                    <m:endChr m:val="‖"/>
                                    <m:ctrlPr>
                                      <a:rPr lang="en-US" sz="2200" i="1">
                                        <a:solidFill>
                                          <a:schemeClr val="accent1">
                                            <a:lumMod val="75000"/>
                                          </a:schemeClr>
                                        </a:solidFill>
                                        <a:latin typeface="Cambria Math" panose="02040503050406030204" pitchFamily="18" charset="0"/>
                                      </a:rPr>
                                    </m:ctrlPr>
                                  </m:dPr>
                                  <m:e>
                                    <m:r>
                                      <m:rPr>
                                        <m:sty m:val="p"/>
                                      </m:rPr>
                                      <a:rPr lang="en-US" sz="2200">
                                        <a:solidFill>
                                          <a:schemeClr val="accent1">
                                            <a:lumMod val="75000"/>
                                          </a:schemeClr>
                                        </a:solidFill>
                                        <a:latin typeface="Cambria Math" panose="02040503050406030204" pitchFamily="18" charset="0"/>
                                      </a:rPr>
                                      <m:t>Θ</m:t>
                                    </m:r>
                                  </m:e>
                                </m:d>
                              </m:e>
                              <m:sub>
                                <m:r>
                                  <a:rPr lang="en-US" sz="2200" i="1">
                                    <a:solidFill>
                                      <a:schemeClr val="accent1">
                                        <a:lumMod val="75000"/>
                                      </a:schemeClr>
                                    </a:solidFill>
                                    <a:latin typeface="Cambria Math" panose="02040503050406030204" pitchFamily="18" charset="0"/>
                                  </a:rPr>
                                  <m:t>∗</m:t>
                                </m:r>
                              </m:sub>
                            </m:sSub>
                            <m:r>
                              <a:rPr lang="en-US" sz="2200" i="1">
                                <a:solidFill>
                                  <a:schemeClr val="accent1">
                                    <a:lumMod val="75000"/>
                                  </a:schemeClr>
                                </a:solidFill>
                                <a:latin typeface="Cambria Math" panose="02040503050406030204" pitchFamily="18" charset="0"/>
                              </a:rPr>
                              <m:t>≤</m:t>
                            </m:r>
                            <m:r>
                              <a:rPr lang="en-US" sz="2200" i="1">
                                <a:solidFill>
                                  <a:schemeClr val="accent1">
                                    <a:lumMod val="75000"/>
                                  </a:schemeClr>
                                </a:solidFill>
                                <a:latin typeface="Cambria Math" panose="02040503050406030204" pitchFamily="18" charset="0"/>
                              </a:rPr>
                              <m:t>𝐶𝑟</m:t>
                            </m:r>
                          </m:lim>
                        </m:limLow>
                      </m:fName>
                      <m:e>
                        <m:r>
                          <a:rPr lang="en-US" sz="2200" i="1">
                            <a:latin typeface="Cambria Math" panose="02040503050406030204" pitchFamily="18" charset="0"/>
                          </a:rPr>
                          <m:t>  </m:t>
                        </m:r>
                        <m:nary>
                          <m:naryPr>
                            <m:chr m:val="∑"/>
                            <m:limLoc m:val="subSup"/>
                            <m:ctrlPr>
                              <a:rPr lang="en-US" sz="2200" i="1">
                                <a:latin typeface="Cambria Math" panose="02040503050406030204" pitchFamily="18" charset="0"/>
                              </a:rPr>
                            </m:ctrlPr>
                          </m:naryPr>
                          <m:sub>
                            <m:r>
                              <m:rPr>
                                <m:brk m:alnAt="25"/>
                              </m:rPr>
                              <a:rPr lang="en-US" sz="2200" i="1">
                                <a:latin typeface="Cambria Math" panose="02040503050406030204" pitchFamily="18" charset="0"/>
                              </a:rPr>
                              <m:t>𝑖</m:t>
                            </m:r>
                            <m:r>
                              <a:rPr lang="en-US" sz="2200" i="1">
                                <a:latin typeface="Cambria Math" panose="02040503050406030204" pitchFamily="18" charset="0"/>
                              </a:rPr>
                              <m:t>=1</m:t>
                            </m:r>
                          </m:sub>
                          <m:sup>
                            <m:r>
                              <a:rPr lang="en-US" sz="2200" i="1">
                                <a:latin typeface="Cambria Math" panose="02040503050406030204" pitchFamily="18" charset="0"/>
                              </a:rPr>
                              <m:t>𝑛</m:t>
                            </m:r>
                          </m:sup>
                          <m:e>
                            <m:r>
                              <a:rPr lang="en-US" sz="2200" i="1">
                                <a:latin typeface="Cambria Math" panose="02040503050406030204" pitchFamily="18" charset="0"/>
                              </a:rPr>
                              <m:t>𝐿</m:t>
                            </m:r>
                            <m:r>
                              <a:rPr lang="en-US" sz="2200" i="1">
                                <a:latin typeface="Cambria Math" panose="02040503050406030204" pitchFamily="18" charset="0"/>
                              </a:rPr>
                              <m:t>((</m:t>
                            </m:r>
                            <m:r>
                              <m:rPr>
                                <m:sty m:val="p"/>
                              </m:rPr>
                              <a:rPr lang="en-US" sz="2200" i="1">
                                <a:latin typeface="Cambria Math" panose="02040503050406030204" pitchFamily="18" charset="0"/>
                              </a:rPr>
                              <m:t>tr</m:t>
                            </m:r>
                            <m:d>
                              <m:dPr>
                                <m:ctrlPr>
                                  <a:rPr lang="en-US" sz="2200" i="1">
                                    <a:latin typeface="Cambria Math" panose="02040503050406030204" pitchFamily="18" charset="0"/>
                                  </a:rPr>
                                </m:ctrlPr>
                              </m:dPr>
                              <m:e>
                                <m:r>
                                  <a:rPr lang="en-US" sz="2200" i="1">
                                    <a:solidFill>
                                      <a:srgbClr val="7030A0"/>
                                    </a:solidFill>
                                    <a:latin typeface="Cambria Math" panose="02040503050406030204" pitchFamily="18" charset="0"/>
                                  </a:rPr>
                                  <m:t>𝑍</m:t>
                                </m:r>
                                <m:d>
                                  <m:dPr>
                                    <m:ctrlPr>
                                      <a:rPr lang="en-US" sz="2200" i="1">
                                        <a:solidFill>
                                          <a:srgbClr val="7030A0"/>
                                        </a:solidFill>
                                        <a:latin typeface="Cambria Math" panose="02040503050406030204" pitchFamily="18" charset="0"/>
                                      </a:rPr>
                                    </m:ctrlPr>
                                  </m:dPr>
                                  <m:e>
                                    <m:sSub>
                                      <m:sSubPr>
                                        <m:ctrlPr>
                                          <a:rPr lang="en-US" sz="2200" i="1">
                                            <a:solidFill>
                                              <a:srgbClr val="7030A0"/>
                                            </a:solidFill>
                                            <a:latin typeface="Cambria Math" panose="02040503050406030204" pitchFamily="18" charset="0"/>
                                          </a:rPr>
                                        </m:ctrlPr>
                                      </m:sSubPr>
                                      <m:e>
                                        <m:r>
                                          <a:rPr lang="en-US" sz="2200" i="1">
                                            <a:solidFill>
                                              <a:srgbClr val="7030A0"/>
                                            </a:solidFill>
                                            <a:latin typeface="Cambria Math" panose="02040503050406030204" pitchFamily="18" charset="0"/>
                                          </a:rPr>
                                          <m:t>𝑥</m:t>
                                        </m:r>
                                      </m:e>
                                      <m:sub>
                                        <m:r>
                                          <a:rPr lang="en-US" sz="2200" i="1">
                                            <a:solidFill>
                                              <a:srgbClr val="7030A0"/>
                                            </a:solidFill>
                                            <a:latin typeface="Cambria Math" panose="02040503050406030204" pitchFamily="18" charset="0"/>
                                          </a:rPr>
                                          <m:t>𝑖</m:t>
                                        </m:r>
                                      </m:sub>
                                    </m:sSub>
                                  </m:e>
                                </m:d>
                                <m:sSub>
                                  <m:sSubPr>
                                    <m:ctrlPr>
                                      <a:rPr lang="en-US" sz="2200" i="1">
                                        <a:solidFill>
                                          <a:schemeClr val="accent1">
                                            <a:lumMod val="75000"/>
                                          </a:schemeClr>
                                        </a:solidFill>
                                        <a:latin typeface="Cambria Math" panose="02040503050406030204" pitchFamily="18" charset="0"/>
                                      </a:rPr>
                                    </m:ctrlPr>
                                  </m:sSubPr>
                                  <m:e>
                                    <m:r>
                                      <m:rPr>
                                        <m:sty m:val="p"/>
                                      </m:rPr>
                                      <a:rPr lang="en-US" sz="2200">
                                        <a:solidFill>
                                          <a:schemeClr val="accent1">
                                            <a:lumMod val="75000"/>
                                          </a:schemeClr>
                                        </a:solidFill>
                                        <a:latin typeface="Cambria Math" panose="02040503050406030204" pitchFamily="18" charset="0"/>
                                      </a:rPr>
                                      <m:t>Θ</m:t>
                                    </m:r>
                                  </m:e>
                                  <m:sub>
                                    <m:r>
                                      <a:rPr lang="en-US" sz="2200" i="1">
                                        <a:solidFill>
                                          <a:schemeClr val="accent1">
                                            <a:lumMod val="75000"/>
                                          </a:schemeClr>
                                        </a:solidFill>
                                        <a:latin typeface="Cambria Math" panose="02040503050406030204" pitchFamily="18" charset="0"/>
                                      </a:rPr>
                                      <m:t>1</m:t>
                                    </m:r>
                                  </m:sub>
                                </m:sSub>
                              </m:e>
                            </m:d>
                            <m:r>
                              <a:rPr lang="en-US" sz="2200" i="1">
                                <a:latin typeface="Cambria Math" panose="02040503050406030204" pitchFamily="18" charset="0"/>
                              </a:rPr>
                              <m:t>,…,</m:t>
                            </m:r>
                            <m:r>
                              <m:rPr>
                                <m:sty m:val="p"/>
                              </m:rPr>
                              <a:rPr lang="en-US" sz="2200" i="1">
                                <a:latin typeface="Cambria Math" panose="02040503050406030204" pitchFamily="18" charset="0"/>
                              </a:rPr>
                              <m:t>tr</m:t>
                            </m:r>
                            <m:d>
                              <m:dPr>
                                <m:ctrlPr>
                                  <a:rPr lang="en-US" sz="2200" i="1">
                                    <a:latin typeface="Cambria Math" panose="02040503050406030204" pitchFamily="18" charset="0"/>
                                  </a:rPr>
                                </m:ctrlPr>
                              </m:dPr>
                              <m:e>
                                <m:r>
                                  <a:rPr lang="en-US" sz="2200" i="1">
                                    <a:solidFill>
                                      <a:srgbClr val="7030A0"/>
                                    </a:solidFill>
                                    <a:latin typeface="Cambria Math" panose="02040503050406030204" pitchFamily="18" charset="0"/>
                                  </a:rPr>
                                  <m:t>𝑍</m:t>
                                </m:r>
                                <m:d>
                                  <m:dPr>
                                    <m:ctrlPr>
                                      <a:rPr lang="en-US" sz="2200" i="1">
                                        <a:solidFill>
                                          <a:srgbClr val="7030A0"/>
                                        </a:solidFill>
                                        <a:latin typeface="Cambria Math" panose="02040503050406030204" pitchFamily="18" charset="0"/>
                                      </a:rPr>
                                    </m:ctrlPr>
                                  </m:dPr>
                                  <m:e>
                                    <m:sSub>
                                      <m:sSubPr>
                                        <m:ctrlPr>
                                          <a:rPr lang="en-US" sz="2200" i="1">
                                            <a:solidFill>
                                              <a:srgbClr val="7030A0"/>
                                            </a:solidFill>
                                            <a:latin typeface="Cambria Math" panose="02040503050406030204" pitchFamily="18" charset="0"/>
                                          </a:rPr>
                                        </m:ctrlPr>
                                      </m:sSubPr>
                                      <m:e>
                                        <m:r>
                                          <a:rPr lang="en-US" sz="2200" i="1">
                                            <a:solidFill>
                                              <a:srgbClr val="7030A0"/>
                                            </a:solidFill>
                                            <a:latin typeface="Cambria Math" panose="02040503050406030204" pitchFamily="18" charset="0"/>
                                          </a:rPr>
                                          <m:t>𝑥</m:t>
                                        </m:r>
                                      </m:e>
                                      <m:sub>
                                        <m:r>
                                          <a:rPr lang="en-US" sz="2200" i="1">
                                            <a:solidFill>
                                              <a:srgbClr val="7030A0"/>
                                            </a:solidFill>
                                            <a:latin typeface="Cambria Math" panose="02040503050406030204" pitchFamily="18" charset="0"/>
                                          </a:rPr>
                                          <m:t>𝑖</m:t>
                                        </m:r>
                                      </m:sub>
                                    </m:sSub>
                                  </m:e>
                                </m:d>
                                <m:sSub>
                                  <m:sSubPr>
                                    <m:ctrlPr>
                                      <a:rPr lang="en-US" sz="2200" i="1">
                                        <a:solidFill>
                                          <a:schemeClr val="accent1">
                                            <a:lumMod val="75000"/>
                                          </a:schemeClr>
                                        </a:solidFill>
                                        <a:latin typeface="Cambria Math" panose="02040503050406030204" pitchFamily="18" charset="0"/>
                                      </a:rPr>
                                    </m:ctrlPr>
                                  </m:sSubPr>
                                  <m:e>
                                    <m:r>
                                      <m:rPr>
                                        <m:sty m:val="p"/>
                                      </m:rPr>
                                      <a:rPr lang="en-US" sz="2200">
                                        <a:solidFill>
                                          <a:schemeClr val="accent1">
                                            <a:lumMod val="75000"/>
                                          </a:schemeClr>
                                        </a:solidFill>
                                        <a:latin typeface="Cambria Math" panose="02040503050406030204" pitchFamily="18" charset="0"/>
                                      </a:rPr>
                                      <m:t>Θ</m:t>
                                    </m:r>
                                  </m:e>
                                  <m:sub>
                                    <m:r>
                                      <a:rPr lang="en-US" sz="2200" i="1">
                                        <a:solidFill>
                                          <a:schemeClr val="accent1">
                                            <a:lumMod val="75000"/>
                                          </a:schemeClr>
                                        </a:solidFill>
                                        <a:latin typeface="Cambria Math" panose="02040503050406030204" pitchFamily="18" charset="0"/>
                                      </a:rPr>
                                      <m:t>𝐾</m:t>
                                    </m:r>
                                  </m:sub>
                                </m:sSub>
                              </m:e>
                            </m:d>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𝑦</m:t>
                                </m:r>
                              </m:e>
                              <m:sub>
                                <m:r>
                                  <a:rPr lang="en-US" sz="2200" i="1">
                                    <a:latin typeface="Cambria Math" panose="02040503050406030204" pitchFamily="18" charset="0"/>
                                  </a:rPr>
                                  <m:t>𝑖</m:t>
                                </m:r>
                              </m:sub>
                            </m:sSub>
                            <m:r>
                              <a:rPr lang="en-US" sz="2200" i="1">
                                <a:latin typeface="Cambria Math" panose="02040503050406030204" pitchFamily="18" charset="0"/>
                              </a:rPr>
                              <m:t>)</m:t>
                            </m:r>
                          </m:e>
                        </m:nary>
                      </m:e>
                    </m:func>
                  </m:oMath>
                </a14:m>
                <a:endParaRPr lang="en-US" sz="2200" dirty="0"/>
              </a:p>
            </p:txBody>
          </p:sp>
        </mc:Choice>
        <mc:Fallback xmlns="">
          <p:sp>
            <p:nvSpPr>
              <p:cNvPr id="13" name="Rectangle 12"/>
              <p:cNvSpPr>
                <a:spLocks noRot="1" noChangeAspect="1" noMove="1" noResize="1" noEditPoints="1" noAdjustHandles="1" noChangeArrowheads="1" noChangeShapeType="1" noTextEdit="1"/>
              </p:cNvSpPr>
              <p:nvPr/>
            </p:nvSpPr>
            <p:spPr>
              <a:xfrm>
                <a:off x="628649" y="5501601"/>
                <a:ext cx="7750363" cy="1155509"/>
              </a:xfrm>
              <a:prstGeom prst="rect">
                <a:avLst/>
              </a:prstGeom>
              <a:blipFill>
                <a:blip r:embed="rId9"/>
                <a:stretch>
                  <a:fillRect l="-865" t="-3158" b="-57895"/>
                </a:stretch>
              </a:blipFill>
            </p:spPr>
            <p:txBody>
              <a:bodyPr/>
              <a:lstStyle/>
              <a:p>
                <a:r>
                  <a:rPr lang="en-US">
                    <a:noFill/>
                  </a:rPr>
                  <a:t> </a:t>
                </a:r>
              </a:p>
            </p:txBody>
          </p:sp>
        </mc:Fallback>
      </mc:AlternateContent>
    </p:spTree>
    <p:extLst>
      <p:ext uri="{BB962C8B-B14F-4D97-AF65-F5344CB8AC3E}">
        <p14:creationId xmlns:p14="http://schemas.microsoft.com/office/powerpoint/2010/main" val="345985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4122"/>
            <a:ext cx="8242708" cy="1325563"/>
          </a:xfrm>
        </p:spPr>
        <p:txBody>
          <a:bodyPr>
            <a:normAutofit/>
          </a:bodyPr>
          <a:lstStyle/>
          <a:p>
            <a:r>
              <a:rPr lang="en-US" sz="3200" dirty="0" smtClean="0"/>
              <a:t>W</a:t>
            </a:r>
            <a:r>
              <a:rPr lang="en-US" altLang="zh-CN" sz="3200" dirty="0" smtClean="0"/>
              <a:t>hat</a:t>
            </a:r>
            <a:r>
              <a:rPr lang="en-US" sz="3200" dirty="0" smtClean="0"/>
              <a:t> filters can be re-parameterized?</a:t>
            </a:r>
            <a:endParaRPr lang="en-US" sz="3200"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628650" y="1333387"/>
                <a:ext cx="7886700" cy="3660643"/>
              </a:xfrm>
            </p:spPr>
            <p:txBody>
              <a:bodyPr>
                <a:noAutofit/>
              </a:bodyPr>
              <a:lstStyle/>
              <a:p>
                <a:pPr>
                  <a:lnSpc>
                    <a:spcPct val="100000"/>
                  </a:lnSpc>
                </a:pPr>
                <a:r>
                  <a:rPr lang="en-US" sz="2400" dirty="0" smtClean="0"/>
                  <a:t>Recall CNN filters: </a:t>
                </a:r>
                <a14:m>
                  <m:oMath xmlns:m="http://schemas.openxmlformats.org/officeDocument/2006/math">
                    <m:sSub>
                      <m:sSubPr>
                        <m:ctrlPr>
                          <a:rPr lang="en-US" sz="2400" b="0" i="1" smtClean="0">
                            <a:solidFill>
                              <a:schemeClr val="accent1">
                                <a:lumMod val="75000"/>
                              </a:schemeClr>
                            </a:solidFill>
                            <a:latin typeface="Cambria Math" panose="02040503050406030204" pitchFamily="18" charset="0"/>
                          </a:rPr>
                        </m:ctrlPr>
                      </m:sSubPr>
                      <m:e>
                        <m:r>
                          <a:rPr lang="en-US" sz="2400" i="1" smtClean="0">
                            <a:solidFill>
                              <a:schemeClr val="accent1">
                                <a:lumMod val="75000"/>
                              </a:schemeClr>
                            </a:solidFill>
                            <a:latin typeface="Cambria Math" panose="02040503050406030204" pitchFamily="18" charset="0"/>
                          </a:rPr>
                          <m:t>h</m:t>
                        </m:r>
                      </m:e>
                      <m:sub>
                        <m:r>
                          <a:rPr lang="en-US" sz="2400" b="0" i="1" smtClean="0">
                            <a:solidFill>
                              <a:schemeClr val="accent1">
                                <a:lumMod val="75000"/>
                              </a:schemeClr>
                            </a:solidFill>
                            <a:latin typeface="Cambria Math" panose="02040503050406030204" pitchFamily="18" charset="0"/>
                          </a:rPr>
                          <m:t>𝑗</m:t>
                        </m:r>
                      </m:sub>
                    </m:sSub>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𝑧</m:t>
                        </m:r>
                      </m:e>
                    </m:d>
                    <m:r>
                      <a:rPr lang="en-US" sz="2400" b="0" i="1" smtClean="0">
                        <a:solidFill>
                          <a:schemeClr val="tx1"/>
                        </a:solidFill>
                        <a:latin typeface="Cambria Math" panose="02040503050406030204" pitchFamily="18" charset="0"/>
                      </a:rPr>
                      <m:t>=</m:t>
                    </m:r>
                    <m:r>
                      <a:rPr lang="en-US" sz="2400" i="1" smtClean="0">
                        <a:solidFill>
                          <a:srgbClr val="FF0000"/>
                        </a:solidFill>
                        <a:latin typeface="Cambria Math" panose="02040503050406030204" pitchFamily="18" charset="0"/>
                      </a:rPr>
                      <m:t>𝜎</m:t>
                    </m:r>
                    <m:r>
                      <a:rPr lang="en-US" sz="2400" b="0" i="1" smtClean="0">
                        <a:solidFill>
                          <a:srgbClr val="FF0000"/>
                        </a:solidFill>
                        <a:latin typeface="Cambria Math" panose="02040503050406030204" pitchFamily="18" charset="0"/>
                      </a:rPr>
                      <m:t>(</m:t>
                    </m:r>
                    <m:sSubSup>
                      <m:sSubSupPr>
                        <m:ctrlPr>
                          <a:rPr lang="en-US" sz="2400" i="1">
                            <a:solidFill>
                              <a:schemeClr val="accent1">
                                <a:lumMod val="75000"/>
                              </a:schemeClr>
                            </a:solidFill>
                            <a:latin typeface="Cambria Math" panose="02040503050406030204" pitchFamily="18" charset="0"/>
                          </a:rPr>
                        </m:ctrlPr>
                      </m:sSubSupPr>
                      <m:e>
                        <m:r>
                          <a:rPr lang="en-US" sz="2400" i="1">
                            <a:solidFill>
                              <a:schemeClr val="accent1">
                                <a:lumMod val="75000"/>
                              </a:schemeClr>
                            </a:solidFill>
                            <a:latin typeface="Cambria Math" panose="02040503050406030204" pitchFamily="18" charset="0"/>
                          </a:rPr>
                          <m:t>𝑤</m:t>
                        </m:r>
                      </m:e>
                      <m:sub>
                        <m:r>
                          <a:rPr lang="en-US" sz="2400" i="1">
                            <a:solidFill>
                              <a:schemeClr val="accent1">
                                <a:lumMod val="75000"/>
                              </a:schemeClr>
                            </a:solidFill>
                            <a:latin typeface="Cambria Math" panose="02040503050406030204" pitchFamily="18" charset="0"/>
                          </a:rPr>
                          <m:t>𝑗</m:t>
                        </m:r>
                      </m:sub>
                      <m:sup>
                        <m:r>
                          <m:rPr>
                            <m:sty m:val="p"/>
                          </m:rPr>
                          <a:rPr lang="en-US" sz="2400">
                            <a:solidFill>
                              <a:schemeClr val="accent1">
                                <a:lumMod val="75000"/>
                              </a:schemeClr>
                            </a:solidFill>
                            <a:latin typeface="Cambria Math" panose="02040503050406030204" pitchFamily="18" charset="0"/>
                          </a:rPr>
                          <m:t>T</m:t>
                        </m:r>
                      </m:sup>
                    </m:sSubSup>
                    <m:r>
                      <a:rPr lang="en-US" sz="2400" i="1">
                        <a:latin typeface="Cambria Math" panose="02040503050406030204" pitchFamily="18" charset="0"/>
                      </a:rPr>
                      <m:t>𝑧</m:t>
                    </m:r>
                    <m:r>
                      <a:rPr lang="en-US" sz="2400" b="0" i="1" smtClean="0">
                        <a:solidFill>
                          <a:srgbClr val="FF0000"/>
                        </a:solidFill>
                        <a:latin typeface="Cambria Math" panose="02040503050406030204" pitchFamily="18" charset="0"/>
                      </a:rPr>
                      <m:t>)</m:t>
                    </m:r>
                  </m:oMath>
                </a14:m>
                <a:r>
                  <a:rPr lang="en-US" sz="2400" dirty="0" smtClean="0"/>
                  <a:t>.</a:t>
                </a:r>
              </a:p>
              <a:p>
                <a:pPr>
                  <a:lnSpc>
                    <a:spcPct val="100000"/>
                  </a:lnSpc>
                </a:pPr>
                <a:r>
                  <a:rPr lang="en-US" sz="2400" dirty="0" smtClean="0"/>
                  <a:t>If </a:t>
                </a:r>
                <a14:m>
                  <m:oMath xmlns:m="http://schemas.openxmlformats.org/officeDocument/2006/math">
                    <m:r>
                      <a:rPr lang="en-US" sz="2400" i="1">
                        <a:solidFill>
                          <a:srgbClr val="FF0000"/>
                        </a:solidFill>
                        <a:latin typeface="Cambria Math" panose="02040503050406030204" pitchFamily="18" charset="0"/>
                      </a:rPr>
                      <m:t>𝜎</m:t>
                    </m:r>
                  </m:oMath>
                </a14:m>
                <a:r>
                  <a:rPr lang="en-US" sz="2400" dirty="0" smtClean="0"/>
                  <a:t> is smooth, then </a:t>
                </a:r>
                <a14:m>
                  <m:oMath xmlns:m="http://schemas.openxmlformats.org/officeDocument/2006/math">
                    <m:sSub>
                      <m:sSubPr>
                        <m:ctrlPr>
                          <a:rPr lang="en-US" sz="2400" i="1">
                            <a:solidFill>
                              <a:schemeClr val="accent1">
                                <a:lumMod val="75000"/>
                              </a:schemeClr>
                            </a:solidFill>
                            <a:latin typeface="Cambria Math" panose="02040503050406030204" pitchFamily="18" charset="0"/>
                          </a:rPr>
                        </m:ctrlPr>
                      </m:sSubPr>
                      <m:e>
                        <m:r>
                          <a:rPr lang="en-US" sz="2400" i="1">
                            <a:solidFill>
                              <a:schemeClr val="accent1">
                                <a:lumMod val="75000"/>
                              </a:schemeClr>
                            </a:solidFill>
                            <a:latin typeface="Cambria Math" panose="02040503050406030204" pitchFamily="18" charset="0"/>
                          </a:rPr>
                          <m:t>h</m:t>
                        </m:r>
                      </m:e>
                      <m:sub>
                        <m:r>
                          <a:rPr lang="en-US" sz="2400" i="1">
                            <a:solidFill>
                              <a:schemeClr val="accent1">
                                <a:lumMod val="75000"/>
                              </a:schemeClr>
                            </a:solidFill>
                            <a:latin typeface="Cambria Math" panose="02040503050406030204" pitchFamily="18" charset="0"/>
                          </a:rPr>
                          <m:t>𝑗</m:t>
                        </m:r>
                      </m:sub>
                    </m:sSub>
                  </m:oMath>
                </a14:m>
                <a:r>
                  <a:rPr lang="en-US" sz="2400" dirty="0" smtClean="0"/>
                  <a:t> will be smooth.</a:t>
                </a:r>
              </a:p>
              <a:p>
                <a:pPr>
                  <a:lnSpc>
                    <a:spcPct val="100000"/>
                  </a:lnSpc>
                </a:pPr>
                <a:r>
                  <a:rPr lang="en-US" sz="2400" dirty="0" smtClean="0"/>
                  <a:t>By properly choosing kernel </a:t>
                </a:r>
                <a14:m>
                  <m:oMath xmlns:m="http://schemas.openxmlformats.org/officeDocument/2006/math">
                    <m:r>
                      <a:rPr lang="en-US" sz="2400" b="0" i="1" smtClean="0">
                        <a:solidFill>
                          <a:srgbClr val="FF0000"/>
                        </a:solidFill>
                        <a:latin typeface="Cambria Math" panose="02040503050406030204" pitchFamily="18" charset="0"/>
                      </a:rPr>
                      <m:t>𝑘</m:t>
                    </m:r>
                  </m:oMath>
                </a14:m>
                <a:r>
                  <a:rPr lang="en-US" sz="2400" dirty="0" smtClean="0"/>
                  <a:t>, the corresponding RKHS will cover </a:t>
                </a:r>
                <a:r>
                  <a:rPr lang="en-US" sz="2400" b="1" dirty="0" smtClean="0"/>
                  <a:t>all </a:t>
                </a:r>
                <a:r>
                  <a:rPr lang="en-US" sz="2400" b="1" dirty="0"/>
                  <a:t>sufficiently smooth </a:t>
                </a:r>
                <a:r>
                  <a:rPr lang="en-US" sz="2400" dirty="0" smtClean="0"/>
                  <a:t>functions, including </a:t>
                </a:r>
                <a14:m>
                  <m:oMath xmlns:m="http://schemas.openxmlformats.org/officeDocument/2006/math">
                    <m:sSub>
                      <m:sSubPr>
                        <m:ctrlPr>
                          <a:rPr lang="en-US" sz="2400" i="1">
                            <a:solidFill>
                              <a:schemeClr val="accent1">
                                <a:lumMod val="75000"/>
                              </a:schemeClr>
                            </a:solidFill>
                            <a:latin typeface="Cambria Math" panose="02040503050406030204" pitchFamily="18" charset="0"/>
                          </a:rPr>
                        </m:ctrlPr>
                      </m:sSubPr>
                      <m:e>
                        <m:r>
                          <a:rPr lang="en-US" sz="2400" i="1">
                            <a:solidFill>
                              <a:schemeClr val="accent1">
                                <a:lumMod val="75000"/>
                              </a:schemeClr>
                            </a:solidFill>
                            <a:latin typeface="Cambria Math" panose="02040503050406030204" pitchFamily="18" charset="0"/>
                          </a:rPr>
                          <m:t>h</m:t>
                        </m:r>
                      </m:e>
                      <m:sub>
                        <m:r>
                          <a:rPr lang="en-US" sz="2400" i="1">
                            <a:solidFill>
                              <a:schemeClr val="accent1">
                                <a:lumMod val="75000"/>
                              </a:schemeClr>
                            </a:solidFill>
                            <a:latin typeface="Cambria Math" panose="02040503050406030204" pitchFamily="18" charset="0"/>
                          </a:rPr>
                          <m:t>𝑗</m:t>
                        </m:r>
                      </m:sub>
                    </m:sSub>
                  </m:oMath>
                </a14:m>
                <a:r>
                  <a:rPr lang="en-US" sz="2400" dirty="0" smtClean="0"/>
                  <a:t>.</a:t>
                </a:r>
                <a:endParaRPr lang="en-US" sz="2400" dirty="0"/>
              </a:p>
              <a:p>
                <a:pPr>
                  <a:lnSpc>
                    <a:spcPct val="100000"/>
                  </a:lnSpc>
                </a:pPr>
                <a:r>
                  <a:rPr lang="en-US" sz="2400" dirty="0"/>
                  <a:t>W</a:t>
                </a:r>
                <a:r>
                  <a:rPr lang="en-US" sz="2400" dirty="0" smtClean="0"/>
                  <a:t>e </a:t>
                </a:r>
                <a:r>
                  <a:rPr lang="en-US" sz="2400" dirty="0" smtClean="0"/>
                  <a:t>choose </a:t>
                </a:r>
                <a14:m>
                  <m:oMath xmlns:m="http://schemas.openxmlformats.org/officeDocument/2006/math">
                    <m:r>
                      <a:rPr lang="en-US" sz="2400" i="1" smtClean="0">
                        <a:solidFill>
                          <a:srgbClr val="FF0000"/>
                        </a:solidFill>
                        <a:latin typeface="Cambria Math" panose="02040503050406030204" pitchFamily="18" charset="0"/>
                      </a:rPr>
                      <m:t>𝑘</m:t>
                    </m:r>
                  </m:oMath>
                </a14:m>
                <a:r>
                  <a:rPr lang="en-US" sz="2400" dirty="0" smtClean="0"/>
                  <a:t> for </a:t>
                </a:r>
                <a:r>
                  <a:rPr lang="en-US" sz="2400" dirty="0" smtClean="0"/>
                  <a:t>training (e.g. Gaussian kernel). </a:t>
                </a:r>
              </a:p>
              <a:p>
                <a:pPr>
                  <a:lnSpc>
                    <a:spcPct val="100000"/>
                  </a:lnSpc>
                </a:pPr>
                <a:r>
                  <a:rPr lang="en-US" sz="2400" dirty="0" smtClean="0"/>
                  <a:t>A smooth</a:t>
                </a:r>
                <a:r>
                  <a:rPr lang="en-US" altLang="zh-CN" sz="2400" dirty="0" smtClean="0"/>
                  <a:t> </a:t>
                </a:r>
                <a14:m>
                  <m:oMath xmlns:m="http://schemas.openxmlformats.org/officeDocument/2006/math">
                    <m:r>
                      <a:rPr lang="en-US" sz="2400" i="1">
                        <a:solidFill>
                          <a:srgbClr val="FF0000"/>
                        </a:solidFill>
                        <a:latin typeface="Cambria Math" panose="02040503050406030204" pitchFamily="18" charset="0"/>
                      </a:rPr>
                      <m:t>𝜎</m:t>
                    </m:r>
                  </m:oMath>
                </a14:m>
                <a:r>
                  <a:rPr lang="en-US" sz="2400" dirty="0" smtClean="0"/>
                  <a:t> is </a:t>
                </a:r>
                <a:r>
                  <a:rPr lang="en-US" sz="2400" dirty="0" smtClean="0"/>
                  <a:t>only required by the </a:t>
                </a:r>
                <a:r>
                  <a:rPr lang="en-US" sz="2400" dirty="0" smtClean="0"/>
                  <a:t>theoretical analysis.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628650" y="1333387"/>
                <a:ext cx="7886700" cy="3660643"/>
              </a:xfrm>
              <a:blipFill>
                <a:blip r:embed="rId3"/>
                <a:stretch>
                  <a:fillRect l="-1005" t="-5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33</a:t>
            </a:fld>
            <a:endParaRPr lang="en-US" dirty="0"/>
          </a:p>
        </p:txBody>
      </p:sp>
      <p:sp>
        <p:nvSpPr>
          <p:cNvPr id="5" name="Rectangle 4"/>
          <p:cNvSpPr/>
          <p:nvPr/>
        </p:nvSpPr>
        <p:spPr>
          <a:xfrm>
            <a:off x="4225726" y="3556971"/>
            <a:ext cx="231154" cy="423449"/>
          </a:xfrm>
          <a:prstGeom prst="rect">
            <a:avLst/>
          </a:prstGeom>
        </p:spPr>
        <p:txBody>
          <a:bodyPr wrap="none">
            <a:spAutoFit/>
          </a:bodyPr>
          <a:lstStyle/>
          <a:p>
            <a:pPr algn="ctr">
              <a:lnSpc>
                <a:spcPct val="150000"/>
              </a:lnSpc>
            </a:pPr>
            <a:r>
              <a:rPr lang="en-US" sz="1600"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16228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Theoretical results for </a:t>
            </a:r>
            <a:r>
              <a:rPr lang="en-US" sz="3600" dirty="0" err="1" smtClean="0"/>
              <a:t>convexifying</a:t>
            </a:r>
            <a:r>
              <a:rPr lang="en-US" sz="3600" dirty="0" smtClean="0"/>
              <a:t> </a:t>
            </a:r>
            <a:br>
              <a:rPr lang="en-US" sz="3600" dirty="0" smtClean="0"/>
            </a:br>
            <a:r>
              <a:rPr lang="en-US" sz="3600" dirty="0" smtClean="0"/>
              <a:t>two-layer CNN</a:t>
            </a:r>
            <a:endParaRPr lang="en-US" sz="3600" dirty="0"/>
          </a:p>
        </p:txBody>
      </p:sp>
      <p:sp>
        <p:nvSpPr>
          <p:cNvPr id="4" name="Slide Number Placeholder 3"/>
          <p:cNvSpPr>
            <a:spLocks noGrp="1"/>
          </p:cNvSpPr>
          <p:nvPr>
            <p:ph type="sldNum" sz="quarter" idx="12"/>
          </p:nvPr>
        </p:nvSpPr>
        <p:spPr/>
        <p:txBody>
          <a:bodyPr/>
          <a:lstStyle/>
          <a:p>
            <a:fld id="{6A3711E0-EB43-4B15-98CB-73861721A80A}" type="slidenum">
              <a:rPr lang="en-US" smtClean="0"/>
              <a:t>34</a:t>
            </a:fld>
            <a:endParaRPr lang="en-US" dirty="0"/>
          </a:p>
        </p:txBody>
      </p:sp>
      <mc:AlternateContent xmlns:mc="http://schemas.openxmlformats.org/markup-compatibility/2006">
        <mc:Choice xmlns:a14="http://schemas.microsoft.com/office/drawing/2010/main" Requires="a14">
          <p:sp>
            <p:nvSpPr>
              <p:cNvPr id="3" name="Rectangle 2"/>
              <p:cNvSpPr/>
              <p:nvPr/>
            </p:nvSpPr>
            <p:spPr>
              <a:xfrm>
                <a:off x="628650" y="1592247"/>
                <a:ext cx="8007350" cy="3490186"/>
              </a:xfrm>
              <a:prstGeom prst="rect">
                <a:avLst/>
              </a:prstGeom>
            </p:spPr>
            <p:txBody>
              <a:bodyPr wrap="square">
                <a:spAutoFit/>
              </a:bodyPr>
              <a:lstStyle/>
              <a:p>
                <a:pPr>
                  <a:lnSpc>
                    <a:spcPct val="120000"/>
                  </a:lnSpc>
                </a:pPr>
                <a:r>
                  <a:rPr lang="en-US" sz="2400" dirty="0" smtClean="0"/>
                  <a:t>If </a:t>
                </a:r>
                <a14:m>
                  <m:oMath xmlns:m="http://schemas.openxmlformats.org/officeDocument/2006/math">
                    <m:r>
                      <a:rPr lang="en-US" sz="2400" i="1" smtClean="0">
                        <a:solidFill>
                          <a:srgbClr val="FF0000"/>
                        </a:solidFill>
                        <a:latin typeface="Cambria Math" panose="02040503050406030204" pitchFamily="18" charset="0"/>
                      </a:rPr>
                      <m:t>𝜎</m:t>
                    </m:r>
                    <m:r>
                      <a:rPr lang="en-US" sz="2400" i="1">
                        <a:latin typeface="Cambria Math" panose="02040503050406030204" pitchFamily="18" charset="0"/>
                      </a:rPr>
                      <m:t> </m:t>
                    </m:r>
                  </m:oMath>
                </a14:m>
                <a:r>
                  <a:rPr lang="en-US" sz="2400" dirty="0" smtClean="0"/>
                  <a:t>is sufficiently smooth:</a:t>
                </a:r>
                <a:endParaRPr lang="en-US" sz="2400" dirty="0"/>
              </a:p>
              <a:p>
                <a:pPr marL="457200" indent="-457200">
                  <a:buFont typeface="+mj-lt"/>
                  <a:buAutoNum type="arabicPeriod"/>
                </a:pPr>
                <a:r>
                  <a:rPr lang="en-US" sz="2400" b="1" dirty="0" smtClean="0"/>
                  <a:t>Tractability:</a:t>
                </a:r>
                <a:r>
                  <a:rPr lang="en-US" sz="2400" dirty="0" smtClean="0"/>
                  <a:t> The </a:t>
                </a:r>
                <a:r>
                  <a:rPr lang="en-US" sz="2400" dirty="0" err="1" smtClean="0"/>
                  <a:t>Convexified</a:t>
                </a:r>
                <a:r>
                  <a:rPr lang="en-US" sz="2400" dirty="0" smtClean="0"/>
                  <a:t> CNN (CCNN) can </a:t>
                </a:r>
                <a:r>
                  <a:rPr lang="en-US" sz="2400" dirty="0"/>
                  <a:t>be learnt in </a:t>
                </a:r>
                <a:r>
                  <a:rPr lang="en-US" sz="2400" dirty="0">
                    <a:solidFill>
                      <a:schemeClr val="accent1"/>
                    </a:solidFill>
                  </a:rPr>
                  <a:t>polynomial time</a:t>
                </a:r>
                <a:r>
                  <a:rPr lang="en-US" sz="2400" dirty="0"/>
                  <a:t>.</a:t>
                </a:r>
              </a:p>
              <a:p>
                <a:pPr marL="457200" indent="-457200">
                  <a:lnSpc>
                    <a:spcPct val="120000"/>
                  </a:lnSpc>
                  <a:buFont typeface="+mj-lt"/>
                  <a:buAutoNum type="arabicPeriod"/>
                </a:pPr>
                <a:r>
                  <a:rPr lang="en-US" sz="2400" b="1" dirty="0" smtClean="0"/>
                  <a:t>Optimality:</a:t>
                </a:r>
                <a:r>
                  <a:rPr lang="en-US" sz="2400" dirty="0" smtClean="0"/>
                  <a:t> </a:t>
                </a:r>
                <a:r>
                  <a:rPr lang="en-US" sz="2400" dirty="0"/>
                  <a:t>The generalization loss of </a:t>
                </a:r>
                <a:r>
                  <a:rPr lang="en-US" sz="2400" dirty="0" smtClean="0"/>
                  <a:t>CCNN </a:t>
                </a:r>
                <a:r>
                  <a:rPr lang="en-US" sz="2400" dirty="0"/>
                  <a:t>converges to </a:t>
                </a:r>
                <a:r>
                  <a:rPr lang="en-US" sz="2400" dirty="0" smtClean="0"/>
                  <a:t>at least as good as the </a:t>
                </a:r>
                <a:r>
                  <a:rPr lang="en-US" sz="2400" dirty="0">
                    <a:solidFill>
                      <a:schemeClr val="accent1"/>
                    </a:solidFill>
                  </a:rPr>
                  <a:t>best </a:t>
                </a:r>
                <a:r>
                  <a:rPr lang="en-US" sz="2400" dirty="0" smtClean="0">
                    <a:solidFill>
                      <a:schemeClr val="accent1"/>
                    </a:solidFill>
                  </a:rPr>
                  <a:t>possible CNN </a:t>
                </a:r>
                <a:r>
                  <a:rPr lang="en-US" sz="2400" dirty="0"/>
                  <a:t>in </a:t>
                </a:r>
                <a14:m>
                  <m:oMath xmlns:m="http://schemas.openxmlformats.org/officeDocument/2006/math">
                    <m:r>
                      <m:rPr>
                        <m:sty m:val="p"/>
                      </m:rPr>
                      <a:rPr lang="en-US" sz="2200">
                        <a:latin typeface="Cambria Math" panose="02040503050406030204" pitchFamily="18" charset="0"/>
                      </a:rPr>
                      <m:t>O</m:t>
                    </m:r>
                    <m:r>
                      <a:rPr lang="en-US" sz="2200">
                        <a:latin typeface="Cambria Math" panose="02040503050406030204" pitchFamily="18" charset="0"/>
                      </a:rPr>
                      <m:t>(</m:t>
                    </m:r>
                    <m:r>
                      <a:rPr lang="en-US" sz="2200" b="0" i="1" smtClean="0">
                        <a:latin typeface="Cambria Math" panose="02040503050406030204" pitchFamily="18" charset="0"/>
                      </a:rPr>
                      <m:t>1/</m:t>
                    </m:r>
                    <m:rad>
                      <m:radPr>
                        <m:degHide m:val="on"/>
                        <m:ctrlPr>
                          <a:rPr lang="en-US" sz="2200" i="1">
                            <a:latin typeface="Cambria Math" panose="02040503050406030204" pitchFamily="18" charset="0"/>
                          </a:rPr>
                        </m:ctrlPr>
                      </m:radPr>
                      <m:deg/>
                      <m:e>
                        <m:r>
                          <a:rPr lang="en-US" sz="2200" i="1">
                            <a:latin typeface="Cambria Math" panose="02040503050406030204" pitchFamily="18" charset="0"/>
                          </a:rPr>
                          <m:t>𝑛</m:t>
                        </m:r>
                      </m:e>
                    </m:rad>
                    <m:r>
                      <a:rPr lang="en-US" sz="2200" i="1">
                        <a:latin typeface="Cambria Math" panose="02040503050406030204" pitchFamily="18" charset="0"/>
                      </a:rPr>
                      <m:t>)</m:t>
                    </m:r>
                  </m:oMath>
                </a14:m>
                <a:r>
                  <a:rPr lang="en-US" sz="2400" dirty="0"/>
                  <a:t> rate.</a:t>
                </a:r>
              </a:p>
              <a:p>
                <a:pPr marL="457200" indent="-457200">
                  <a:lnSpc>
                    <a:spcPct val="120000"/>
                  </a:lnSpc>
                  <a:buFont typeface="+mj-lt"/>
                  <a:buAutoNum type="arabicPeriod"/>
                </a:pPr>
                <a:r>
                  <a:rPr lang="en-US" sz="2400" b="1" dirty="0" smtClean="0"/>
                  <a:t>Sample efficiency:</a:t>
                </a:r>
                <a:r>
                  <a:rPr lang="en-US" sz="2400" dirty="0" smtClean="0"/>
                  <a:t> Fully-connected NN requires up to </a:t>
                </a:r>
                <a14:m>
                  <m:oMath xmlns:m="http://schemas.openxmlformats.org/officeDocument/2006/math">
                    <m:r>
                      <m:rPr>
                        <m:sty m:val="p"/>
                      </m:rPr>
                      <a:rPr lang="en-US" sz="2400" b="0" i="0" smtClean="0">
                        <a:solidFill>
                          <a:schemeClr val="accent1"/>
                        </a:solidFill>
                        <a:latin typeface="Cambria Math" panose="02040503050406030204" pitchFamily="18" charset="0"/>
                      </a:rPr>
                      <m:t>Ω</m:t>
                    </m:r>
                    <m:r>
                      <a:rPr lang="en-US" sz="2400" b="0" i="1" smtClean="0">
                        <a:solidFill>
                          <a:schemeClr val="accent1"/>
                        </a:solidFill>
                        <a:latin typeface="Cambria Math" panose="02040503050406030204" pitchFamily="18" charset="0"/>
                      </a:rPr>
                      <m:t>(</m:t>
                    </m:r>
                    <m:r>
                      <a:rPr lang="en-US" sz="2400" i="1">
                        <a:solidFill>
                          <a:schemeClr val="accent1"/>
                        </a:solidFill>
                        <a:latin typeface="Cambria Math" panose="02040503050406030204" pitchFamily="18" charset="0"/>
                      </a:rPr>
                      <m:t>𝑃</m:t>
                    </m:r>
                    <m:r>
                      <a:rPr lang="en-US" sz="2400" b="0" i="1" smtClean="0">
                        <a:solidFill>
                          <a:schemeClr val="accent1"/>
                        </a:solidFill>
                        <a:latin typeface="Cambria Math" panose="02040503050406030204" pitchFamily="18" charset="0"/>
                      </a:rPr>
                      <m:t>)</m:t>
                    </m:r>
                  </m:oMath>
                </a14:m>
                <a:r>
                  <a:rPr lang="en-US" sz="2400" dirty="0">
                    <a:solidFill>
                      <a:schemeClr val="accent1"/>
                    </a:solidFill>
                  </a:rPr>
                  <a:t> </a:t>
                </a:r>
                <a:r>
                  <a:rPr lang="en-US" sz="2400" dirty="0" smtClean="0">
                    <a:solidFill>
                      <a:schemeClr val="accent1"/>
                    </a:solidFill>
                  </a:rPr>
                  <a:t>times more training examples </a:t>
                </a:r>
                <a:r>
                  <a:rPr lang="en-US" sz="2400" dirty="0" smtClean="0"/>
                  <a:t>than CCNN to </a:t>
                </a:r>
                <a:r>
                  <a:rPr lang="en-US" sz="2400" dirty="0"/>
                  <a:t>achieve the same generalization loss</a:t>
                </a:r>
                <a:r>
                  <a:rPr lang="en-US" sz="2400" dirty="0" smtClean="0"/>
                  <a:t>.</a:t>
                </a:r>
              </a:p>
            </p:txBody>
          </p:sp>
        </mc:Choice>
        <mc:Fallback>
          <p:sp>
            <p:nvSpPr>
              <p:cNvPr id="3" name="Rectangle 2"/>
              <p:cNvSpPr>
                <a:spLocks noRot="1" noChangeAspect="1" noMove="1" noResize="1" noEditPoints="1" noAdjustHandles="1" noChangeArrowheads="1" noChangeShapeType="1" noTextEdit="1"/>
              </p:cNvSpPr>
              <p:nvPr/>
            </p:nvSpPr>
            <p:spPr>
              <a:xfrm>
                <a:off x="628650" y="1592247"/>
                <a:ext cx="8007350" cy="3490186"/>
              </a:xfrm>
              <a:prstGeom prst="rect">
                <a:avLst/>
              </a:prstGeom>
              <a:blipFill>
                <a:blip r:embed="rId3"/>
                <a:stretch>
                  <a:fillRect l="-1218" t="-175" r="-152" b="-2094"/>
                </a:stretch>
              </a:blipFill>
            </p:spPr>
            <p:txBody>
              <a:bodyPr/>
              <a:lstStyle/>
              <a:p>
                <a:r>
                  <a:rPr lang="en-US">
                    <a:noFill/>
                  </a:rPr>
                  <a:t> </a:t>
                </a:r>
              </a:p>
            </p:txBody>
          </p:sp>
        </mc:Fallback>
      </mc:AlternateContent>
    </p:spTree>
    <p:extLst>
      <p:ext uri="{BB962C8B-B14F-4D97-AF65-F5344CB8AC3E}">
        <p14:creationId xmlns:p14="http://schemas.microsoft.com/office/powerpoint/2010/main" val="28322019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Multi-layer CCNN</a:t>
            </a:r>
            <a:endParaRPr lang="en-US" sz="3600" dirty="0"/>
          </a:p>
        </p:txBody>
      </p:sp>
      <mc:AlternateContent xmlns:mc="http://schemas.openxmlformats.org/markup-compatibility/2006" xmlns:a14="http://schemas.microsoft.com/office/drawing/2010/main">
        <mc:Choice Requires="a14">
          <p:sp>
            <p:nvSpPr>
              <p:cNvPr id="7" name="Content Placeholder 2"/>
              <p:cNvSpPr>
                <a:spLocks noGrp="1"/>
              </p:cNvSpPr>
              <p:nvPr>
                <p:ph idx="1"/>
              </p:nvPr>
            </p:nvSpPr>
            <p:spPr>
              <a:xfrm>
                <a:off x="628650" y="1516663"/>
                <a:ext cx="7708939" cy="5204813"/>
              </a:xfrm>
            </p:spPr>
            <p:txBody>
              <a:bodyPr>
                <a:noAutofit/>
              </a:bodyPr>
              <a:lstStyle/>
              <a:p>
                <a:pPr marL="457200" indent="-457200">
                  <a:buFont typeface="+mj-lt"/>
                  <a:buAutoNum type="arabicPeriod"/>
                </a:pPr>
                <a:r>
                  <a:rPr lang="en-US" sz="2400" dirty="0" smtClean="0"/>
                  <a:t>Estimate parameter matrix </a:t>
                </a:r>
                <a14:m>
                  <m:oMath xmlns:m="http://schemas.openxmlformats.org/officeDocument/2006/math">
                    <m:r>
                      <m:rPr>
                        <m:sty m:val="p"/>
                      </m:rPr>
                      <a:rPr lang="en-US" sz="2000">
                        <a:solidFill>
                          <a:schemeClr val="accent6"/>
                        </a:solidFill>
                        <a:latin typeface="Cambria Math" panose="02040503050406030204" pitchFamily="18" charset="0"/>
                      </a:rPr>
                      <m:t>Θ</m:t>
                    </m:r>
                  </m:oMath>
                </a14:m>
                <a:r>
                  <a:rPr lang="en-US" sz="2400" dirty="0" smtClean="0"/>
                  <a:t> for a two-layer CCNN.</a:t>
                </a:r>
              </a:p>
              <a:p>
                <a:pPr marL="457200" indent="-457200">
                  <a:buFont typeface="+mj-lt"/>
                  <a:buAutoNum type="arabicPeriod"/>
                </a:pPr>
                <a:r>
                  <a:rPr lang="en-US" sz="2400" dirty="0" smtClean="0"/>
                  <a:t>Factorize </a:t>
                </a:r>
                <a14:m>
                  <m:oMath xmlns:m="http://schemas.openxmlformats.org/officeDocument/2006/math">
                    <m:r>
                      <m:rPr>
                        <m:sty m:val="p"/>
                      </m:rPr>
                      <a:rPr lang="en-US" sz="2400">
                        <a:solidFill>
                          <a:schemeClr val="accent6"/>
                        </a:solidFill>
                        <a:latin typeface="Cambria Math" panose="02040503050406030204" pitchFamily="18" charset="0"/>
                      </a:rPr>
                      <m:t>Θ</m:t>
                    </m:r>
                  </m:oMath>
                </a14:m>
                <a:r>
                  <a:rPr lang="en-US" sz="2400" dirty="0" smtClean="0"/>
                  <a:t> into filter and output parameters through SVD:</a:t>
                </a:r>
              </a:p>
              <a:p>
                <a:endParaRPr lang="en-US" sz="2400" dirty="0"/>
              </a:p>
              <a:p>
                <a:endParaRPr lang="en-US" sz="2400" dirty="0" smtClean="0"/>
              </a:p>
              <a:p>
                <a:endParaRPr lang="en-US" sz="2400" dirty="0"/>
              </a:p>
              <a:p>
                <a:pPr marL="0" indent="0">
                  <a:buNone/>
                </a:pPr>
                <a:endParaRPr lang="en-US" sz="2400" dirty="0" smtClean="0"/>
              </a:p>
              <a:p>
                <a:pPr marL="457200" indent="-457200">
                  <a:buFont typeface="+mj-lt"/>
                  <a:buAutoNum type="arabicPeriod" startAt="3"/>
                </a:pPr>
                <a:r>
                  <a:rPr lang="en-US" sz="2400" dirty="0" smtClean="0"/>
                  <a:t>Extract RKHS filters: </a:t>
                </a:r>
                <a14:m>
                  <m:oMath xmlns:m="http://schemas.openxmlformats.org/officeDocument/2006/math">
                    <m:sSub>
                      <m:sSubPr>
                        <m:ctrlPr>
                          <a:rPr lang="en-US" sz="2400" i="1">
                            <a:solidFill>
                              <a:schemeClr val="accent1">
                                <a:lumMod val="75000"/>
                              </a:schemeClr>
                            </a:solidFill>
                            <a:latin typeface="Cambria Math" panose="02040503050406030204" pitchFamily="18" charset="0"/>
                          </a:rPr>
                        </m:ctrlPr>
                      </m:sSubPr>
                      <m:e>
                        <m:r>
                          <a:rPr lang="en-US" sz="2400" i="1">
                            <a:solidFill>
                              <a:schemeClr val="accent1">
                                <a:lumMod val="75000"/>
                              </a:schemeClr>
                            </a:solidFill>
                            <a:latin typeface="Cambria Math" panose="02040503050406030204" pitchFamily="18" charset="0"/>
                          </a:rPr>
                          <m:t>h</m:t>
                        </m:r>
                      </m:e>
                      <m:sub>
                        <m:r>
                          <a:rPr lang="en-US" sz="2400" i="1">
                            <a:solidFill>
                              <a:schemeClr val="accent1">
                                <a:lumMod val="75000"/>
                              </a:schemeClr>
                            </a:solidFill>
                            <a:latin typeface="Cambria Math" panose="02040503050406030204" pitchFamily="18" charset="0"/>
                          </a:rPr>
                          <m:t>𝑗</m:t>
                        </m:r>
                      </m:sub>
                    </m:sSub>
                    <m:d>
                      <m:dPr>
                        <m:ctrlPr>
                          <a:rPr lang="en-US" sz="2400" i="1">
                            <a:latin typeface="Cambria Math" panose="02040503050406030204" pitchFamily="18" charset="0"/>
                          </a:rPr>
                        </m:ctrlPr>
                      </m:dPr>
                      <m:e>
                        <m:r>
                          <a:rPr lang="en-US" sz="2400" i="1">
                            <a:latin typeface="Cambria Math" panose="02040503050406030204" pitchFamily="18" charset="0"/>
                          </a:rPr>
                          <m:t>𝑧</m:t>
                        </m:r>
                      </m:e>
                    </m:d>
                    <m:r>
                      <a:rPr lang="en-US" sz="2400" i="1">
                        <a:latin typeface="Cambria Math" panose="02040503050406030204" pitchFamily="18" charset="0"/>
                      </a:rPr>
                      <m:t>=〈</m:t>
                    </m:r>
                    <m:sSub>
                      <m:sSubPr>
                        <m:ctrlPr>
                          <a:rPr lang="en-US" sz="2400" i="1">
                            <a:solidFill>
                              <a:schemeClr val="accent1">
                                <a:lumMod val="75000"/>
                              </a:schemeClr>
                            </a:solidFill>
                            <a:latin typeface="Cambria Math" panose="02040503050406030204" pitchFamily="18" charset="0"/>
                          </a:rPr>
                        </m:ctrlPr>
                      </m:sSubPr>
                      <m:e>
                        <m:r>
                          <a:rPr lang="en-US" sz="2400" i="1">
                            <a:solidFill>
                              <a:schemeClr val="accent1">
                                <a:lumMod val="75000"/>
                              </a:schemeClr>
                            </a:solidFill>
                            <a:latin typeface="Cambria Math" panose="02040503050406030204" pitchFamily="18" charset="0"/>
                          </a:rPr>
                          <m:t>𝛽</m:t>
                        </m:r>
                      </m:e>
                      <m:sub>
                        <m:r>
                          <a:rPr lang="en-US" sz="2400" i="1">
                            <a:solidFill>
                              <a:schemeClr val="accent1">
                                <a:lumMod val="75000"/>
                              </a:schemeClr>
                            </a:solidFill>
                            <a:latin typeface="Cambria Math" panose="02040503050406030204" pitchFamily="18" charset="0"/>
                          </a:rPr>
                          <m:t>𝑗</m:t>
                        </m:r>
                      </m:sub>
                    </m:sSub>
                    <m:r>
                      <a:rPr lang="en-US" sz="2400" i="1">
                        <a:latin typeface="Cambria Math" panose="02040503050406030204" pitchFamily="18" charset="0"/>
                      </a:rPr>
                      <m:t>,</m:t>
                    </m:r>
                    <m:r>
                      <a:rPr lang="en-US" sz="2400" i="1">
                        <a:solidFill>
                          <a:srgbClr val="7030A0"/>
                        </a:solidFill>
                        <a:latin typeface="Cambria Math" panose="02040503050406030204" pitchFamily="18" charset="0"/>
                      </a:rPr>
                      <m:t>𝜙</m:t>
                    </m:r>
                    <m:d>
                      <m:dPr>
                        <m:ctrlPr>
                          <a:rPr lang="en-US" sz="2400" i="1">
                            <a:latin typeface="Cambria Math" panose="02040503050406030204" pitchFamily="18" charset="0"/>
                          </a:rPr>
                        </m:ctrlPr>
                      </m:dPr>
                      <m:e>
                        <m:r>
                          <a:rPr lang="en-US" sz="2400" i="1">
                            <a:latin typeface="Cambria Math" panose="02040503050406030204" pitchFamily="18" charset="0"/>
                          </a:rPr>
                          <m:t>𝑧</m:t>
                        </m:r>
                      </m:e>
                    </m:d>
                    <m:r>
                      <a:rPr lang="en-US" sz="2400" i="1">
                        <a:latin typeface="Cambria Math" panose="02040503050406030204" pitchFamily="18" charset="0"/>
                      </a:rPr>
                      <m:t>〉</m:t>
                    </m:r>
                  </m:oMath>
                </a14:m>
                <a:r>
                  <a:rPr lang="en-US" sz="2400" dirty="0" smtClean="0"/>
                  <a:t>, </a:t>
                </a:r>
                <a14:m>
                  <m:oMath xmlns:m="http://schemas.openxmlformats.org/officeDocument/2006/math">
                    <m:r>
                      <a:rPr lang="en-US" sz="2400" b="0" i="1" dirty="0" smtClean="0">
                        <a:latin typeface="Cambria Math" panose="02040503050406030204" pitchFamily="18" charset="0"/>
                      </a:rPr>
                      <m:t>𝑗</m:t>
                    </m:r>
                    <m:r>
                      <a:rPr lang="en-US" sz="2400" b="0" i="1" dirty="0" smtClean="0">
                        <a:latin typeface="Cambria Math" panose="02040503050406030204" pitchFamily="18" charset="0"/>
                      </a:rPr>
                      <m:t>=1,…,</m:t>
                    </m:r>
                    <m:r>
                      <a:rPr lang="en-US" sz="2400" b="0" i="1" dirty="0" smtClean="0">
                        <a:latin typeface="Cambria Math" panose="02040503050406030204" pitchFamily="18" charset="0"/>
                      </a:rPr>
                      <m:t>𝑟</m:t>
                    </m:r>
                  </m:oMath>
                </a14:m>
                <a:r>
                  <a:rPr lang="en-US" sz="2400" dirty="0" smtClean="0"/>
                  <a:t>.</a:t>
                </a:r>
              </a:p>
              <a:p>
                <a:pPr marL="457200" indent="-457200">
                  <a:buFont typeface="+mj-lt"/>
                  <a:buAutoNum type="arabicPeriod" startAt="3"/>
                </a:pPr>
                <a:r>
                  <a:rPr lang="en-US" sz="2400" dirty="0" smtClean="0"/>
                  <a:t>Repeat steps 1-3, use </a:t>
                </a:r>
                <a14:m>
                  <m:oMath xmlns:m="http://schemas.openxmlformats.org/officeDocument/2006/math">
                    <m:r>
                      <a:rPr lang="en-US" sz="2400" b="0" i="0" smtClean="0">
                        <a:solidFill>
                          <a:schemeClr val="tx1"/>
                        </a:solidFill>
                        <a:latin typeface="Cambria Math" panose="02040503050406030204" pitchFamily="18" charset="0"/>
                      </a:rPr>
                      <m:t>{</m:t>
                    </m:r>
                    <m:sSub>
                      <m:sSubPr>
                        <m:ctrlPr>
                          <a:rPr lang="en-US" sz="2400" i="1" smtClean="0">
                            <a:solidFill>
                              <a:schemeClr val="accent1">
                                <a:lumMod val="75000"/>
                              </a:schemeClr>
                            </a:solidFill>
                            <a:latin typeface="Cambria Math" panose="02040503050406030204" pitchFamily="18" charset="0"/>
                          </a:rPr>
                        </m:ctrlPr>
                      </m:sSubPr>
                      <m:e>
                        <m:r>
                          <a:rPr lang="en-US" sz="2400" i="1">
                            <a:solidFill>
                              <a:schemeClr val="accent1">
                                <a:lumMod val="75000"/>
                              </a:schemeClr>
                            </a:solidFill>
                            <a:latin typeface="Cambria Math" panose="02040503050406030204" pitchFamily="18" charset="0"/>
                          </a:rPr>
                          <m:t>h</m:t>
                        </m:r>
                      </m:e>
                      <m:sub>
                        <m:r>
                          <a:rPr lang="en-US" sz="2400" i="1">
                            <a:solidFill>
                              <a:schemeClr val="accent1">
                                <a:lumMod val="75000"/>
                              </a:schemeClr>
                            </a:solidFill>
                            <a:latin typeface="Cambria Math" panose="02040503050406030204" pitchFamily="18" charset="0"/>
                          </a:rPr>
                          <m:t>𝑗</m:t>
                        </m:r>
                      </m:sub>
                    </m:sSub>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𝑧</m:t>
                        </m:r>
                      </m:e>
                    </m:d>
                    <m:r>
                      <a:rPr lang="en-US" sz="2400" b="0" i="1" smtClean="0">
                        <a:solidFill>
                          <a:schemeClr val="tx1"/>
                        </a:solidFill>
                        <a:latin typeface="Cambria Math" panose="02040503050406030204" pitchFamily="18" charset="0"/>
                      </a:rPr>
                      <m:t>}</m:t>
                    </m:r>
                  </m:oMath>
                </a14:m>
                <a:r>
                  <a:rPr lang="en-US" sz="2400" dirty="0" smtClean="0"/>
                  <a:t> as input to train the 2</a:t>
                </a:r>
                <a:r>
                  <a:rPr lang="en-US" sz="2400" baseline="30000" dirty="0" smtClean="0"/>
                  <a:t>nd</a:t>
                </a:r>
                <a:r>
                  <a:rPr lang="en-US" sz="2400" dirty="0" smtClean="0"/>
                  <a:t> convolution layer.</a:t>
                </a:r>
              </a:p>
              <a:p>
                <a:pPr marL="457200" indent="-457200">
                  <a:buFont typeface="+mj-lt"/>
                  <a:buAutoNum type="arabicPeriod" startAt="3"/>
                </a:pPr>
                <a:r>
                  <a:rPr lang="en-US" sz="2400" dirty="0" smtClean="0"/>
                  <a:t>Recursively </a:t>
                </a:r>
                <a:r>
                  <a:rPr lang="en-US" altLang="zh-CN" sz="2400" dirty="0" smtClean="0"/>
                  <a:t>train the 3</a:t>
                </a:r>
                <a:r>
                  <a:rPr lang="en-US" altLang="zh-CN" sz="2400" baseline="30000" dirty="0" smtClean="0"/>
                  <a:t>rd</a:t>
                </a:r>
                <a:r>
                  <a:rPr lang="en-US" altLang="zh-CN" sz="2400" dirty="0" smtClean="0"/>
                  <a:t> , 4</a:t>
                </a:r>
                <a:r>
                  <a:rPr lang="en-US" altLang="zh-CN" sz="2400" baseline="30000" dirty="0" smtClean="0"/>
                  <a:t>th</a:t>
                </a:r>
                <a:r>
                  <a:rPr lang="en-US" altLang="zh-CN" sz="2400" dirty="0" smtClean="0"/>
                  <a:t>, … layer, if necessary.</a:t>
                </a:r>
                <a:endParaRPr lang="en-US" sz="2400" dirty="0" smtClean="0"/>
              </a:p>
              <a:p>
                <a:endParaRPr lang="en-US" sz="2400" dirty="0"/>
              </a:p>
            </p:txBody>
          </p:sp>
        </mc:Choice>
        <mc:Fallback xmlns="">
          <p:sp>
            <p:nvSpPr>
              <p:cNvPr id="7" name="Content Placeholder 2"/>
              <p:cNvSpPr>
                <a:spLocks noGrp="1" noRot="1" noChangeAspect="1" noMove="1" noResize="1" noEditPoints="1" noAdjustHandles="1" noChangeArrowheads="1" noChangeShapeType="1" noTextEdit="1"/>
              </p:cNvSpPr>
              <p:nvPr>
                <p:ph idx="1"/>
              </p:nvPr>
            </p:nvSpPr>
            <p:spPr>
              <a:xfrm>
                <a:off x="628650" y="1516663"/>
                <a:ext cx="7708939" cy="5204813"/>
              </a:xfrm>
              <a:blipFill>
                <a:blip r:embed="rId3"/>
                <a:stretch>
                  <a:fillRect l="-1265" t="-175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35</a:t>
            </a:fld>
            <a:endParaRPr lang="en-US" dirty="0"/>
          </a:p>
        </p:txBody>
      </p:sp>
      <p:sp>
        <p:nvSpPr>
          <p:cNvPr id="5" name="Rectangle 4"/>
          <p:cNvSpPr/>
          <p:nvPr/>
        </p:nvSpPr>
        <p:spPr>
          <a:xfrm>
            <a:off x="4225726" y="3556971"/>
            <a:ext cx="231154" cy="423449"/>
          </a:xfrm>
          <a:prstGeom prst="rect">
            <a:avLst/>
          </a:prstGeom>
        </p:spPr>
        <p:txBody>
          <a:bodyPr wrap="none">
            <a:spAutoFit/>
          </a:bodyPr>
          <a:lstStyle/>
          <a:p>
            <a:pPr algn="ctr">
              <a:lnSpc>
                <a:spcPct val="150000"/>
              </a:lnSpc>
            </a:pPr>
            <a:r>
              <a:rPr lang="en-US" sz="1600" dirty="0" smtClean="0">
                <a:solidFill>
                  <a:schemeClr val="tx1"/>
                </a:solidFill>
              </a:rPr>
              <a:t> </a:t>
            </a:r>
            <a:endParaRPr lang="en-US" dirty="0">
              <a:solidFill>
                <a:schemeClr val="tx1"/>
              </a:solidFill>
            </a:endParaRPr>
          </a:p>
        </p:txBody>
      </p:sp>
      <p:grpSp>
        <p:nvGrpSpPr>
          <p:cNvPr id="15" name="Group 14"/>
          <p:cNvGrpSpPr/>
          <p:nvPr/>
        </p:nvGrpSpPr>
        <p:grpSpPr>
          <a:xfrm>
            <a:off x="2486147" y="2512316"/>
            <a:ext cx="3710311" cy="1903250"/>
            <a:chOff x="2413302" y="2661945"/>
            <a:chExt cx="3710311" cy="1903250"/>
          </a:xfrm>
        </p:grpSpPr>
        <mc:AlternateContent xmlns:mc="http://schemas.openxmlformats.org/markup-compatibility/2006" xmlns:a14="http://schemas.microsoft.com/office/drawing/2010/main">
          <mc:Choice Requires="a14">
            <p:sp>
              <p:nvSpPr>
                <p:cNvPr id="8" name="Rectangle 7"/>
                <p:cNvSpPr/>
                <p:nvPr/>
              </p:nvSpPr>
              <p:spPr>
                <a:xfrm>
                  <a:off x="2413302" y="2661945"/>
                  <a:ext cx="3710311" cy="9840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mtClean="0">
                            <a:solidFill>
                              <a:schemeClr val="accent6"/>
                            </a:solidFill>
                            <a:latin typeface="Cambria Math" panose="02040503050406030204" pitchFamily="18" charset="0"/>
                          </a:rPr>
                          <m:t>Θ</m:t>
                        </m:r>
                        <m:r>
                          <a:rPr lang="en-US" i="1">
                            <a:solidFill>
                              <a:schemeClr val="accent6"/>
                            </a:solidFill>
                            <a:latin typeface="Cambria Math" panose="02040503050406030204" pitchFamily="18" charset="0"/>
                          </a:rPr>
                          <m:t>≈</m:t>
                        </m:r>
                        <m:d>
                          <m:dPr>
                            <m:ctrlPr>
                              <a:rPr lang="en-US" i="1">
                                <a:solidFill>
                                  <a:schemeClr val="accent1">
                                    <a:lumMod val="75000"/>
                                  </a:schemeClr>
                                </a:solidFill>
                                <a:latin typeface="Cambria Math" panose="02040503050406030204" pitchFamily="18" charset="0"/>
                              </a:rPr>
                            </m:ctrlPr>
                          </m:dPr>
                          <m:e>
                            <m:m>
                              <m:mPr>
                                <m:mcs>
                                  <m:mc>
                                    <m:mcPr>
                                      <m:count m:val="3"/>
                                      <m:mcJc m:val="center"/>
                                    </m:mcPr>
                                  </m:mc>
                                </m:mcs>
                                <m:ctrlPr>
                                  <a:rPr lang="en-US" i="1">
                                    <a:solidFill>
                                      <a:schemeClr val="accent1">
                                        <a:lumMod val="75000"/>
                                      </a:schemeClr>
                                    </a:solidFill>
                                    <a:latin typeface="Cambria Math" panose="02040503050406030204" pitchFamily="18" charset="0"/>
                                  </a:rPr>
                                </m:ctrlPr>
                              </m:mPr>
                              <m:mr>
                                <m:e>
                                  <m:r>
                                    <m:rPr>
                                      <m:brk m:alnAt="7"/>
                                    </m:rPr>
                                    <a:rPr lang="en-US" i="1">
                                      <a:solidFill>
                                        <a:schemeClr val="accent1">
                                          <a:lumMod val="75000"/>
                                        </a:schemeClr>
                                      </a:solidFill>
                                      <a:latin typeface="Cambria Math" panose="02040503050406030204" pitchFamily="18" charset="0"/>
                                    </a:rPr>
                                    <m:t>|</m:t>
                                  </m:r>
                                </m:e>
                                <m:e>
                                  <m:r>
                                    <a:rPr lang="en-US" i="1">
                                      <a:solidFill>
                                        <a:schemeClr val="accent1">
                                          <a:lumMod val="75000"/>
                                        </a:schemeClr>
                                      </a:solidFill>
                                      <a:latin typeface="Cambria Math" panose="02040503050406030204" pitchFamily="18" charset="0"/>
                                    </a:rPr>
                                    <m:t>|</m:t>
                                  </m:r>
                                </m:e>
                                <m:e>
                                  <m:r>
                                    <a:rPr lang="en-US" i="1">
                                      <a:solidFill>
                                        <a:schemeClr val="accent1">
                                          <a:lumMod val="75000"/>
                                        </a:schemeClr>
                                      </a:solidFill>
                                      <a:latin typeface="Cambria Math" panose="02040503050406030204" pitchFamily="18" charset="0"/>
                                    </a:rPr>
                                    <m:t>|</m:t>
                                  </m:r>
                                </m:e>
                              </m:mr>
                              <m:mr>
                                <m:e>
                                  <m:sSub>
                                    <m:sSubPr>
                                      <m:ctrlPr>
                                        <a:rPr lang="en-US" i="1">
                                          <a:solidFill>
                                            <a:schemeClr val="accent1">
                                              <a:lumMod val="75000"/>
                                            </a:schemeClr>
                                          </a:solidFill>
                                          <a:latin typeface="Cambria Math" panose="02040503050406030204" pitchFamily="18" charset="0"/>
                                        </a:rPr>
                                      </m:ctrlPr>
                                    </m:sSubPr>
                                    <m:e>
                                      <m:r>
                                        <a:rPr lang="en-US" i="1">
                                          <a:solidFill>
                                            <a:schemeClr val="accent1">
                                              <a:lumMod val="75000"/>
                                            </a:schemeClr>
                                          </a:solidFill>
                                          <a:latin typeface="Cambria Math" panose="02040503050406030204" pitchFamily="18" charset="0"/>
                                        </a:rPr>
                                        <m:t>𝛽</m:t>
                                      </m:r>
                                    </m:e>
                                    <m:sub>
                                      <m:r>
                                        <a:rPr lang="en-US" i="1">
                                          <a:solidFill>
                                            <a:schemeClr val="accent1">
                                              <a:lumMod val="75000"/>
                                            </a:schemeClr>
                                          </a:solidFill>
                                          <a:latin typeface="Cambria Math" panose="02040503050406030204" pitchFamily="18" charset="0"/>
                                        </a:rPr>
                                        <m:t>1</m:t>
                                      </m:r>
                                    </m:sub>
                                  </m:sSub>
                                </m:e>
                                <m:e>
                                  <m:r>
                                    <a:rPr lang="en-US" i="1">
                                      <a:solidFill>
                                        <a:schemeClr val="accent1">
                                          <a:lumMod val="75000"/>
                                        </a:schemeClr>
                                      </a:solidFill>
                                      <a:latin typeface="Cambria Math" panose="02040503050406030204" pitchFamily="18" charset="0"/>
                                    </a:rPr>
                                    <m:t>…</m:t>
                                  </m:r>
                                </m:e>
                                <m:e>
                                  <m:sSub>
                                    <m:sSubPr>
                                      <m:ctrlPr>
                                        <a:rPr lang="en-US" i="1">
                                          <a:solidFill>
                                            <a:schemeClr val="accent1">
                                              <a:lumMod val="75000"/>
                                            </a:schemeClr>
                                          </a:solidFill>
                                          <a:latin typeface="Cambria Math" panose="02040503050406030204" pitchFamily="18" charset="0"/>
                                        </a:rPr>
                                      </m:ctrlPr>
                                    </m:sSubPr>
                                    <m:e>
                                      <m:r>
                                        <a:rPr lang="en-US" i="1">
                                          <a:solidFill>
                                            <a:schemeClr val="accent1">
                                              <a:lumMod val="75000"/>
                                            </a:schemeClr>
                                          </a:solidFill>
                                          <a:latin typeface="Cambria Math" panose="02040503050406030204" pitchFamily="18" charset="0"/>
                                        </a:rPr>
                                        <m:t>𝛽</m:t>
                                      </m:r>
                                    </m:e>
                                    <m:sub>
                                      <m:r>
                                        <a:rPr lang="en-US" b="0" i="1" smtClean="0">
                                          <a:solidFill>
                                            <a:schemeClr val="accent1">
                                              <a:lumMod val="75000"/>
                                            </a:schemeClr>
                                          </a:solidFill>
                                          <a:latin typeface="Cambria Math" panose="02040503050406030204" pitchFamily="18" charset="0"/>
                                        </a:rPr>
                                        <m:t>𝑟</m:t>
                                      </m:r>
                                    </m:sub>
                                  </m:sSub>
                                </m:e>
                              </m:mr>
                              <m:mr>
                                <m:e>
                                  <m:r>
                                    <a:rPr lang="en-US" i="1">
                                      <a:solidFill>
                                        <a:schemeClr val="accent1">
                                          <a:lumMod val="75000"/>
                                        </a:schemeClr>
                                      </a:solidFill>
                                      <a:latin typeface="Cambria Math" panose="02040503050406030204" pitchFamily="18" charset="0"/>
                                    </a:rPr>
                                    <m:t>|</m:t>
                                  </m:r>
                                </m:e>
                                <m:e>
                                  <m:r>
                                    <a:rPr lang="en-US" i="1">
                                      <a:solidFill>
                                        <a:schemeClr val="accent1">
                                          <a:lumMod val="75000"/>
                                        </a:schemeClr>
                                      </a:solidFill>
                                      <a:latin typeface="Cambria Math" panose="02040503050406030204" pitchFamily="18" charset="0"/>
                                    </a:rPr>
                                    <m:t>|</m:t>
                                  </m:r>
                                </m:e>
                                <m:e>
                                  <m:r>
                                    <a:rPr lang="en-US" i="1">
                                      <a:solidFill>
                                        <a:schemeClr val="accent1">
                                          <a:lumMod val="75000"/>
                                        </a:schemeClr>
                                      </a:solidFill>
                                      <a:latin typeface="Cambria Math" panose="02040503050406030204" pitchFamily="18" charset="0"/>
                                    </a:rPr>
                                    <m:t>|</m:t>
                                  </m:r>
                                </m:e>
                              </m:mr>
                            </m:m>
                          </m:e>
                        </m:d>
                        <m:r>
                          <a:rPr lang="en-US" i="1">
                            <a:latin typeface="Cambria Math" panose="02040503050406030204" pitchFamily="18" charset="0"/>
                          </a:rPr>
                          <m:t>⋅</m:t>
                        </m:r>
                        <m:d>
                          <m:dPr>
                            <m:ctrlPr>
                              <a:rPr lang="en-US" i="1">
                                <a:solidFill>
                                  <a:srgbClr val="FF0000"/>
                                </a:solidFill>
                                <a:latin typeface="Cambria Math" panose="02040503050406030204" pitchFamily="18" charset="0"/>
                              </a:rPr>
                            </m:ctrlPr>
                          </m:dPr>
                          <m:e>
                            <m:m>
                              <m:mPr>
                                <m:mcs>
                                  <m:mc>
                                    <m:mcPr>
                                      <m:count m:val="3"/>
                                      <m:mcJc m:val="center"/>
                                    </m:mcPr>
                                  </m:mc>
                                </m:mcs>
                                <m:ctrlPr>
                                  <a:rPr lang="en-US" i="1">
                                    <a:solidFill>
                                      <a:srgbClr val="FF0000"/>
                                    </a:solidFill>
                                    <a:latin typeface="Cambria Math" panose="02040503050406030204" pitchFamily="18" charset="0"/>
                                  </a:rPr>
                                </m:ctrlPr>
                              </m:mPr>
                              <m:mr>
                                <m:e>
                                  <m:r>
                                    <a:rPr lang="en-US" altLang="zh-CN" i="1">
                                      <a:solidFill>
                                        <a:srgbClr val="FF0000"/>
                                      </a:solidFill>
                                      <a:latin typeface="Cambria Math" panose="02040503050406030204" pitchFamily="18" charset="0"/>
                                    </a:rPr>
                                    <m:t>—</m:t>
                                  </m:r>
                                </m:e>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𝛼</m:t>
                                      </m:r>
                                    </m:e>
                                    <m:sub>
                                      <m:r>
                                        <a:rPr lang="en-US" i="1">
                                          <a:solidFill>
                                            <a:srgbClr val="FF0000"/>
                                          </a:solidFill>
                                          <a:latin typeface="Cambria Math" panose="02040503050406030204" pitchFamily="18" charset="0"/>
                                        </a:rPr>
                                        <m:t>1</m:t>
                                      </m:r>
                                    </m:sub>
                                  </m:sSub>
                                </m:e>
                                <m:e>
                                  <m:r>
                                    <a:rPr lang="en-US" altLang="zh-CN" i="1">
                                      <a:solidFill>
                                        <a:srgbClr val="FF0000"/>
                                      </a:solidFill>
                                      <a:latin typeface="Cambria Math" panose="02040503050406030204" pitchFamily="18" charset="0"/>
                                    </a:rPr>
                                    <m:t>—</m:t>
                                  </m:r>
                                </m:e>
                              </m:mr>
                              <m:mr>
                                <m:e>
                                  <m:r>
                                    <a:rPr lang="en-US" altLang="zh-CN" i="1">
                                      <a:solidFill>
                                        <a:srgbClr val="FF0000"/>
                                      </a:solidFill>
                                      <a:latin typeface="Cambria Math" panose="02040503050406030204" pitchFamily="18" charset="0"/>
                                    </a:rPr>
                                    <m:t>—</m:t>
                                  </m:r>
                                </m:e>
                                <m:e>
                                  <m:r>
                                    <a:rPr lang="en-US" i="1">
                                      <a:solidFill>
                                        <a:srgbClr val="FF0000"/>
                                      </a:solidFill>
                                      <a:latin typeface="Cambria Math" panose="02040503050406030204" pitchFamily="18" charset="0"/>
                                    </a:rPr>
                                    <m:t>…</m:t>
                                  </m:r>
                                </m:e>
                                <m:e>
                                  <m:r>
                                    <a:rPr lang="en-US" altLang="zh-CN" i="1">
                                      <a:solidFill>
                                        <a:srgbClr val="FF0000"/>
                                      </a:solidFill>
                                      <a:latin typeface="Cambria Math" panose="02040503050406030204" pitchFamily="18" charset="0"/>
                                    </a:rPr>
                                    <m:t>—</m:t>
                                  </m:r>
                                </m:e>
                              </m:mr>
                              <m:mr>
                                <m:e>
                                  <m:r>
                                    <a:rPr lang="en-US" altLang="zh-CN" i="1">
                                      <a:solidFill>
                                        <a:srgbClr val="FF0000"/>
                                      </a:solidFill>
                                      <a:latin typeface="Cambria Math" panose="02040503050406030204" pitchFamily="18" charset="0"/>
                                    </a:rPr>
                                    <m:t>—</m:t>
                                  </m:r>
                                </m:e>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𝛼</m:t>
                                      </m:r>
                                    </m:e>
                                    <m:sub>
                                      <m:r>
                                        <a:rPr lang="en-US" i="1">
                                          <a:solidFill>
                                            <a:srgbClr val="FF0000"/>
                                          </a:solidFill>
                                          <a:latin typeface="Cambria Math" panose="02040503050406030204" pitchFamily="18" charset="0"/>
                                        </a:rPr>
                                        <m:t>𝑟</m:t>
                                      </m:r>
                                    </m:sub>
                                  </m:sSub>
                                </m:e>
                                <m:e>
                                  <m:r>
                                    <a:rPr lang="en-US" altLang="zh-CN" i="1">
                                      <a:solidFill>
                                        <a:srgbClr val="FF0000"/>
                                      </a:solidFill>
                                      <a:latin typeface="Cambria Math" panose="02040503050406030204" pitchFamily="18" charset="0"/>
                                    </a:rPr>
                                    <m:t>—</m:t>
                                  </m:r>
                                </m:e>
                              </m:mr>
                            </m:m>
                          </m:e>
                        </m:d>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2413302" y="2661945"/>
                  <a:ext cx="3710311" cy="984052"/>
                </a:xfrm>
                <a:prstGeom prst="rect">
                  <a:avLst/>
                </a:prstGeom>
                <a:blipFill>
                  <a:blip r:embed="rId4"/>
                  <a:stretch>
                    <a:fillRect/>
                  </a:stretch>
                </a:blipFill>
              </p:spPr>
              <p:txBody>
                <a:bodyPr/>
                <a:lstStyle/>
                <a:p>
                  <a:r>
                    <a:rPr lang="en-US">
                      <a:noFill/>
                    </a:rPr>
                    <a:t> </a:t>
                  </a:r>
                </a:p>
              </p:txBody>
            </p:sp>
          </mc:Fallback>
        </mc:AlternateContent>
        <p:sp>
          <p:nvSpPr>
            <p:cNvPr id="9" name="TextBox 8"/>
            <p:cNvSpPr txBox="1"/>
            <p:nvPr/>
          </p:nvSpPr>
          <p:spPr>
            <a:xfrm>
              <a:off x="3082887" y="3980420"/>
              <a:ext cx="1138645" cy="584775"/>
            </a:xfrm>
            <a:prstGeom prst="rect">
              <a:avLst/>
            </a:prstGeom>
            <a:noFill/>
          </p:spPr>
          <p:txBody>
            <a:bodyPr wrap="none" rtlCol="0">
              <a:spAutoFit/>
            </a:bodyPr>
            <a:lstStyle/>
            <a:p>
              <a:pPr algn="ctr"/>
              <a:r>
                <a:rPr lang="en-US" sz="1600" dirty="0" smtClean="0">
                  <a:solidFill>
                    <a:schemeClr val="accent1">
                      <a:lumMod val="75000"/>
                    </a:schemeClr>
                  </a:solidFill>
                </a:rPr>
                <a:t>filter</a:t>
              </a:r>
            </a:p>
            <a:p>
              <a:pPr algn="ctr"/>
              <a:r>
                <a:rPr lang="en-US" sz="1600" dirty="0" smtClean="0">
                  <a:solidFill>
                    <a:schemeClr val="accent1">
                      <a:lumMod val="75000"/>
                    </a:schemeClr>
                  </a:solidFill>
                </a:rPr>
                <a:t>parameters</a:t>
              </a:r>
              <a:endParaRPr lang="en-US" sz="1600" dirty="0">
                <a:solidFill>
                  <a:schemeClr val="accent1">
                    <a:lumMod val="75000"/>
                  </a:schemeClr>
                </a:solidFill>
              </a:endParaRPr>
            </a:p>
          </p:txBody>
        </p:sp>
        <p:cxnSp>
          <p:nvCxnSpPr>
            <p:cNvPr id="10" name="Straight Arrow Connector 9"/>
            <p:cNvCxnSpPr/>
            <p:nvPr/>
          </p:nvCxnSpPr>
          <p:spPr>
            <a:xfrm flipH="1" flipV="1">
              <a:off x="3652844" y="3661745"/>
              <a:ext cx="4756" cy="3186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720923" y="3980420"/>
              <a:ext cx="1138646" cy="584775"/>
            </a:xfrm>
            <a:prstGeom prst="rect">
              <a:avLst/>
            </a:prstGeom>
            <a:noFill/>
          </p:spPr>
          <p:txBody>
            <a:bodyPr wrap="none" rtlCol="0">
              <a:spAutoFit/>
            </a:bodyPr>
            <a:lstStyle/>
            <a:p>
              <a:pPr algn="ctr"/>
              <a:r>
                <a:rPr lang="en-US" sz="1600" dirty="0" smtClean="0">
                  <a:solidFill>
                    <a:srgbClr val="FF0000"/>
                  </a:solidFill>
                </a:rPr>
                <a:t>output</a:t>
              </a:r>
            </a:p>
            <a:p>
              <a:pPr algn="ctr"/>
              <a:r>
                <a:rPr lang="en-US" sz="1600" dirty="0" smtClean="0">
                  <a:solidFill>
                    <a:srgbClr val="FF0000"/>
                  </a:solidFill>
                </a:rPr>
                <a:t>parameters</a:t>
              </a:r>
              <a:endParaRPr lang="en-US" sz="1600" dirty="0">
                <a:solidFill>
                  <a:srgbClr val="FF0000"/>
                </a:solidFill>
              </a:endParaRPr>
            </a:p>
          </p:txBody>
        </p:sp>
        <p:cxnSp>
          <p:nvCxnSpPr>
            <p:cNvPr id="12" name="Straight Arrow Connector 11"/>
            <p:cNvCxnSpPr/>
            <p:nvPr/>
          </p:nvCxnSpPr>
          <p:spPr>
            <a:xfrm flipH="1" flipV="1">
              <a:off x="5290246" y="3642552"/>
              <a:ext cx="7732" cy="33786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2285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487" y="3660901"/>
            <a:ext cx="7536521" cy="2439707"/>
          </a:xfrm>
          <a:prstGeom prst="rect">
            <a:avLst/>
          </a:prstGeom>
        </p:spPr>
      </p:pic>
      <p:sp>
        <p:nvSpPr>
          <p:cNvPr id="2" name="Title 1"/>
          <p:cNvSpPr>
            <a:spLocks noGrp="1"/>
          </p:cNvSpPr>
          <p:nvPr>
            <p:ph type="title"/>
          </p:nvPr>
        </p:nvSpPr>
        <p:spPr/>
        <p:txBody>
          <a:bodyPr>
            <a:normAutofit/>
          </a:bodyPr>
          <a:lstStyle/>
          <a:p>
            <a:r>
              <a:rPr lang="en-US" sz="3600" dirty="0" smtClean="0"/>
              <a:t>Empirical results on multi-layer CCNN</a:t>
            </a:r>
            <a:endParaRPr lang="en-US" sz="3600" dirty="0"/>
          </a:p>
        </p:txBody>
      </p:sp>
      <p:sp>
        <p:nvSpPr>
          <p:cNvPr id="3" name="Content Placeholder 2"/>
          <p:cNvSpPr>
            <a:spLocks noGrp="1"/>
          </p:cNvSpPr>
          <p:nvPr>
            <p:ph idx="1"/>
          </p:nvPr>
        </p:nvSpPr>
        <p:spPr>
          <a:xfrm>
            <a:off x="628650" y="3214197"/>
            <a:ext cx="7886700" cy="501939"/>
          </a:xfrm>
        </p:spPr>
        <p:txBody>
          <a:bodyPr>
            <a:normAutofit/>
          </a:bodyPr>
          <a:lstStyle/>
          <a:p>
            <a:pPr marL="0" indent="0">
              <a:buNone/>
            </a:pPr>
            <a:r>
              <a:rPr lang="en-US" sz="2200" dirty="0" smtClean="0"/>
              <a:t>10k/2k/50k examples for training/validation/testing:</a:t>
            </a:r>
            <a:endParaRPr lang="en-US" sz="2200" dirty="0"/>
          </a:p>
        </p:txBody>
      </p:sp>
      <p:sp>
        <p:nvSpPr>
          <p:cNvPr id="4" name="Slide Number Placeholder 3"/>
          <p:cNvSpPr>
            <a:spLocks noGrp="1"/>
          </p:cNvSpPr>
          <p:nvPr>
            <p:ph type="sldNum" sz="quarter" idx="12"/>
          </p:nvPr>
        </p:nvSpPr>
        <p:spPr>
          <a:xfrm>
            <a:off x="6457951" y="6124964"/>
            <a:ext cx="2057400" cy="365125"/>
          </a:xfrm>
        </p:spPr>
        <p:txBody>
          <a:bodyPr/>
          <a:lstStyle/>
          <a:p>
            <a:fld id="{6A3711E0-EB43-4B15-98CB-73861721A80A}" type="slidenum">
              <a:rPr lang="en-US" smtClean="0"/>
              <a:t>36</a:t>
            </a:fld>
            <a:endParaRPr lang="en-US" dirty="0"/>
          </a:p>
        </p:txBody>
      </p:sp>
      <p:sp>
        <p:nvSpPr>
          <p:cNvPr id="5" name="Rectangle 4"/>
          <p:cNvSpPr/>
          <p:nvPr/>
        </p:nvSpPr>
        <p:spPr>
          <a:xfrm>
            <a:off x="4225727" y="3325584"/>
            <a:ext cx="231154" cy="423449"/>
          </a:xfrm>
          <a:prstGeom prst="rect">
            <a:avLst/>
          </a:prstGeom>
        </p:spPr>
        <p:txBody>
          <a:bodyPr wrap="none">
            <a:spAutoFit/>
          </a:bodyPr>
          <a:lstStyle/>
          <a:p>
            <a:pPr algn="ctr">
              <a:lnSpc>
                <a:spcPct val="150000"/>
              </a:lnSpc>
            </a:pPr>
            <a:r>
              <a:rPr lang="en-US" sz="1600" dirty="0" smtClean="0">
                <a:solidFill>
                  <a:schemeClr val="tx1"/>
                </a:solidFill>
              </a:rPr>
              <a:t> </a:t>
            </a:r>
            <a:endParaRPr lang="en-US" dirty="0">
              <a:solidFill>
                <a:schemeClr val="tx1"/>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9825" y="1892862"/>
            <a:ext cx="4817843" cy="1265063"/>
          </a:xfrm>
          <a:prstGeom prst="rect">
            <a:avLst/>
          </a:prstGeom>
        </p:spPr>
      </p:pic>
      <p:sp>
        <p:nvSpPr>
          <p:cNvPr id="10" name="Content Placeholder 2"/>
          <p:cNvSpPr txBox="1">
            <a:spLocks/>
          </p:cNvSpPr>
          <p:nvPr/>
        </p:nvSpPr>
        <p:spPr>
          <a:xfrm>
            <a:off x="628650" y="1439719"/>
            <a:ext cx="8443631" cy="5019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smtClean="0"/>
              <a:t>MNIST variations (random noise, image background, random rotation…).</a:t>
            </a:r>
            <a:endParaRPr lang="en-US" sz="2200" dirty="0"/>
          </a:p>
        </p:txBody>
      </p:sp>
      <p:sp>
        <p:nvSpPr>
          <p:cNvPr id="23" name="Content Placeholder 2"/>
          <p:cNvSpPr txBox="1">
            <a:spLocks/>
          </p:cNvSpPr>
          <p:nvPr/>
        </p:nvSpPr>
        <p:spPr>
          <a:xfrm>
            <a:off x="998631" y="6078269"/>
            <a:ext cx="7560235" cy="354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smtClean="0"/>
              <a:t>(CCNN outperforms state-of-the-art results on </a:t>
            </a:r>
            <a:r>
              <a:rPr lang="en-US" sz="1800" dirty="0" smtClean="0">
                <a:solidFill>
                  <a:schemeClr val="accent1"/>
                </a:solidFill>
              </a:rPr>
              <a:t>rand</a:t>
            </a:r>
            <a:r>
              <a:rPr lang="en-US" sz="1800" dirty="0" smtClean="0"/>
              <a:t>, </a:t>
            </a:r>
            <a:r>
              <a:rPr lang="en-US" sz="1800" dirty="0" err="1" smtClean="0">
                <a:solidFill>
                  <a:schemeClr val="accent1"/>
                </a:solidFill>
              </a:rPr>
              <a:t>img</a:t>
            </a:r>
            <a:r>
              <a:rPr lang="en-US" sz="1800" dirty="0"/>
              <a:t> </a:t>
            </a:r>
            <a:r>
              <a:rPr lang="en-US" sz="1800" dirty="0" smtClean="0"/>
              <a:t>and </a:t>
            </a:r>
            <a:r>
              <a:rPr lang="en-US" sz="1800" dirty="0" err="1" smtClean="0">
                <a:solidFill>
                  <a:schemeClr val="accent1"/>
                </a:solidFill>
              </a:rPr>
              <a:t>img+rot</a:t>
            </a:r>
            <a:r>
              <a:rPr lang="en-US" sz="1800" dirty="0" smtClean="0"/>
              <a:t>)</a:t>
            </a:r>
            <a:endParaRPr lang="en-US" sz="1800" dirty="0"/>
          </a:p>
        </p:txBody>
      </p:sp>
    </p:spTree>
    <p:extLst>
      <p:ext uri="{BB962C8B-B14F-4D97-AF65-F5344CB8AC3E}">
        <p14:creationId xmlns:p14="http://schemas.microsoft.com/office/powerpoint/2010/main" val="19260517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Summary</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419719"/>
                <a:ext cx="8252385" cy="5065487"/>
              </a:xfrm>
            </p:spPr>
            <p:txBody>
              <a:bodyPr>
                <a:normAutofit/>
              </a:bodyPr>
              <a:lstStyle/>
              <a:p>
                <a:pPr>
                  <a:lnSpc>
                    <a:spcPct val="100000"/>
                  </a:lnSpc>
                </a:pPr>
                <a:r>
                  <a:rPr lang="en-US" sz="2400" dirty="0" smtClean="0"/>
                  <a:t>Two challenges of </a:t>
                </a:r>
                <a:r>
                  <a:rPr lang="en-US" sz="2400" dirty="0" err="1" smtClean="0"/>
                  <a:t>convexifying</a:t>
                </a:r>
                <a:r>
                  <a:rPr lang="en-US" sz="2400" dirty="0" smtClean="0"/>
                  <a:t> CNN: </a:t>
                </a:r>
                <a:r>
                  <a:rPr lang="en-US" sz="2400" b="1" dirty="0" smtClean="0"/>
                  <a:t>non-linear activation </a:t>
                </a:r>
                <a:r>
                  <a:rPr lang="en-US" sz="2400" dirty="0" smtClean="0"/>
                  <a:t>and </a:t>
                </a:r>
                <a:r>
                  <a:rPr lang="en-US" sz="2400" b="1" dirty="0" smtClean="0"/>
                  <a:t>parameter sharing</a:t>
                </a:r>
                <a:r>
                  <a:rPr lang="en-US" sz="2400" dirty="0" smtClean="0"/>
                  <a:t>.</a:t>
                </a:r>
              </a:p>
              <a:p>
                <a:pPr>
                  <a:lnSpc>
                    <a:spcPct val="100000"/>
                  </a:lnSpc>
                </a:pPr>
                <a:r>
                  <a:rPr lang="en-US" sz="2400" dirty="0" smtClean="0"/>
                  <a:t>CCNN is a combination of two ideas: </a:t>
                </a:r>
              </a:p>
              <a:p>
                <a:pPr marL="914400" lvl="1" indent="-457200">
                  <a:lnSpc>
                    <a:spcPct val="100000"/>
                  </a:lnSpc>
                  <a:buFont typeface="+mj-lt"/>
                  <a:buAutoNum type="arabicPeriod"/>
                </a:pPr>
                <a:r>
                  <a:rPr lang="en-US" dirty="0" smtClean="0"/>
                  <a:t>CNN filters </a:t>
                </a:r>
                <a14:m>
                  <m:oMath xmlns:m="http://schemas.openxmlformats.org/officeDocument/2006/math">
                    <m:r>
                      <a:rPr lang="en-US" b="0" i="1" smtClean="0">
                        <a:latin typeface="Cambria Math" panose="02040503050406030204" pitchFamily="18" charset="0"/>
                      </a:rPr>
                      <m:t>⇒</m:t>
                    </m:r>
                  </m:oMath>
                </a14:m>
                <a:r>
                  <a:rPr lang="en-US" dirty="0" smtClean="0"/>
                  <a:t> RKHS filters.</a:t>
                </a:r>
              </a:p>
              <a:p>
                <a:pPr marL="914400" lvl="1" indent="-457200">
                  <a:lnSpc>
                    <a:spcPct val="100000"/>
                  </a:lnSpc>
                  <a:buFont typeface="+mj-lt"/>
                  <a:buAutoNum type="arabicPeriod"/>
                </a:pPr>
                <a:r>
                  <a:rPr lang="en-US" dirty="0" smtClean="0"/>
                  <a:t>Parameter sharing </a:t>
                </a:r>
                <a14:m>
                  <m:oMath xmlns:m="http://schemas.openxmlformats.org/officeDocument/2006/math">
                    <m:r>
                      <a:rPr lang="en-US" b="0" i="1" smtClean="0">
                        <a:latin typeface="Cambria Math" panose="02040503050406030204" pitchFamily="18" charset="0"/>
                      </a:rPr>
                      <m:t>⇒</m:t>
                    </m:r>
                  </m:oMath>
                </a14:m>
                <a:r>
                  <a:rPr lang="en-US" dirty="0" smtClean="0"/>
                  <a:t> nuclear-norm constraint.</a:t>
                </a:r>
              </a:p>
              <a:p>
                <a:pPr>
                  <a:lnSpc>
                    <a:spcPct val="100000"/>
                  </a:lnSpc>
                </a:pPr>
                <a:r>
                  <a:rPr lang="en-US" sz="2400" dirty="0" smtClean="0"/>
                  <a:t>Two-layer CCNN: strong optimality guarantee.</a:t>
                </a:r>
                <a:endParaRPr lang="en-US" sz="2400" dirty="0"/>
              </a:p>
              <a:p>
                <a:pPr>
                  <a:lnSpc>
                    <a:spcPct val="100000"/>
                  </a:lnSpc>
                </a:pPr>
                <a:r>
                  <a:rPr lang="en-US" sz="2400" dirty="0" smtClean="0"/>
                  <a:t>Deeper CCNN: </a:t>
                </a:r>
                <a:r>
                  <a:rPr lang="en-US" sz="2400" dirty="0" err="1" smtClean="0"/>
                  <a:t>convexification</a:t>
                </a:r>
                <a:r>
                  <a:rPr lang="en-US" sz="2400" dirty="0" smtClean="0"/>
                  <a:t> improves empirical results.</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419719"/>
                <a:ext cx="8252385" cy="5065487"/>
              </a:xfrm>
              <a:blipFill>
                <a:blip r:embed="rId3"/>
                <a:stretch>
                  <a:fillRect l="-960" t="-963" r="-812"/>
                </a:stretch>
              </a:blipFill>
            </p:spPr>
            <p:txBody>
              <a:bodyPr/>
              <a:lstStyle/>
              <a:p>
                <a:r>
                  <a:rPr lang="en-US">
                    <a:noFill/>
                  </a:rPr>
                  <a:t> </a:t>
                </a:r>
              </a:p>
            </p:txBody>
          </p:sp>
        </mc:Fallback>
      </mc:AlternateContent>
    </p:spTree>
    <p:extLst>
      <p:ext uri="{BB962C8B-B14F-4D97-AF65-F5344CB8AC3E}">
        <p14:creationId xmlns:p14="http://schemas.microsoft.com/office/powerpoint/2010/main" val="168095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Final summary </a:t>
            </a:r>
            <a:r>
              <a:rPr lang="en-US" sz="3600" dirty="0" smtClean="0"/>
              <a:t>of this talk</a:t>
            </a:r>
            <a:endParaRPr lang="en-US" sz="3600"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628650" y="1557177"/>
                <a:ext cx="7794914" cy="4572074"/>
              </a:xfrm>
            </p:spPr>
            <p:txBody>
              <a:bodyPr>
                <a:noAutofit/>
              </a:bodyPr>
              <a:lstStyle/>
              <a:p>
                <a:pPr>
                  <a:lnSpc>
                    <a:spcPct val="120000"/>
                  </a:lnSpc>
                </a:pPr>
                <a:r>
                  <a:rPr lang="en-US" sz="2400" dirty="0" smtClean="0"/>
                  <a:t>Non-convex optimization is hard, but </a:t>
                </a:r>
                <a:r>
                  <a:rPr lang="en-US" sz="2400" dirty="0" smtClean="0"/>
                  <a:t>we </a:t>
                </a:r>
                <a:r>
                  <a:rPr lang="en-US" sz="2400" dirty="0" smtClean="0"/>
                  <a:t>don’t always need to solve </a:t>
                </a:r>
                <a:r>
                  <a:rPr lang="en-US" sz="2400" dirty="0" smtClean="0"/>
                  <a:t>non-convex optimization.</a:t>
                </a:r>
                <a:endParaRPr lang="en-US" sz="2400" dirty="0" smtClean="0"/>
              </a:p>
              <a:p>
                <a:pPr lvl="1">
                  <a:lnSpc>
                    <a:spcPct val="120000"/>
                  </a:lnSpc>
                  <a:buFont typeface="Wingdings" panose="05000000000000000000" pitchFamily="2" charset="2"/>
                  <a:buChar char="Ø"/>
                </a:pPr>
                <a:r>
                  <a:rPr lang="en-US" dirty="0" smtClean="0"/>
                  <a:t>Optimization </a:t>
                </a:r>
                <a14:m>
                  <m:oMath xmlns:m="http://schemas.openxmlformats.org/officeDocument/2006/math">
                    <m:r>
                      <a:rPr lang="en-US" b="0" i="1" smtClean="0">
                        <a:latin typeface="Cambria Math" panose="02040503050406030204" pitchFamily="18" charset="0"/>
                      </a:rPr>
                      <m:t>⇒</m:t>
                    </m:r>
                  </m:oMath>
                </a14:m>
                <a:r>
                  <a:rPr lang="en-US" dirty="0" smtClean="0"/>
                  <a:t> </a:t>
                </a:r>
                <a:r>
                  <a:rPr lang="en-US" dirty="0" smtClean="0"/>
                  <a:t>Diffusion process: </a:t>
                </a:r>
                <a:r>
                  <a:rPr lang="en-US" dirty="0" smtClean="0">
                    <a:solidFill>
                      <a:schemeClr val="accent1">
                        <a:lumMod val="75000"/>
                      </a:schemeClr>
                    </a:solidFill>
                  </a:rPr>
                  <a:t>SGD </a:t>
                </a:r>
                <a14:m>
                  <m:oMath xmlns:m="http://schemas.openxmlformats.org/officeDocument/2006/math">
                    <m:r>
                      <a:rPr lang="en-US" i="1">
                        <a:solidFill>
                          <a:schemeClr val="accent1">
                            <a:lumMod val="75000"/>
                          </a:schemeClr>
                        </a:solidFill>
                        <a:latin typeface="Cambria Math" panose="02040503050406030204" pitchFamily="18" charset="0"/>
                      </a:rPr>
                      <m:t>⇒</m:t>
                    </m:r>
                  </m:oMath>
                </a14:m>
                <a:r>
                  <a:rPr lang="en-US" dirty="0" smtClean="0">
                    <a:solidFill>
                      <a:schemeClr val="accent1">
                        <a:lumMod val="75000"/>
                      </a:schemeClr>
                    </a:solidFill>
                  </a:rPr>
                  <a:t> SGLD.</a:t>
                </a:r>
              </a:p>
              <a:p>
                <a:pPr lvl="1">
                  <a:lnSpc>
                    <a:spcPct val="120000"/>
                  </a:lnSpc>
                  <a:buFont typeface="Wingdings" panose="05000000000000000000" pitchFamily="2" charset="2"/>
                  <a:buChar char="Ø"/>
                </a:pPr>
                <a:r>
                  <a:rPr lang="en-US" dirty="0" smtClean="0"/>
                  <a:t>Non-linear / Low-rank </a:t>
                </a:r>
                <a14:m>
                  <m:oMath xmlns:m="http://schemas.openxmlformats.org/officeDocument/2006/math">
                    <m:r>
                      <a:rPr lang="en-US" i="1">
                        <a:latin typeface="Cambria Math" panose="02040503050406030204" pitchFamily="18" charset="0"/>
                      </a:rPr>
                      <m:t>⇒</m:t>
                    </m:r>
                  </m:oMath>
                </a14:m>
                <a:r>
                  <a:rPr lang="en-US" dirty="0" smtClean="0"/>
                  <a:t> RKHS / nuclear-norm: </a:t>
                </a:r>
                <a:r>
                  <a:rPr lang="en-US" dirty="0" smtClean="0">
                    <a:solidFill>
                      <a:schemeClr val="accent1">
                        <a:lumMod val="75000"/>
                      </a:schemeClr>
                    </a:solidFill>
                  </a:rPr>
                  <a:t>CNN </a:t>
                </a:r>
                <a14:m>
                  <m:oMath xmlns:m="http://schemas.openxmlformats.org/officeDocument/2006/math">
                    <m:r>
                      <a:rPr lang="en-US" i="1">
                        <a:solidFill>
                          <a:schemeClr val="accent1">
                            <a:lumMod val="75000"/>
                          </a:schemeClr>
                        </a:solidFill>
                        <a:latin typeface="Cambria Math" panose="02040503050406030204" pitchFamily="18" charset="0"/>
                      </a:rPr>
                      <m:t>⇒</m:t>
                    </m:r>
                  </m:oMath>
                </a14:m>
                <a:r>
                  <a:rPr lang="en-US" dirty="0" smtClean="0">
                    <a:solidFill>
                      <a:schemeClr val="accent1">
                        <a:lumMod val="75000"/>
                      </a:schemeClr>
                    </a:solidFill>
                  </a:rPr>
                  <a:t> CCNN.</a:t>
                </a:r>
              </a:p>
              <a:p>
                <a:pPr>
                  <a:lnSpc>
                    <a:spcPct val="120000"/>
                  </a:lnSpc>
                </a:pPr>
                <a:r>
                  <a:rPr lang="en-US" sz="2400" b="1" dirty="0" smtClean="0"/>
                  <a:t>High-level open question</a:t>
                </a:r>
                <a:r>
                  <a:rPr lang="en-US" sz="2400" dirty="0" smtClean="0"/>
                  <a:t>: is there a better abstraction for </a:t>
                </a:r>
                <a:r>
                  <a:rPr lang="en-US" sz="2400" dirty="0" smtClean="0"/>
                  <a:t>machine </a:t>
                </a:r>
                <a:r>
                  <a:rPr lang="en-US" sz="2400" dirty="0" smtClean="0"/>
                  <a:t>learning?</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628650" y="1557177"/>
                <a:ext cx="7794914" cy="4572074"/>
              </a:xfrm>
              <a:blipFill>
                <a:blip r:embed="rId2"/>
                <a:stretch>
                  <a:fillRect l="-1016" t="-133" r="-109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6A3711E0-EB43-4B15-98CB-73861721A80A}" type="slidenum">
              <a:rPr lang="en-US" smtClean="0"/>
              <a:t>38</a:t>
            </a:fld>
            <a:endParaRPr lang="en-US"/>
          </a:p>
        </p:txBody>
      </p:sp>
    </p:spTree>
    <p:extLst>
      <p:ext uri="{BB962C8B-B14F-4D97-AF65-F5344CB8AC3E}">
        <p14:creationId xmlns:p14="http://schemas.microsoft.com/office/powerpoint/2010/main" val="321430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4983</TotalTime>
  <Words>2103</Words>
  <Application>Microsoft Office PowerPoint</Application>
  <PresentationFormat>On-screen Show (4:3)</PresentationFormat>
  <Paragraphs>376</Paragraphs>
  <Slides>38</Slides>
  <Notes>24</Notes>
  <HiddenSlides>0</HiddenSlides>
  <MMClips>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等线</vt:lpstr>
      <vt:lpstr>等线 Light</vt:lpstr>
      <vt:lpstr>Arial</vt:lpstr>
      <vt:lpstr>Calibri</vt:lpstr>
      <vt:lpstr>Calibri Light</vt:lpstr>
      <vt:lpstr>Cambria Math</vt:lpstr>
      <vt:lpstr>Wingdings</vt:lpstr>
      <vt:lpstr>Office Theme</vt:lpstr>
      <vt:lpstr>Two approaches to non-convex  machine learning</vt:lpstr>
      <vt:lpstr>Non-convexity in modern machine learning</vt:lpstr>
      <vt:lpstr>This talk</vt:lpstr>
      <vt:lpstr>Part I Injecting Large Random Noise to SGD</vt:lpstr>
      <vt:lpstr>Gradient descent and local minima</vt:lpstr>
      <vt:lpstr>Adding noise to gradient descent</vt:lpstr>
      <vt:lpstr>Langevin Monte Carlo (LMC) (Roberts and Tweedie 1996)</vt:lpstr>
      <vt:lpstr>Stochastic Gradient Langevin Dynamics (SGLD) (Welling and Teh 2011)</vt:lpstr>
      <vt:lpstr>Stationary distribution</vt:lpstr>
      <vt:lpstr>SGLD in practice</vt:lpstr>
      <vt:lpstr>Mixing time (time for converging to μ)</vt:lpstr>
      <vt:lpstr>Mixing time is too pessimistic?</vt:lpstr>
      <vt:lpstr>Our analysis</vt:lpstr>
      <vt:lpstr>Preliminaries (I)</vt:lpstr>
      <vt:lpstr>Preliminaries (II)</vt:lpstr>
      <vt:lpstr>Restricted Cheeger Constant</vt:lpstr>
      <vt:lpstr>Stability property</vt:lpstr>
      <vt:lpstr>General theorem</vt:lpstr>
      <vt:lpstr>Lower bounds on Restricted Cheeger Constant</vt:lpstr>
      <vt:lpstr>Lower bound + General theorem + Stability property</vt:lpstr>
      <vt:lpstr>SGLD for empirical risk minimization</vt:lpstr>
      <vt:lpstr>Learning linear classifier with 0-1 loss</vt:lpstr>
      <vt:lpstr>Summary</vt:lpstr>
      <vt:lpstr>Part II Convexified Convolutional Neural Networks</vt:lpstr>
      <vt:lpstr>Why convexify CNN?</vt:lpstr>
      <vt:lpstr>CNN: convolutional layer</vt:lpstr>
      <vt:lpstr>CNN: output and loss function</vt:lpstr>
      <vt:lpstr>Challenges</vt:lpstr>
      <vt:lpstr>Convexifying linear two-layer CNNs (I)</vt:lpstr>
      <vt:lpstr>Convexifying linear two-layer CNNs (II)</vt:lpstr>
      <vt:lpstr>Convexifying non-linear two-layer CNNs (I)</vt:lpstr>
      <vt:lpstr>Convexifying non-linear two-layer CNNs (II)</vt:lpstr>
      <vt:lpstr>What filters can be re-parameterized?</vt:lpstr>
      <vt:lpstr>Theoretical results for convexifying  two-layer CNN</vt:lpstr>
      <vt:lpstr>Multi-layer CCNN</vt:lpstr>
      <vt:lpstr>Empirical results on multi-layer CCNN</vt:lpstr>
      <vt:lpstr>Summary</vt:lpstr>
      <vt:lpstr>Final summary of this talk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Non-asymptotic analysis for Stochastic Gradient Langevin Dynamics</dc:title>
  <dc:creator>Yuchen Zhang</dc:creator>
  <cp:lastModifiedBy>Yuchen Zhang</cp:lastModifiedBy>
  <cp:revision>209</cp:revision>
  <dcterms:created xsi:type="dcterms:W3CDTF">2017-02-12T19:54:31Z</dcterms:created>
  <dcterms:modified xsi:type="dcterms:W3CDTF">2017-09-16T21:15:15Z</dcterms:modified>
</cp:coreProperties>
</file>